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6858000" cx="9144000"/>
  <p:notesSz cx="6858000" cy="9144000"/>
  <p:embeddedFontLst>
    <p:embeddedFont>
      <p:font typeface="Arial Black"/>
      <p:regular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ArialBlack-regular.fnt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0473bb99e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0473bb99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228600" y="1427163"/>
            <a:ext cx="8077200" cy="1609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066800" y="3441700"/>
            <a:ext cx="66294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560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56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248400"/>
            <a:ext cx="2133600" cy="471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531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8400"/>
            <a:ext cx="2133600" cy="471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Char char="●"/>
              <a:defRPr sz="2400"/>
            </a:lvl1pPr>
            <a:lvl2pPr indent="-321944" lvl="1" marL="9144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470"/>
              <a:buChar char="●"/>
              <a:defRPr sz="2100"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3pPr>
            <a:lvl4pPr indent="-28575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Char char="●"/>
              <a:defRPr sz="1500"/>
            </a:lvl4pPr>
            <a:lvl5pPr indent="-2667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Char char="●"/>
              <a:defRPr sz="1500"/>
            </a:lvl5pPr>
            <a:lvl6pPr indent="-2667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Char char="●"/>
              <a:defRPr sz="1500"/>
            </a:lvl6pPr>
            <a:lvl7pPr indent="-2667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Char char="●"/>
              <a:defRPr sz="1500"/>
            </a:lvl7pPr>
            <a:lvl8pPr indent="-2667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Char char="●"/>
              <a:defRPr sz="1500"/>
            </a:lvl8pPr>
            <a:lvl9pPr indent="-2667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600"/>
              <a:buChar char="●"/>
              <a:defRPr sz="1500"/>
            </a:lvl9pPr>
          </a:lstStyle>
          <a:p/>
        </p:txBody>
      </p:sp>
      <p:sp>
        <p:nvSpPr>
          <p:cNvPr id="87" name="Google Shape;87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735"/>
              <a:buNone/>
              <a:defRPr sz="1050"/>
            </a:lvl2pPr>
            <a:lvl3pPr indent="-228600" lvl="2" marL="1371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450"/>
              <a:buNone/>
              <a:defRPr sz="750"/>
            </a:lvl4pPr>
            <a:lvl5pPr indent="-228600" lvl="4" marL="22860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5pPr>
            <a:lvl6pPr indent="-228600" lvl="5" marL="27432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6pPr>
            <a:lvl7pPr indent="-228600" lvl="6" marL="32004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7pPr>
            <a:lvl8pPr indent="-228600" lvl="7" marL="36576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8pPr>
            <a:lvl9pPr indent="-228600" lvl="8" marL="41148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/>
          <p:nvPr>
            <p:ph idx="2" type="pic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470"/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17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hlink"/>
              </a:buClr>
              <a:buSzPts val="9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735"/>
              <a:buNone/>
              <a:defRPr sz="1050"/>
            </a:lvl2pPr>
            <a:lvl3pPr indent="-228600" lvl="2" marL="1371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450"/>
              <a:buNone/>
              <a:defRPr sz="750"/>
            </a:lvl4pPr>
            <a:lvl5pPr indent="-228600" lvl="4" marL="22860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5pPr>
            <a:lvl6pPr indent="-228600" lvl="5" marL="27432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6pPr>
            <a:lvl7pPr indent="-228600" lvl="6" marL="32004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7pPr>
            <a:lvl8pPr indent="-228600" lvl="7" marL="36576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8pPr>
            <a:lvl9pPr indent="-228600" lvl="8" marL="4114800" algn="l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SzPts val="300"/>
              <a:buNone/>
              <a:defRPr sz="750"/>
            </a:lvl9pPr>
          </a:lstStyle>
          <a:p/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 rot="5400000">
            <a:off x="2362200" y="-152400"/>
            <a:ext cx="4419600" cy="79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/>
          <p:nvPr>
            <p:ph type="title"/>
          </p:nvPr>
        </p:nvSpPr>
        <p:spPr>
          <a:xfrm rot="5400000">
            <a:off x="4596408" y="2081808"/>
            <a:ext cx="5791200" cy="2084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5"/>
          <p:cNvSpPr txBox="1"/>
          <p:nvPr>
            <p:ph idx="1" type="body"/>
          </p:nvPr>
        </p:nvSpPr>
        <p:spPr>
          <a:xfrm rot="5400000">
            <a:off x="366411" y="57452"/>
            <a:ext cx="5791200" cy="6133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, texto y objetos" type="txAndObj">
  <p:cSld name="TEXT_AND_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, texto y 2 objetos" type="txAndTwoObj">
  <p:cSld name="TEXT_AND_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4629150" y="1825625"/>
            <a:ext cx="3886200" cy="2098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4629150" y="4076700"/>
            <a:ext cx="3886200" cy="210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2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>
            <a:off x="609600" y="1600200"/>
            <a:ext cx="3883152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2" type="body"/>
          </p:nvPr>
        </p:nvSpPr>
        <p:spPr>
          <a:xfrm>
            <a:off x="4651248" y="1600200"/>
            <a:ext cx="3883152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2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b="1" sz="18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2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480"/>
              <a:buNone/>
              <a:defRPr b="1" sz="1200"/>
            </a:lvl9pPr>
          </a:lstStyle>
          <a:p/>
        </p:txBody>
      </p:sp>
      <p:sp>
        <p:nvSpPr>
          <p:cNvPr id="71" name="Google Shape;71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1pPr>
            <a:lvl2pPr indent="-30861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2pPr>
            <a:lvl3pPr indent="-302894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●"/>
              <a:defRPr/>
            </a:lvl4pPr>
            <a:lvl5pPr indent="-27432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5pPr>
            <a:lvl6pPr indent="-27432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6pPr>
            <a:lvl7pPr indent="-27432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7pPr>
            <a:lvl8pPr indent="-27432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8pPr>
            <a:lvl9pPr indent="-27432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720"/>
              <a:buChar char="●"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7" name="Google Shape;7;p1"/>
            <p:cNvSpPr/>
            <p:nvPr/>
          </p:nvSpPr>
          <p:spPr>
            <a:xfrm>
              <a:off x="432" y="1304"/>
              <a:ext cx="4656" cy="2112"/>
            </a:xfrm>
            <a:prstGeom prst="roundRect">
              <a:avLst>
                <a:gd fmla="val 3600" name="adj"/>
              </a:avLst>
            </a:prstGeom>
            <a:noFill/>
            <a:ln cap="flat" cmpd="sng" w="508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 txBox="1"/>
            <p:nvPr/>
          </p:nvSpPr>
          <p:spPr>
            <a:xfrm>
              <a:off x="144" y="584"/>
              <a:ext cx="4512" cy="624"/>
            </a:xfrm>
            <a:prstGeom prst="rect">
              <a:avLst/>
            </a:prstGeom>
            <a:solidFill>
              <a:schemeClr val="lt1"/>
            </a:solidFill>
            <a:ln cap="flat" cmpd="sng" w="571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0" y="872"/>
              <a:ext cx="5664" cy="1152"/>
            </a:xfrm>
            <a:custGeom>
              <a:rect b="b" l="l" r="r" t="t"/>
              <a:pathLst>
                <a:path extrusionOk="0" h="1000" w="4916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4"/>
                    <a:pt x="4917" y="500"/>
                  </a:cubicBezTo>
                  <a:cubicBezTo>
                    <a:pt x="4917" y="776"/>
                    <a:pt x="4693" y="1000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" name="Google Shape;10;p1"/>
            <p:cNvCxnSpPr/>
            <p:nvPr/>
          </p:nvCxnSpPr>
          <p:spPr>
            <a:xfrm>
              <a:off x="0" y="1928"/>
              <a:ext cx="5232" cy="0"/>
            </a:xfrm>
            <a:prstGeom prst="straightConnector1">
              <a:avLst/>
            </a:prstGeom>
            <a:noFill/>
            <a:ln cap="flat" cmpd="sng" w="508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" name="Google Shape;11;p1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794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94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794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794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794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6248400"/>
            <a:ext cx="2133600" cy="471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124200" y="625316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6553200" y="6248400"/>
            <a:ext cx="2133600" cy="471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3"/>
          <p:cNvGrpSpPr/>
          <p:nvPr/>
        </p:nvGrpSpPr>
        <p:grpSpPr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24" name="Google Shape;24;p3"/>
            <p:cNvSpPr/>
            <p:nvPr/>
          </p:nvSpPr>
          <p:spPr>
            <a:xfrm>
              <a:off x="240" y="336"/>
              <a:ext cx="5232" cy="3600"/>
            </a:xfrm>
            <a:prstGeom prst="roundRect">
              <a:avLst>
                <a:gd fmla="val 2965" name="adj"/>
              </a:avLst>
            </a:prstGeom>
            <a:noFill/>
            <a:ln cap="flat" cmpd="sng" w="508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0" y="96"/>
              <a:ext cx="5376" cy="768"/>
            </a:xfrm>
            <a:custGeom>
              <a:rect b="b" l="l" r="r" t="t"/>
              <a:pathLst>
                <a:path extrusionOk="0" h="1000" w="7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4"/>
                    <a:pt x="7000" y="500"/>
                  </a:cubicBezTo>
                  <a:cubicBezTo>
                    <a:pt x="7000" y="776"/>
                    <a:pt x="6776" y="1000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" name="Google Shape;26;p3"/>
            <p:cNvCxnSpPr/>
            <p:nvPr/>
          </p:nvCxnSpPr>
          <p:spPr>
            <a:xfrm>
              <a:off x="0" y="768"/>
              <a:ext cx="5088" cy="0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7" name="Google Shape;27;p3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794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94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794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794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794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8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 Black"/>
              <a:buNone/>
              <a:defRPr b="0" i="0" sz="1200" u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Relationship Id="rId4" Type="http://schemas.openxmlformats.org/officeDocument/2006/relationships/image" Target="../media/image17.png"/><Relationship Id="rId5" Type="http://schemas.openxmlformats.org/officeDocument/2006/relationships/image" Target="../media/image12.png"/><Relationship Id="rId6" Type="http://schemas.openxmlformats.org/officeDocument/2006/relationships/image" Target="../media/image9.png"/><Relationship Id="rId7" Type="http://schemas.openxmlformats.org/officeDocument/2006/relationships/image" Target="../media/image3.png"/><Relationship Id="rId8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Relationship Id="rId4" Type="http://schemas.openxmlformats.org/officeDocument/2006/relationships/image" Target="../media/image23.png"/><Relationship Id="rId5" Type="http://schemas.openxmlformats.org/officeDocument/2006/relationships/image" Target="../media/image7.png"/><Relationship Id="rId6" Type="http://schemas.openxmlformats.org/officeDocument/2006/relationships/image" Target="../media/image13.png"/><Relationship Id="rId7" Type="http://schemas.openxmlformats.org/officeDocument/2006/relationships/image" Target="../media/image29.png"/><Relationship Id="rId8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26.png"/><Relationship Id="rId5" Type="http://schemas.openxmlformats.org/officeDocument/2006/relationships/image" Target="../media/image16.png"/><Relationship Id="rId6" Type="http://schemas.openxmlformats.org/officeDocument/2006/relationships/image" Target="../media/image14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0.png"/><Relationship Id="rId4" Type="http://schemas.openxmlformats.org/officeDocument/2006/relationships/image" Target="../media/image24.png"/><Relationship Id="rId5" Type="http://schemas.openxmlformats.org/officeDocument/2006/relationships/image" Target="../media/image30.png"/><Relationship Id="rId6" Type="http://schemas.openxmlformats.org/officeDocument/2006/relationships/image" Target="../media/image22.png"/><Relationship Id="rId7" Type="http://schemas.openxmlformats.org/officeDocument/2006/relationships/image" Target="../media/image21.png"/><Relationship Id="rId8" Type="http://schemas.openxmlformats.org/officeDocument/2006/relationships/image" Target="../media/image1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6.png"/><Relationship Id="rId4" Type="http://schemas.openxmlformats.org/officeDocument/2006/relationships/image" Target="../media/image28.png"/><Relationship Id="rId5" Type="http://schemas.openxmlformats.org/officeDocument/2006/relationships/image" Target="../media/image3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ctrTitle"/>
          </p:nvPr>
        </p:nvSpPr>
        <p:spPr>
          <a:xfrm>
            <a:off x="228600" y="1427162"/>
            <a:ext cx="8077200" cy="1609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omic Sans MS"/>
              <a:buNone/>
            </a:pPr>
            <a:r>
              <a:rPr b="0" i="0" lang="en-US" sz="46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DEMOSTRACIÓN EN MATEMÁTICAS</a:t>
            </a:r>
            <a:endParaRPr/>
          </a:p>
        </p:txBody>
      </p:sp>
      <p:sp>
        <p:nvSpPr>
          <p:cNvPr id="115" name="Google Shape;115;p16"/>
          <p:cNvSpPr txBox="1"/>
          <p:nvPr>
            <p:ph idx="1" type="subTitle"/>
          </p:nvPr>
        </p:nvSpPr>
        <p:spPr>
          <a:xfrm>
            <a:off x="1066800" y="3441700"/>
            <a:ext cx="66294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US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¿</a:t>
            </a:r>
            <a:r>
              <a:rPr b="0" i="0" lang="en-US" sz="3200" u="none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Podemos conocer la verdad?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175" name="Google Shape;175;p25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Reducción al absurdo</a:t>
            </a:r>
            <a:endParaRPr/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Enunciativa</a:t>
            </a:r>
            <a:endParaRPr/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y sólo si</a:t>
            </a:r>
            <a:endParaRPr/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Inducción</a:t>
            </a:r>
            <a:endParaRPr/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 feliz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181" name="Google Shape;181;p26"/>
          <p:cNvSpPr txBox="1"/>
          <p:nvPr>
            <p:ph idx="1" type="body"/>
          </p:nvPr>
        </p:nvSpPr>
        <p:spPr>
          <a:xfrm>
            <a:off x="457200" y="1600200"/>
            <a:ext cx="83629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1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1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REDUCCIÓN AL ABSURDO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Presuponer que se cumple lo contrario a lo que dice la tesis y seguir dando pasos en esa dirección hasta llegar a un resultado que sea lo contrario a las hipótesis del problema.</a:t>
            </a:r>
            <a:endParaRPr/>
          </a:p>
          <a:p>
            <a:pPr indent="-342900" lvl="0" marL="34290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        es irracional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pic>
        <p:nvPicPr>
          <p:cNvPr id="182" name="Google Shape;182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63937" y="4437062"/>
            <a:ext cx="623887" cy="56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188" name="Google Shape;188;p27"/>
          <p:cNvSpPr txBox="1"/>
          <p:nvPr>
            <p:ph idx="1" type="body"/>
          </p:nvPr>
        </p:nvSpPr>
        <p:spPr>
          <a:xfrm>
            <a:off x="609600" y="1600200"/>
            <a:ext cx="802005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Supongamos que es racional. Por tanto, podemos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escribirlo como una fracción irreducible        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no ser esta irreducible, la reduciríamos con una equivalente a ella.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Tenemos por tanto que                 y siguiendo unos pasos naturales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obtenemos:                          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/>
          </a:p>
          <a:p>
            <a:pPr indent="5715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si un cuadrado es par,                   , *esto es porque su raíz también</a:t>
            </a:r>
            <a:r>
              <a:rPr i="1" lang="en-US" sz="2000"/>
              <a:t> 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 es*, así que tenemos que a es par y por tanto se puede escribir como </a:t>
            </a:r>
            <a:r>
              <a:rPr lang="en-US"/>
              <a:t> 			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= 2·m  para algún m.</a:t>
            </a:r>
            <a:endParaRPr/>
          </a:p>
          <a:p>
            <a:pPr indent="-2413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19700" y="2060575"/>
            <a:ext cx="293687" cy="773112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22650" y="4788575"/>
            <a:ext cx="1360489" cy="404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7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19475" y="3289300"/>
            <a:ext cx="898525" cy="715962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4" name="Google Shape;194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757402" y="4241300"/>
            <a:ext cx="1629199" cy="31122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7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29712" y="4033812"/>
            <a:ext cx="720724" cy="674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062724" y="4138150"/>
            <a:ext cx="647699" cy="51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03" name="Google Shape;203;p28"/>
          <p:cNvSpPr txBox="1"/>
          <p:nvPr>
            <p:ph idx="1" type="body"/>
          </p:nvPr>
        </p:nvSpPr>
        <p:spPr>
          <a:xfrm>
            <a:off x="395275" y="1412875"/>
            <a:ext cx="8218500" cy="46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 tanto podemos escribir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                                                                                    </a:t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entonces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por la misma razón de antes, si b</a:t>
            </a:r>
            <a:r>
              <a:rPr b="0" baseline="3000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 par,  b también lo es y así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0861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b=2·n para algún n.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i="1" sz="1800"/>
          </a:p>
          <a:p>
            <a:pPr indent="-342900" lvl="0" marL="4572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todo ello tenemos entonces que nuestra fracción irreducible inicial se</a:t>
            </a:r>
            <a:r>
              <a:rPr i="1" lang="en-US" sz="1800"/>
              <a:t> </a:t>
            </a:r>
            <a:endParaRPr i="1" sz="1800"/>
          </a:p>
          <a:p>
            <a:pPr indent="-342900" lvl="0" marL="4572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i="1" sz="1800"/>
          </a:p>
          <a:p>
            <a:pPr indent="-342900" lvl="0" marL="4572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convierte en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 i="1" sz="1800"/>
          </a:p>
          <a:p>
            <a:pPr indent="0" lvl="0" marL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lo que se puede simplificar entre dos, lo que  es una </a:t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1" i="1" lang="en-US" sz="1800" u="none">
                <a:solidFill>
                  <a:schemeClr val="dk1"/>
                </a:solidFill>
              </a:rPr>
              <a:t>contradicción con nuestra hipótesis de que era irreducible</a:t>
            </a: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		</a:t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pic>
        <p:nvPicPr>
          <p:cNvPr id="204" name="Google Shape;204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3412" y="1939900"/>
            <a:ext cx="1854600" cy="4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8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16776" y="1853530"/>
            <a:ext cx="1378199" cy="476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8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35600" y="1902524"/>
            <a:ext cx="1635300" cy="4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69603" y="2589550"/>
            <a:ext cx="1165298" cy="397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603599" y="4572252"/>
            <a:ext cx="968400" cy="712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294987" y="2060625"/>
            <a:ext cx="576261" cy="23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768663" y="2060625"/>
            <a:ext cx="576261" cy="23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"/>
          <p:cNvSpPr txBox="1"/>
          <p:nvPr>
            <p:ph type="title"/>
          </p:nvPr>
        </p:nvSpPr>
        <p:spPr>
          <a:xfrm>
            <a:off x="195262" y="228600"/>
            <a:ext cx="8015400" cy="9144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/>
              <a:t>Demostración </a:t>
            </a:r>
            <a:r>
              <a:rPr i="1" lang="en-US" sz="4100"/>
              <a:t>en la demostración</a:t>
            </a:r>
            <a:endParaRPr i="1" sz="4100"/>
          </a:p>
        </p:txBody>
      </p:sp>
      <p:sp>
        <p:nvSpPr>
          <p:cNvPr id="217" name="Google Shape;217;p29"/>
          <p:cNvSpPr txBox="1"/>
          <p:nvPr>
            <p:ph idx="1" type="body"/>
          </p:nvPr>
        </p:nvSpPr>
        <p:spPr>
          <a:xfrm>
            <a:off x="628650" y="1825625"/>
            <a:ext cx="77025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/>
              <a:t>* </a:t>
            </a:r>
            <a:r>
              <a:rPr i="1" lang="en-US" sz="2000"/>
              <a:t>Si</a:t>
            </a:r>
            <a:r>
              <a:rPr lang="en-US" sz="2000"/>
              <a:t> </a:t>
            </a:r>
            <a:r>
              <a:rPr i="1" lang="en-US" sz="2000"/>
              <a:t>un cuadrado es par, su raíz es par:</a:t>
            </a:r>
            <a:endParaRPr i="1" sz="20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/>
              <a:t>Este enunciado es equivalente a:</a:t>
            </a:r>
            <a:endParaRPr sz="20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rPr lang="en-US" sz="2000"/>
              <a:t>*</a:t>
            </a:r>
            <a:r>
              <a:rPr i="1" lang="en-US" sz="2000"/>
              <a:t>Si un número es impar su cuadrado también lo es.</a:t>
            </a:r>
            <a:endParaRPr i="1" sz="20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rPr lang="en-US" sz="1800"/>
              <a:t>		</a:t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i="1" lang="en-US" sz="1800"/>
              <a:t>Supongamos un número impar : </a:t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i="1" lang="en-US" sz="1800"/>
              <a:t>2n+1            (2n+1)</a:t>
            </a:r>
            <a:r>
              <a:rPr baseline="30000" i="1" lang="en-US" sz="1800"/>
              <a:t>2</a:t>
            </a:r>
            <a:r>
              <a:rPr i="1" lang="en-US" sz="1800"/>
              <a:t>=4n</a:t>
            </a:r>
            <a:r>
              <a:rPr baseline="30000" i="1" lang="en-US" sz="1800"/>
              <a:t>2 </a:t>
            </a:r>
            <a:r>
              <a:rPr i="1" lang="en-US" sz="1800"/>
              <a:t>+ 4n + 1 = par + par + 1 = par + 1= impar</a:t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i="1" sz="18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/>
              <a:t>Quedando entonces probado que si un número es par, su raíz también lo es.</a:t>
            </a:r>
            <a:endParaRPr sz="1700"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rPr i="1" lang="en-US" sz="1800"/>
              <a:t>		                                                      </a:t>
            </a:r>
            <a:endParaRPr/>
          </a:p>
        </p:txBody>
      </p:sp>
      <p:pic>
        <p:nvPicPr>
          <p:cNvPr id="218" name="Google Shape;21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0112" y="3498425"/>
            <a:ext cx="576261" cy="23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0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224" name="Google Shape;224;p30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ENUNCIATIVA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1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Estudiamos todas las posibilidades que tenemos hasta encontrar que sólo existe una solución posible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una reunión de 6 personas siempre hay tres que se conocen o se desconocen mutuamente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30" name="Google Shape;230;p31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seis personas tenemos los siguientes casos: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</a:pPr>
            <a:r>
              <a:rPr b="0" i="1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ninguna se conoce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Ya hay tres que se conocen con lo que </a:t>
            </a:r>
            <a:r>
              <a:rPr b="0" i="1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está probado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</a:pPr>
            <a:r>
              <a:rPr b="0" i="1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dos se conocen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hay 4 que no se conocen, con lo que </a:t>
            </a:r>
            <a:r>
              <a:rPr b="0" i="1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está probado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</a:pPr>
            <a:r>
              <a:rPr b="0" i="1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tres se conocen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hay tres que no se conocen, con lo que </a:t>
            </a:r>
            <a:r>
              <a:rPr b="0" i="1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está probado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</a:pPr>
            <a:r>
              <a:rPr b="0" i="1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cuatro no se conocen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ya </a:t>
            </a:r>
            <a:r>
              <a:rPr b="0" i="1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está probado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●"/>
            </a:pPr>
            <a:r>
              <a:rPr b="0" i="1" lang="en-US" sz="2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ninguno se conoce</a:t>
            </a:r>
            <a:r>
              <a:rPr b="0" i="1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está probado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2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236" name="Google Shape;236;p32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Char char="●"/>
            </a:pPr>
            <a:r>
              <a:rPr b="0" i="1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Y SÓLO SI: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1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Enunciados en los que da igual en qué sentido se lean, siempre son ciertos. Tienen la particularidad de tener dos demostraciones en una.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 círculos tienen la misma circunferencia si tienen el mismo diámetro.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1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1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3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42" name="Google Shape;242;p33"/>
          <p:cNvSpPr txBox="1"/>
          <p:nvPr>
            <p:ph idx="1" type="body"/>
          </p:nvPr>
        </p:nvSpPr>
        <p:spPr>
          <a:xfrm>
            <a:off x="457200" y="1600200"/>
            <a:ext cx="8507412" cy="4852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●"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Formulación correcta: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Dos círculos tienen la misma circunferencia </a:t>
            </a:r>
            <a:r>
              <a:rPr b="0" i="1" lang="en-US" sz="28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 y sólo si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tienen el mismo diámetro.</a:t>
            </a: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 círculos tienen la misma circunferencia </a:t>
            </a:r>
            <a:r>
              <a:rPr b="0" i="1" lang="en-US" sz="3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entonces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tienen el mismo diámetro</a:t>
            </a:r>
            <a:endParaRPr b="0"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dos círculos tienen el mismo diámetro </a:t>
            </a:r>
            <a:r>
              <a:rPr b="0" i="0" lang="en-US" sz="3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entonces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tienen la misma circunferencia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3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4" name="Google Shape;244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3141662"/>
            <a:ext cx="936625" cy="74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33"/>
          <p:cNvSpPr txBox="1"/>
          <p:nvPr/>
        </p:nvSpPr>
        <p:spPr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6" name="Google Shape;246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087" y="4581525"/>
            <a:ext cx="792162" cy="633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4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52" name="Google Shape;252;p34"/>
          <p:cNvSpPr txBox="1"/>
          <p:nvPr>
            <p:ph idx="1" type="body"/>
          </p:nvPr>
        </p:nvSpPr>
        <p:spPr>
          <a:xfrm>
            <a:off x="609600" y="1600200"/>
            <a:ext cx="756285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dos círculos tienen la misma circunferencia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entonces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tienen el mismo diámetro.</a:t>
            </a: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 b="0" i="1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Partimos de que dos círculos tienen la misma circunferencia y debemos obtener que su diámetro mide lo mismo.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Si tienen la misma circunferencia tenemos que</a:t>
            </a: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 b="0" i="1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2·     ·   = 2 ·      · </a:t>
            </a: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 b="0" i="1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siendo r</a:t>
            </a:r>
            <a:r>
              <a:rPr b="0" baseline="-2500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r</a:t>
            </a:r>
            <a:r>
              <a:rPr b="0" baseline="-2500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radios de las dos circunferencias que debemos suponer que son diferentes. Simplificando a ambos lados de la ecuación anterior tenemos que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·    = 2 ·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</a:pPr>
            <a:r>
              <a:rPr b="0" i="1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lo que es lo mismo que    =     siendo estos los diámetros de las dos circunferencias, que es lo que queríamos demostrar.</a:t>
            </a: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253" name="Google Shape;253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21450" y="2597150"/>
            <a:ext cx="139700" cy="1397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34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5" name="Google Shape;255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087" y="1484312"/>
            <a:ext cx="649287" cy="52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34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51387" y="3513137"/>
            <a:ext cx="360362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4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67175" y="3429000"/>
            <a:ext cx="257175" cy="4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35375" y="3500437"/>
            <a:ext cx="360362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92725" y="3429000"/>
            <a:ext cx="282575" cy="4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3437" y="4972050"/>
            <a:ext cx="257175" cy="4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422900" y="4975225"/>
            <a:ext cx="284162" cy="4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3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49700" y="5499100"/>
            <a:ext cx="333375" cy="433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343400" y="5499100"/>
            <a:ext cx="358775" cy="433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¿Qué es demostrar?</a:t>
            </a:r>
            <a:endParaRPr/>
          </a:p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¿Cuándo podemos decir que algo está demostrado?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Hipótesis         Tesis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No tesis          </a:t>
            </a:r>
            <a:r>
              <a:rPr lang="en-US"/>
              <a:t>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hipótesis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¿Cualquier enunciado puede ser demostrado?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-Teorema de indecibilidad </a:t>
            </a:r>
            <a:r>
              <a:rPr i="1" lang="en-US" sz="2800"/>
              <a:t>(Church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-Teoremas de incompletitud (Gödel)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/>
          <p:nvPr/>
        </p:nvSpPr>
        <p:spPr>
          <a:xfrm>
            <a:off x="2843225" y="2886075"/>
            <a:ext cx="576300" cy="216000"/>
          </a:xfrm>
          <a:prstGeom prst="rightArrow">
            <a:avLst>
              <a:gd fmla="val 17554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2843225" y="3429000"/>
            <a:ext cx="576300" cy="216000"/>
          </a:xfrm>
          <a:prstGeom prst="rightArrow">
            <a:avLst>
              <a:gd fmla="val 17554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5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70" name="Google Shape;270;p35"/>
          <p:cNvSpPr txBox="1"/>
          <p:nvPr>
            <p:ph idx="1" type="body"/>
          </p:nvPr>
        </p:nvSpPr>
        <p:spPr>
          <a:xfrm>
            <a:off x="609600" y="1600200"/>
            <a:ext cx="7913687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dos círculos tienen el mismo diámetro es que su circunferencia es la misma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Partimos de que ambos tienen el mismo diámetro y debemos obtener que sus circunferencias son iguales.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Si ambos tienen el mismo diámetro es que   =   . Como el diámetro es dos veces el radio lo anterior es lo mismo que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2·  =2·   . Añadiendo a ambos lados obtenemos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2·    ·   = 2 ·    ·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Lo que significa que ambas circunferencias son iguales, que es lo que queríamos demostrar.</a:t>
            </a:r>
            <a:endParaRPr/>
          </a:p>
        </p:txBody>
      </p:sp>
      <p:pic>
        <p:nvPicPr>
          <p:cNvPr id="271" name="Google Shape;271;p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35375" y="4381500"/>
            <a:ext cx="342900" cy="349250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5"/>
          <p:cNvSpPr txBox="1"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3" name="Google Shape;273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087" y="1676400"/>
            <a:ext cx="558800" cy="45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462" y="4365625"/>
            <a:ext cx="347662" cy="354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67400" y="3357562"/>
            <a:ext cx="277812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3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45212" y="3357562"/>
            <a:ext cx="300037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3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19200" y="4013200"/>
            <a:ext cx="214312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735137" y="4025900"/>
            <a:ext cx="234950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3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995737" y="4365625"/>
            <a:ext cx="214312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3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76825" y="4365625"/>
            <a:ext cx="214312" cy="360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6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286" name="Google Shape;286;p36"/>
          <p:cNvSpPr txBox="1"/>
          <p:nvPr>
            <p:ph idx="1" type="body"/>
          </p:nvPr>
        </p:nvSpPr>
        <p:spPr>
          <a:xfrm>
            <a:off x="457200" y="1600200"/>
            <a:ext cx="829151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●"/>
            </a:pPr>
            <a:r>
              <a:rPr b="0" i="1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INDUCCIÓN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0" i="1" sz="2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00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S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trata de asumir que lo que nos dicen sea cierto, para ir un paso más allá y probar que sea cierto también. De esta manera tendremos que independientemente del número de pasos será cierto, puesto que para ‘n’ es cierto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+ 2 + 3 + … =           . La suma de los n primeros números naturales tiene esa expresió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/>
          </a:p>
        </p:txBody>
      </p:sp>
      <p:pic>
        <p:nvPicPr>
          <p:cNvPr id="287" name="Google Shape;287;p3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40150" y="4089400"/>
            <a:ext cx="876300" cy="671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7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293" name="Google Shape;293;p37"/>
          <p:cNvSpPr txBox="1"/>
          <p:nvPr>
            <p:ph idx="1" type="body"/>
          </p:nvPr>
        </p:nvSpPr>
        <p:spPr>
          <a:xfrm>
            <a:off x="609600" y="1600200"/>
            <a:ext cx="7913687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40"/>
              <a:buFont typeface="Noto Sans Symbols"/>
              <a:buChar char="●"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Asumimos que la expresión es cierta, o en lenguaje matemático diremos, supongamos que la expresión es cierta para n. Probemos para n+1. Esto nos llevaría a que de ser cierta la expresión anterior se escribiría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Partiendo de la expresión original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1 + 2 + 3 + …+ n + n+1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desarrollando la expresión anterior tendremos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 es lo mismo que la expresión (1) desarrollada. Por tanto queda demostrado para n+1 y por tanto para cualquier valor de ‘n’.</a:t>
            </a:r>
            <a:endParaRPr/>
          </a:p>
          <a:p>
            <a:pPr indent="-251459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3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54375" y="2471737"/>
            <a:ext cx="3051175" cy="58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37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81587" y="3379787"/>
            <a:ext cx="1317625" cy="57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3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39975" y="4413250"/>
            <a:ext cx="5040312" cy="668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8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FORMAS DE DEMOSTRAR</a:t>
            </a:r>
            <a:endParaRPr/>
          </a:p>
        </p:txBody>
      </p:sp>
      <p:sp>
        <p:nvSpPr>
          <p:cNvPr id="302" name="Google Shape;302;p38"/>
          <p:cNvSpPr txBox="1"/>
          <p:nvPr>
            <p:ph idx="1" type="body"/>
          </p:nvPr>
        </p:nvSpPr>
        <p:spPr>
          <a:xfrm>
            <a:off x="457200" y="1600200"/>
            <a:ext cx="8291512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 FELIZ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Determinados resultados que se quieren probar tienen una demostración más sencilla si en las hipótesis introducimos “algo” que nos simplifique la expresión o que luego tenga que aparecer en la tesis.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20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</a:t>
            </a: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f(x) =u(x)·v(x)      f’(x) = u(x)·v’(x) + u’(x)·v(x)</a:t>
            </a:r>
            <a:endParaRPr b="0" i="1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098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b="0" i="1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3" name="Google Shape;303;p3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8150" y="3878262"/>
            <a:ext cx="417512" cy="338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9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DEMOSTRACIÓN</a:t>
            </a:r>
            <a:endParaRPr/>
          </a:p>
        </p:txBody>
      </p:sp>
      <p:sp>
        <p:nvSpPr>
          <p:cNvPr id="309" name="Google Shape;309;p39"/>
          <p:cNvSpPr txBox="1"/>
          <p:nvPr>
            <p:ph idx="1" type="body"/>
          </p:nvPr>
        </p:nvSpPr>
        <p:spPr>
          <a:xfrm>
            <a:off x="609600" y="1600200"/>
            <a:ext cx="7913687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Partiendo de la definición de derivada a partir de un límite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agrupando los términos y separando las fracciones nos queda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 es la derivada de un producto.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 el * hemos introducido la </a:t>
            </a:r>
            <a:r>
              <a:rPr b="1" i="1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 feliz.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1459" lvl="0" marL="3429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 i="1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0" name="Google Shape;310;p3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68487" y="2049462"/>
            <a:ext cx="5684837" cy="112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39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36750" y="3665537"/>
            <a:ext cx="5616575" cy="1477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0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CONCLUSIÓN</a:t>
            </a:r>
            <a:endParaRPr/>
          </a:p>
        </p:txBody>
      </p:sp>
      <p:sp>
        <p:nvSpPr>
          <p:cNvPr id="317" name="Google Shape;317;p40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están todas las que son, pero s</a:t>
            </a:r>
            <a:r>
              <a:rPr lang="en-US"/>
              <a:t>í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son todas las que están.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Antes de probar nada, intentar buscar en la memoria algún caso parecido y conocido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 la habitual reacción de :”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…ya, pero a mi eso no se me ocurre”,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 respuesta es</a:t>
            </a:r>
            <a:endParaRPr/>
          </a:p>
          <a:p>
            <a:pPr indent="-342900" lvl="0" marL="342900" marR="0" rtl="0" algn="ctr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PRÁCTICA, PRÁCTICA Y PRÁCTICA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1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0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PARA AMPLIAR:</a:t>
            </a:r>
            <a:endParaRPr/>
          </a:p>
        </p:txBody>
      </p:sp>
      <p:sp>
        <p:nvSpPr>
          <p:cNvPr id="323" name="Google Shape;323;p41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¡AJÁ! Paradojas que hacen pensar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Martin Gardner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Ed: RBA, colección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Desafíos Matemáticos,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2007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Adolfo Sancho Chamizo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I.E.S. Benjamín Jarnés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Fuentes de Ebro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Zaragoza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Arial"/>
              <a:buNone/>
            </a:pPr>
            <a:r>
              <a:rPr b="1" i="0" lang="en-US" sz="4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“YO ESTOY MINTIENDO”</a:t>
            </a:r>
            <a:endParaRPr/>
          </a:p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>
            <a:off x="503237" y="1600200"/>
            <a:ext cx="8097837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Si es verdadero lo que digo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Estoy mintiendo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     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 falso lo que digo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Si es falso lo que digo        No estoy mintiendo            	       Es verdadero lo que digo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trata de un enunciado no decidible, es decir, no puede ser ni verdadero ni falso.</a:t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5453062" y="1822450"/>
            <a:ext cx="576262" cy="215900"/>
          </a:xfrm>
          <a:prstGeom prst="rightArrow">
            <a:avLst>
              <a:gd fmla="val 17554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8"/>
          <p:cNvSpPr/>
          <p:nvPr/>
        </p:nvSpPr>
        <p:spPr>
          <a:xfrm>
            <a:off x="3695613" y="2393950"/>
            <a:ext cx="574800" cy="216000"/>
          </a:xfrm>
          <a:prstGeom prst="rightArrow">
            <a:avLst>
              <a:gd fmla="val 17543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8"/>
          <p:cNvSpPr/>
          <p:nvPr/>
        </p:nvSpPr>
        <p:spPr>
          <a:xfrm>
            <a:off x="947737" y="3868737"/>
            <a:ext cx="576262" cy="242887"/>
          </a:xfrm>
          <a:prstGeom prst="rightArrow">
            <a:avLst>
              <a:gd fmla="val 17048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8"/>
          <p:cNvSpPr/>
          <p:nvPr/>
        </p:nvSpPr>
        <p:spPr>
          <a:xfrm>
            <a:off x="4559300" y="3454400"/>
            <a:ext cx="574675" cy="215900"/>
          </a:xfrm>
          <a:prstGeom prst="rightArrow">
            <a:avLst>
              <a:gd fmla="val 17543" name="adj1"/>
              <a:gd fmla="val 5400" name="adj2"/>
            </a:avLst>
          </a:prstGeom>
          <a:solidFill>
            <a:schemeClr val="accent1"/>
          </a:solidFill>
          <a:ln cap="flat" cmpd="sng" w="12700">
            <a:solidFill>
              <a:srgbClr val="6F95B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</a:pPr>
            <a:r>
              <a:rPr b="0" i="1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Teoremas de incompletitud de Gödel</a:t>
            </a:r>
            <a:endParaRPr/>
          </a:p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609600" y="1600200"/>
            <a:ext cx="7924800" cy="4578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“Cualquier teoría aritmética recursiva que sea consistente es incompleta”</a:t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otras palabras, cualquier sistema matemático bien formulado en el que se puedan definir los números naturales, o bien no es completa (no se puede demostrar todo) o no es consistente (hay enunciados de los que no se puede demostrar ni su veracidad ni su falsedad)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DIFERENTES TIPOS DE ENUNCIADOS II</a:t>
            </a:r>
            <a:endParaRPr/>
          </a:p>
        </p:txBody>
      </p:sp>
      <p:sp>
        <p:nvSpPr>
          <p:cNvPr id="145" name="Google Shape;145;p20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Proposición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Lema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 divide a ‘ab’, entonces o divide a ‘a’ o divide a ‘b’.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Teorema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Último teorema de Fermat</a:t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560"/>
              <a:buFont typeface="Noto Sans Symbols"/>
              <a:buChar char="●"/>
            </a:pPr>
            <a:r>
              <a:rPr b="0" i="0" lang="en-US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Corolario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un triángulo la suma de los ángulos contiguos a la hipotenusa es 90º.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CARACTERÍSTICAS PRINCIPALES</a:t>
            </a:r>
            <a:endParaRPr/>
          </a:p>
        </p:txBody>
      </p:sp>
      <p:sp>
        <p:nvSpPr>
          <p:cNvPr id="151" name="Google Shape;151;p21"/>
          <p:cNvSpPr txBox="1"/>
          <p:nvPr>
            <p:ph idx="1" type="body"/>
          </p:nvPr>
        </p:nvSpPr>
        <p:spPr>
          <a:xfrm>
            <a:off x="609600" y="1600200"/>
            <a:ext cx="7924800" cy="456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Axioma: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da por demostrado y se toma como base para otro.</a:t>
            </a:r>
            <a:endParaRPr b="0" i="0" sz="28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Todo número tiene un siguiente</a:t>
            </a:r>
            <a:endParaRPr b="0" i="0" sz="2400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Postulado: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da por demostrado pero no es tan evidente como el anterior.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rgbClr val="FF0000"/>
              </a:buClr>
              <a:buSzPts val="1900"/>
              <a:buFont typeface="Arial"/>
              <a:buNone/>
            </a:pPr>
            <a:r>
              <a:rPr b="0" i="0" lang="en-US" sz="19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1.-Dos puntos cualesquiera determinan un segmento de recta.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2.-Un segmento de recta se puede extender indefinidamente en una línea recta.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3.-Se puede trazar una circunferencia dados un centro y un radio cualquiera.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4.-Todos los ángulos rectos son iguales entre sí.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b="0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5.-Postulado de las paralelas: Dos rectas paralelas se cortan en el infinito.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CARACTERÍSTICAS PRINCIPALES</a:t>
            </a:r>
            <a:endParaRPr/>
          </a:p>
        </p:txBody>
      </p:sp>
      <p:sp>
        <p:nvSpPr>
          <p:cNvPr id="157" name="Google Shape;157;p22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Conjetura: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Enunciado que se cree correcto y en muchas ocasiones se toma como base para futuras demostraciones pero que todavía no ha sido demostrado.</a:t>
            </a:r>
            <a:endParaRPr/>
          </a:p>
          <a:p>
            <a:pPr indent="-22098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Ej)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Todo número par mayor de dos, se puede escribir como suma de dos primos.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Proposición: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Enunciado demostrable que se usa como base para demostrar enunciados más complejos.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CAR</a:t>
            </a:r>
            <a:r>
              <a:rPr lang="en-US" sz="3800"/>
              <a:t>A</a:t>
            </a: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CTERÍSTICAS PRINCIPALES</a:t>
            </a:r>
            <a:endParaRPr/>
          </a:p>
        </p:txBody>
      </p:sp>
      <p:sp>
        <p:nvSpPr>
          <p:cNvPr id="163" name="Google Shape;163;p23"/>
          <p:cNvSpPr txBox="1"/>
          <p:nvPr>
            <p:ph idx="1" type="body"/>
          </p:nvPr>
        </p:nvSpPr>
        <p:spPr>
          <a:xfrm>
            <a:off x="358775" y="1628775"/>
            <a:ext cx="878522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Lema: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Proposición demostrada que se usa como base para demostrar enunciados más complejos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 es un entero que divide a ‘ab’, entonces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divide a ‘a’ o divide a ‘b’.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1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Teorema: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Enunciado demostrable de dificultad elevada y para lo que se requiere de axiomas, postulados, proposiciones y lemas.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 n &gt; 4, no existe una terna de números naturales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 verifiquen x</a:t>
            </a:r>
            <a:r>
              <a:rPr b="0" baseline="30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y</a:t>
            </a:r>
            <a:r>
              <a:rPr b="0" baseline="30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z</a:t>
            </a:r>
            <a:r>
              <a:rPr b="0" baseline="30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1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/>
          <p:nvPr>
            <p:ph type="title"/>
          </p:nvPr>
        </p:nvSpPr>
        <p:spPr>
          <a:xfrm>
            <a:off x="195262" y="228600"/>
            <a:ext cx="80152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Font typeface="Arial"/>
              <a:buNone/>
            </a:pPr>
            <a:r>
              <a:rPr b="0" i="0" lang="en-US" sz="3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CARACTERÍSTICAS PRINCIPALES</a:t>
            </a:r>
            <a:endParaRPr/>
          </a:p>
        </p:txBody>
      </p:sp>
      <p:sp>
        <p:nvSpPr>
          <p:cNvPr id="169" name="Google Shape;169;p24"/>
          <p:cNvSpPr txBox="1"/>
          <p:nvPr>
            <p:ph idx="1" type="body"/>
          </p:nvPr>
        </p:nvSpPr>
        <p:spPr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●"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Corolario: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Conclusión que se obtiene de los anteriores y que tiene utilidad práctica.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Ej)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un triángulo rectángulo la suma de los dos ángulos contiguos a la hipotenusa en 90º.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adial">
  <a:themeElements>
    <a:clrScheme name="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989E5"/>
      </a:accent6>
      <a:hlink>
        <a:srgbClr val="996666"/>
      </a:hlink>
      <a:folHlink>
        <a:srgbClr val="6666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Radial">
  <a:themeElements>
    <a:clrScheme name="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989E5"/>
      </a:accent6>
      <a:hlink>
        <a:srgbClr val="996666"/>
      </a:hlink>
      <a:folHlink>
        <a:srgbClr val="6666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