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32" r:id="rId2"/>
    <p:sldId id="328" r:id="rId3"/>
    <p:sldId id="329" r:id="rId4"/>
    <p:sldId id="330" r:id="rId5"/>
    <p:sldId id="331" r:id="rId6"/>
    <p:sldId id="275" r:id="rId7"/>
    <p:sldId id="276" r:id="rId8"/>
    <p:sldId id="307" r:id="rId9"/>
    <p:sldId id="277" r:id="rId10"/>
    <p:sldId id="278" r:id="rId11"/>
    <p:sldId id="308" r:id="rId12"/>
    <p:sldId id="309" r:id="rId13"/>
    <p:sldId id="310" r:id="rId14"/>
    <p:sldId id="311" r:id="rId15"/>
    <p:sldId id="312" r:id="rId16"/>
    <p:sldId id="313" r:id="rId17"/>
    <p:sldId id="314" r:id="rId18"/>
    <p:sldId id="322" r:id="rId19"/>
    <p:sldId id="363" r:id="rId20"/>
    <p:sldId id="317" r:id="rId21"/>
    <p:sldId id="319" r:id="rId22"/>
    <p:sldId id="326" r:id="rId23"/>
    <p:sldId id="320" r:id="rId24"/>
    <p:sldId id="321" r:id="rId25"/>
    <p:sldId id="323" r:id="rId26"/>
    <p:sldId id="324" r:id="rId27"/>
    <p:sldId id="334" r:id="rId28"/>
    <p:sldId id="335" r:id="rId29"/>
    <p:sldId id="336" r:id="rId30"/>
    <p:sldId id="338" r:id="rId31"/>
    <p:sldId id="337" r:id="rId32"/>
    <p:sldId id="339" r:id="rId33"/>
    <p:sldId id="340" r:id="rId34"/>
    <p:sldId id="341" r:id="rId3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A3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01"/>
    <p:restoredTop sz="95179" autoAdjust="0"/>
  </p:normalViewPr>
  <p:slideViewPr>
    <p:cSldViewPr snapToGrid="0" snapToObjects="1">
      <p:cViewPr varScale="1">
        <p:scale>
          <a:sx n="113" d="100"/>
          <a:sy n="113"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13302214"/>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59706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96354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Tree>
    <p:extLst>
      <p:ext uri="{BB962C8B-B14F-4D97-AF65-F5344CB8AC3E}">
        <p14:creationId xmlns:p14="http://schemas.microsoft.com/office/powerpoint/2010/main" val="18028115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685800" y="2130425"/>
            <a:ext cx="7772400" cy="1470025"/>
          </a:xfrm>
          <a:prstGeom prst="rect">
            <a:avLst/>
          </a:prstGeom>
        </p:spPr>
        <p:txBody>
          <a:bodyPr/>
          <a:lstStyle/>
          <a:p>
            <a:r>
              <a:t>Texto del título</a:t>
            </a:r>
          </a:p>
        </p:txBody>
      </p:sp>
      <p:sp>
        <p:nvSpPr>
          <p:cNvPr id="12" name="Nivel de texto 1…"/>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2" name="Texto del título"/>
          <p:cNvSpPr txBox="1">
            <a:spLocks noGrp="1"/>
          </p:cNvSpPr>
          <p:nvPr>
            <p:ph type="title"/>
          </p:nvPr>
        </p:nvSpPr>
        <p:spPr>
          <a:prstGeom prst="rect">
            <a:avLst/>
          </a:prstGeom>
        </p:spPr>
        <p:txBody>
          <a:bodyPr/>
          <a:lstStyle/>
          <a:p>
            <a:r>
              <a:t>Texto del título</a:t>
            </a:r>
          </a:p>
        </p:txBody>
      </p:sp>
      <p:sp>
        <p:nvSpPr>
          <p:cNvPr id="93"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94"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1" name="Texto del título"/>
          <p:cNvSpPr txBox="1">
            <a:spLocks noGrp="1"/>
          </p:cNvSpPr>
          <p:nvPr>
            <p:ph type="title"/>
          </p:nvPr>
        </p:nvSpPr>
        <p:spPr>
          <a:xfrm>
            <a:off x="6629400" y="274638"/>
            <a:ext cx="2057400" cy="5851526"/>
          </a:xfrm>
          <a:prstGeom prst="rect">
            <a:avLst/>
          </a:prstGeom>
        </p:spPr>
        <p:txBody>
          <a:bodyPr/>
          <a:lstStyle/>
          <a:p>
            <a:r>
              <a:t>Texto del título</a:t>
            </a:r>
          </a:p>
        </p:txBody>
      </p:sp>
      <p:sp>
        <p:nvSpPr>
          <p:cNvPr id="102" name="Nivel de texto 1…"/>
          <p:cNvSpPr txBox="1">
            <a:spLocks noGrp="1"/>
          </p:cNvSpPr>
          <p:nvPr>
            <p:ph type="body" idx="1"/>
          </p:nvPr>
        </p:nvSpPr>
        <p:spPr>
          <a:xfrm>
            <a:off x="457200" y="274638"/>
            <a:ext cx="6019800" cy="5851526"/>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exto del título"/>
          <p:cNvSpPr txBox="1">
            <a:spLocks noGrp="1"/>
          </p:cNvSpPr>
          <p:nvPr>
            <p:ph type="title"/>
          </p:nvPr>
        </p:nvSpPr>
        <p:spPr>
          <a:prstGeom prst="rect">
            <a:avLst/>
          </a:prstGeom>
        </p:spPr>
        <p:txBody>
          <a:bodyPr/>
          <a:lstStyle/>
          <a:p>
            <a:r>
              <a:t>Texto del título</a:t>
            </a:r>
          </a:p>
        </p:txBody>
      </p:sp>
      <p:sp>
        <p:nvSpPr>
          <p:cNvPr id="2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exto del título"/>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Texto del título</a:t>
            </a:r>
          </a:p>
        </p:txBody>
      </p:sp>
      <p:sp>
        <p:nvSpPr>
          <p:cNvPr id="30" name="Nivel de texto 1…"/>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8" name="Texto del título"/>
          <p:cNvSpPr txBox="1">
            <a:spLocks noGrp="1"/>
          </p:cNvSpPr>
          <p:nvPr>
            <p:ph type="title"/>
          </p:nvPr>
        </p:nvSpPr>
        <p:spPr>
          <a:prstGeom prst="rect">
            <a:avLst/>
          </a:prstGeom>
        </p:spPr>
        <p:txBody>
          <a:bodyPr/>
          <a:lstStyle/>
          <a:p>
            <a:r>
              <a:t>Texto del título</a:t>
            </a:r>
          </a:p>
        </p:txBody>
      </p:sp>
      <p:sp>
        <p:nvSpPr>
          <p:cNvPr id="39" name="Nivel de texto 1…"/>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7" name="Texto del título"/>
          <p:cNvSpPr txBox="1">
            <a:spLocks noGrp="1"/>
          </p:cNvSpPr>
          <p:nvPr>
            <p:ph type="title"/>
          </p:nvPr>
        </p:nvSpPr>
        <p:spPr>
          <a:prstGeom prst="rect">
            <a:avLst/>
          </a:prstGeom>
        </p:spPr>
        <p:txBody>
          <a:bodyPr/>
          <a:lstStyle/>
          <a:p>
            <a:r>
              <a:t>Texto del título</a:t>
            </a:r>
          </a:p>
        </p:txBody>
      </p:sp>
      <p:sp>
        <p:nvSpPr>
          <p:cNvPr id="48" name="Nivel de texto 1…"/>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Nivel de texto 1</a:t>
            </a:r>
          </a:p>
          <a:p>
            <a:pPr lvl="1"/>
            <a:r>
              <a:t>Nivel de texto 2</a:t>
            </a:r>
          </a:p>
          <a:p>
            <a:pPr lvl="2"/>
            <a:r>
              <a:t>Nivel de texto 3</a:t>
            </a:r>
          </a:p>
          <a:p>
            <a:pPr lvl="3"/>
            <a:r>
              <a:t>Nivel de texto 4</a:t>
            </a:r>
          </a:p>
          <a:p>
            <a:pPr lvl="4"/>
            <a:r>
              <a:t>Nivel de texto 5</a:t>
            </a:r>
          </a:p>
        </p:txBody>
      </p:sp>
      <p:sp>
        <p:nvSpPr>
          <p:cNvPr id="49" name="Text Placeholder 4"/>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7" name="Texto del título"/>
          <p:cNvSpPr txBox="1">
            <a:spLocks noGrp="1"/>
          </p:cNvSpPr>
          <p:nvPr>
            <p:ph type="title"/>
          </p:nvPr>
        </p:nvSpPr>
        <p:spPr>
          <a:prstGeom prst="rect">
            <a:avLst/>
          </a:prstGeom>
        </p:spPr>
        <p:txBody>
          <a:bodyPr/>
          <a:lstStyle/>
          <a:p>
            <a:r>
              <a:t>Texto del título</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2" name="Texto del título"/>
          <p:cNvSpPr txBox="1">
            <a:spLocks noGrp="1"/>
          </p:cNvSpPr>
          <p:nvPr>
            <p:ph type="title"/>
          </p:nvPr>
        </p:nvSpPr>
        <p:spPr>
          <a:xfrm>
            <a:off x="457200" y="273050"/>
            <a:ext cx="3008314" cy="1162050"/>
          </a:xfrm>
          <a:prstGeom prst="rect">
            <a:avLst/>
          </a:prstGeom>
        </p:spPr>
        <p:txBody>
          <a:bodyPr anchor="b"/>
          <a:lstStyle>
            <a:lvl1pPr algn="l">
              <a:defRPr sz="2000" b="1"/>
            </a:lvl1pPr>
          </a:lstStyle>
          <a:p>
            <a:r>
              <a:t>Texto del título</a:t>
            </a:r>
          </a:p>
        </p:txBody>
      </p:sp>
      <p:sp>
        <p:nvSpPr>
          <p:cNvPr id="73" name="Nivel de texto 1…"/>
          <p:cNvSpPr txBox="1">
            <a:spLocks noGrp="1"/>
          </p:cNvSpPr>
          <p:nvPr>
            <p:ph type="body" idx="1"/>
          </p:nvPr>
        </p:nvSpPr>
        <p:spPr>
          <a:xfrm>
            <a:off x="3575050" y="273050"/>
            <a:ext cx="5111750" cy="5853113"/>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4" name="Text Placeholder 3"/>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 name="Texto del título"/>
          <p:cNvSpPr txBox="1">
            <a:spLocks noGrp="1"/>
          </p:cNvSpPr>
          <p:nvPr>
            <p:ph type="title"/>
          </p:nvPr>
        </p:nvSpPr>
        <p:spPr>
          <a:xfrm>
            <a:off x="1792288" y="4800600"/>
            <a:ext cx="5486401" cy="566738"/>
          </a:xfrm>
          <a:prstGeom prst="rect">
            <a:avLst/>
          </a:prstGeom>
        </p:spPr>
        <p:txBody>
          <a:bodyPr anchor="b"/>
          <a:lstStyle>
            <a:lvl1pPr algn="l">
              <a:defRPr sz="2000" b="1"/>
            </a:lvl1pPr>
          </a:lstStyle>
          <a:p>
            <a:r>
              <a:t>Texto del título</a:t>
            </a:r>
          </a:p>
        </p:txBody>
      </p:sp>
      <p:sp>
        <p:nvSpPr>
          <p:cNvPr id="83" name="Picture Placeholder 2"/>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Nivel de texto 1…"/>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Texto del título</a:t>
            </a:r>
          </a:p>
        </p:txBody>
      </p:sp>
      <p:sp>
        <p:nvSpPr>
          <p:cNvPr id="3" name="Nivel de texto 1…"/>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0.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6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0.png"/><Relationship Id="rId4" Type="http://schemas.openxmlformats.org/officeDocument/2006/relationships/image" Target="../media/image391.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60.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bc.es/ciencia/abci-paralaje-calculo-matematico-para-medir-distancia-estrellas-202001200144_noticia.html"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b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3" name="Título 1"/>
          <p:cNvSpPr txBox="1">
            <a:spLocks noGrp="1"/>
          </p:cNvSpPr>
          <p:nvPr>
            <p:ph type="title"/>
          </p:nvPr>
        </p:nvSpPr>
        <p:spPr>
          <a:xfrm>
            <a:off x="623832" y="390549"/>
            <a:ext cx="6391564" cy="1605367"/>
          </a:xfrm>
          <a:prstGeom prst="rect">
            <a:avLst/>
          </a:prstGeom>
        </p:spPr>
        <p:txBody>
          <a:bodyPr>
            <a:normAutofit/>
          </a:bodyPr>
          <a:lstStyle/>
          <a:p>
            <a:pPr algn="l" defTabSz="452627">
              <a:defRPr sz="3564">
                <a:solidFill>
                  <a:srgbClr val="4270BC"/>
                </a:solidFill>
              </a:defRPr>
            </a:pPr>
            <a:r>
              <a:rPr lang="es-ES" sz="4000" dirty="0">
                <a:solidFill>
                  <a:schemeClr val="bg1"/>
                </a:solidFill>
              </a:rPr>
              <a:t>Un paseo por el </a:t>
            </a:r>
            <a:r>
              <a:rPr lang="es-ES" sz="4000" b="1" dirty="0">
                <a:solidFill>
                  <a:schemeClr val="bg1"/>
                </a:solidFill>
              </a:rPr>
              <a:t>universo</a:t>
            </a:r>
            <a:r>
              <a:rPr lang="es-ES" sz="4000" dirty="0">
                <a:solidFill>
                  <a:schemeClr val="bg1"/>
                </a:solidFill>
              </a:rPr>
              <a:t> de la mano de la </a:t>
            </a:r>
            <a:r>
              <a:rPr lang="es-ES" sz="4000" b="1" dirty="0">
                <a:solidFill>
                  <a:schemeClr val="bg1"/>
                </a:solidFill>
              </a:rPr>
              <a:t>geometría</a:t>
            </a:r>
            <a:endParaRPr sz="4000" b="1" dirty="0">
              <a:solidFill>
                <a:schemeClr val="bg1"/>
              </a:solidFill>
            </a:endParaRPr>
          </a:p>
        </p:txBody>
      </p:sp>
      <p:sp>
        <p:nvSpPr>
          <p:cNvPr id="114" name="Marcador de contenido 2"/>
          <p:cNvSpPr txBox="1"/>
          <p:nvPr/>
        </p:nvSpPr>
        <p:spPr>
          <a:xfrm>
            <a:off x="3219285" y="3560596"/>
            <a:ext cx="3103418" cy="388401"/>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algn="ctr" defTabSz="242315">
              <a:spcBef>
                <a:spcPts val="400"/>
              </a:spcBef>
              <a:defRPr sz="1695">
                <a:solidFill>
                  <a:srgbClr val="535353"/>
                </a:solidFill>
              </a:defRPr>
            </a:lvl1pPr>
          </a:lstStyle>
          <a:p>
            <a:r>
              <a:rPr lang="es-ES" sz="2000" dirty="0">
                <a:solidFill>
                  <a:schemeClr val="bg1"/>
                </a:solidFill>
              </a:rPr>
              <a:t>Universidad de Zaragoza</a:t>
            </a:r>
            <a:endParaRPr sz="2000" dirty="0">
              <a:solidFill>
                <a:schemeClr val="bg1"/>
              </a:solidFill>
            </a:endParaRPr>
          </a:p>
        </p:txBody>
      </p:sp>
      <p:sp>
        <p:nvSpPr>
          <p:cNvPr id="115" name="Marcador de contenido 2"/>
          <p:cNvSpPr txBox="1"/>
          <p:nvPr/>
        </p:nvSpPr>
        <p:spPr>
          <a:xfrm>
            <a:off x="3733331" y="3015044"/>
            <a:ext cx="2075326" cy="58814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defTabSz="452627">
              <a:spcBef>
                <a:spcPts val="500"/>
              </a:spcBef>
              <a:defRPr sz="2376" b="1">
                <a:solidFill>
                  <a:srgbClr val="535353"/>
                </a:solidFill>
              </a:defRPr>
            </a:lvl1pPr>
          </a:lstStyle>
          <a:p>
            <a:pPr algn="ctr"/>
            <a:r>
              <a:rPr dirty="0">
                <a:solidFill>
                  <a:schemeClr val="bg1"/>
                </a:solidFill>
              </a:rPr>
              <a:t>Víctor Manero</a:t>
            </a:r>
          </a:p>
        </p:txBody>
      </p:sp>
      <p:sp>
        <p:nvSpPr>
          <p:cNvPr id="8" name="Marcador de contenido 2"/>
          <p:cNvSpPr txBox="1"/>
          <p:nvPr/>
        </p:nvSpPr>
        <p:spPr>
          <a:xfrm>
            <a:off x="6916694" y="6087679"/>
            <a:ext cx="1915436" cy="60434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ctr" defTabSz="242315">
              <a:spcBef>
                <a:spcPts val="400"/>
              </a:spcBef>
              <a:defRPr sz="1695">
                <a:solidFill>
                  <a:srgbClr val="535353"/>
                </a:solidFill>
              </a:defRPr>
            </a:lvl1pPr>
          </a:lstStyle>
          <a:p>
            <a:r>
              <a:rPr lang="es-ES" sz="2400" b="1" dirty="0">
                <a:solidFill>
                  <a:schemeClr val="tx1"/>
                </a:solidFill>
              </a:rPr>
              <a:t>@</a:t>
            </a:r>
            <a:r>
              <a:rPr lang="es-ES" sz="2400" b="1" dirty="0" err="1">
                <a:solidFill>
                  <a:schemeClr val="tx1"/>
                </a:solidFill>
              </a:rPr>
              <a:t>pitimanero</a:t>
            </a:r>
            <a:endParaRPr sz="2400" b="1" dirty="0">
              <a:solidFill>
                <a:schemeClr val="tx1"/>
              </a:solidFill>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170" y="6002495"/>
            <a:ext cx="689524" cy="689524"/>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420" y="5174005"/>
            <a:ext cx="3371850" cy="1352550"/>
          </a:xfrm>
          <a:prstGeom prst="rect">
            <a:avLst/>
          </a:prstGeom>
        </p:spPr>
      </p:pic>
      <p:sp>
        <p:nvSpPr>
          <p:cNvPr id="10" name="Marcador de contenido 2"/>
          <p:cNvSpPr txBox="1"/>
          <p:nvPr/>
        </p:nvSpPr>
        <p:spPr>
          <a:xfrm>
            <a:off x="3219285" y="4152352"/>
            <a:ext cx="3103418" cy="388401"/>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algn="ctr" defTabSz="242315">
              <a:spcBef>
                <a:spcPts val="400"/>
              </a:spcBef>
              <a:defRPr sz="1695">
                <a:solidFill>
                  <a:srgbClr val="535353"/>
                </a:solidFill>
              </a:defRPr>
            </a:lvl1pPr>
          </a:lstStyle>
          <a:p>
            <a:r>
              <a:rPr lang="es-ES" sz="2000" dirty="0">
                <a:solidFill>
                  <a:schemeClr val="tx1"/>
                </a:solidFill>
              </a:rPr>
              <a:t>01 de abril de 2022</a:t>
            </a:r>
            <a:endParaRPr sz="2000" dirty="0">
              <a:solidFill>
                <a:schemeClr val="tx1"/>
              </a:solidFill>
            </a:endParaRPr>
          </a:p>
        </p:txBody>
      </p:sp>
    </p:spTree>
    <p:extLst>
      <p:ext uri="{BB962C8B-B14F-4D97-AF65-F5344CB8AC3E}">
        <p14:creationId xmlns:p14="http://schemas.microsoft.com/office/powerpoint/2010/main" val="1539040828"/>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Marcador de contenido 4"/>
          <p:cNvSpPr txBox="1"/>
          <p:nvPr/>
        </p:nvSpPr>
        <p:spPr>
          <a:xfrm>
            <a:off x="457200" y="205196"/>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La </a:t>
            </a:r>
            <a:r>
              <a:rPr sz="2800" dirty="0">
                <a:solidFill>
                  <a:schemeClr val="accent2">
                    <a:lumMod val="75000"/>
                  </a:schemeClr>
                </a:solidFill>
              </a:rPr>
              <a:t>Tierra (s. VI-III </a:t>
            </a:r>
            <a:r>
              <a:rPr sz="2800" dirty="0" err="1">
                <a:solidFill>
                  <a:schemeClr val="accent2">
                    <a:lumMod val="75000"/>
                  </a:schemeClr>
                </a:solidFill>
              </a:rPr>
              <a:t>a.C</a:t>
            </a:r>
            <a:r>
              <a:rPr sz="2800" dirty="0">
                <a:solidFill>
                  <a:schemeClr val="accent2">
                    <a:lumMod val="75000"/>
                  </a:schemeClr>
                </a:solidFill>
              </a:rPr>
              <a:t>.)</a:t>
            </a:r>
          </a:p>
        </p:txBody>
      </p:sp>
      <p:pic>
        <p:nvPicPr>
          <p:cNvPr id="2" name="Imagen 1">
            <a:extLst>
              <a:ext uri="{FF2B5EF4-FFF2-40B4-BE49-F238E27FC236}">
                <a16:creationId xmlns:a16="http://schemas.microsoft.com/office/drawing/2014/main" xmlns="" id="{1257FAB0-4583-4EA7-A3E6-BF3C563F814F}"/>
              </a:ext>
            </a:extLst>
          </p:cNvPr>
          <p:cNvPicPr>
            <a:picLocks noChangeAspect="1"/>
          </p:cNvPicPr>
          <p:nvPr/>
        </p:nvPicPr>
        <p:blipFill>
          <a:blip r:embed="rId3"/>
          <a:stretch>
            <a:fillRect/>
          </a:stretch>
        </p:blipFill>
        <p:spPr>
          <a:xfrm>
            <a:off x="125944" y="623843"/>
            <a:ext cx="6285726" cy="4183288"/>
          </a:xfrm>
          <a:prstGeom prst="rect">
            <a:avLst/>
          </a:prstGeom>
        </p:spPr>
      </p:pic>
      <p:pic>
        <p:nvPicPr>
          <p:cNvPr id="3" name="Imagen 2">
            <a:extLst>
              <a:ext uri="{FF2B5EF4-FFF2-40B4-BE49-F238E27FC236}">
                <a16:creationId xmlns:a16="http://schemas.microsoft.com/office/drawing/2014/main" xmlns="" id="{9D6C97C1-AA80-4E23-9977-54B4B3A65EED}"/>
              </a:ext>
            </a:extLst>
          </p:cNvPr>
          <p:cNvPicPr>
            <a:picLocks noChangeAspect="1"/>
          </p:cNvPicPr>
          <p:nvPr/>
        </p:nvPicPr>
        <p:blipFill>
          <a:blip r:embed="rId4"/>
          <a:stretch>
            <a:fillRect/>
          </a:stretch>
        </p:blipFill>
        <p:spPr>
          <a:xfrm>
            <a:off x="3142863" y="3691597"/>
            <a:ext cx="5875193" cy="3068361"/>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ontent Placeholder 2"/>
          <p:cNvSpPr txBox="1"/>
          <p:nvPr/>
        </p:nvSpPr>
        <p:spPr>
          <a:xfrm>
            <a:off x="108487" y="977773"/>
            <a:ext cx="4432515" cy="90127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p>
            <a:pPr defTabSz="384047">
              <a:spcBef>
                <a:spcPts val="500"/>
              </a:spcBef>
              <a:defRPr sz="2351" b="1">
                <a:solidFill>
                  <a:srgbClr val="3071C2"/>
                </a:solidFill>
              </a:defRPr>
            </a:pPr>
            <a:r>
              <a:rPr lang="es-ES" dirty="0"/>
              <a:t>Distancia entre Alejandría y Siena</a:t>
            </a:r>
            <a:endParaRPr dirty="0"/>
          </a:p>
          <a:p>
            <a:pPr defTabSz="384047">
              <a:spcBef>
                <a:spcPts val="600"/>
              </a:spcBef>
              <a:defRPr sz="168">
                <a:solidFill>
                  <a:srgbClr val="3071C2"/>
                </a:solidFill>
              </a:defRPr>
            </a:pPr>
            <a:endParaRPr dirty="0"/>
          </a:p>
          <a:p>
            <a:pPr defTabSz="384047">
              <a:spcBef>
                <a:spcPts val="500"/>
              </a:spcBef>
              <a:defRPr sz="2351"/>
            </a:pPr>
            <a:r>
              <a:rPr lang="es-ES" dirty="0"/>
              <a:t>     </a:t>
            </a:r>
            <a:r>
              <a:rPr dirty="0"/>
              <a:t>5000 estadios aprox. 800 km</a:t>
            </a:r>
          </a:p>
        </p:txBody>
      </p:sp>
      <p:sp>
        <p:nvSpPr>
          <p:cNvPr id="314" name="Marcador de contenido 4"/>
          <p:cNvSpPr txBox="1"/>
          <p:nvPr/>
        </p:nvSpPr>
        <p:spPr>
          <a:xfrm>
            <a:off x="457200" y="458020"/>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La</a:t>
            </a:r>
            <a:r>
              <a:rPr sz="2800" dirty="0">
                <a:solidFill>
                  <a:schemeClr val="accent2">
                    <a:lumMod val="75000"/>
                  </a:schemeClr>
                </a:solidFill>
              </a:rPr>
              <a:t> Tierra (s. VI-III a.C.)</a:t>
            </a:r>
          </a:p>
        </p:txBody>
      </p:sp>
      <p:sp>
        <p:nvSpPr>
          <p:cNvPr id="13" name="Content Placeholder 2"/>
          <p:cNvSpPr txBox="1"/>
          <p:nvPr/>
        </p:nvSpPr>
        <p:spPr>
          <a:xfrm>
            <a:off x="2526226" y="5819049"/>
            <a:ext cx="4432515" cy="90127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p>
            <a:pPr defTabSz="384047">
              <a:spcBef>
                <a:spcPts val="500"/>
              </a:spcBef>
              <a:defRPr sz="2351" b="1">
                <a:solidFill>
                  <a:srgbClr val="3071C2"/>
                </a:solidFill>
              </a:defRPr>
            </a:pPr>
            <a:r>
              <a:rPr lang="es-ES" dirty="0"/>
              <a:t>Perímetro circunferencia terrestre</a:t>
            </a:r>
            <a:endParaRPr dirty="0"/>
          </a:p>
          <a:p>
            <a:pPr defTabSz="384047">
              <a:spcBef>
                <a:spcPts val="600"/>
              </a:spcBef>
              <a:defRPr sz="168">
                <a:solidFill>
                  <a:srgbClr val="3071C2"/>
                </a:solidFill>
              </a:defRPr>
            </a:pPr>
            <a:endParaRPr dirty="0"/>
          </a:p>
          <a:p>
            <a:pPr defTabSz="384047">
              <a:spcBef>
                <a:spcPts val="500"/>
              </a:spcBef>
              <a:defRPr sz="2351"/>
            </a:pPr>
            <a:r>
              <a:rPr lang="es-ES" dirty="0"/>
              <a:t>                 aprox. 40</a:t>
            </a:r>
            <a:r>
              <a:rPr dirty="0"/>
              <a:t>000 </a:t>
            </a:r>
            <a:r>
              <a:rPr lang="es-ES" dirty="0"/>
              <a:t>km</a:t>
            </a:r>
            <a:endParaRPr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57428"/>
            <a:ext cx="4477890" cy="366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descr="Mapa&#10;&#10;Descripción generada automáticamente">
            <a:extLst>
              <a:ext uri="{FF2B5EF4-FFF2-40B4-BE49-F238E27FC236}">
                <a16:creationId xmlns:a16="http://schemas.microsoft.com/office/drawing/2014/main" xmlns="" id="{7ED76851-8569-4F56-844D-2056BA91ED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29" y="2011011"/>
            <a:ext cx="3550693" cy="3621707"/>
          </a:xfrm>
          <a:prstGeom prst="rect">
            <a:avLst/>
          </a:prstGeom>
        </p:spPr>
      </p:pic>
    </p:spTree>
    <p:extLst>
      <p:ext uri="{BB962C8B-B14F-4D97-AF65-F5344CB8AC3E}">
        <p14:creationId xmlns:p14="http://schemas.microsoft.com/office/powerpoint/2010/main" val="1822162215"/>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xmlns="" id="{C6B158B5-50B5-4927-A367-7C9F3AFE5D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arcador de contenido 4"/>
          <p:cNvSpPr txBox="1"/>
          <p:nvPr/>
        </p:nvSpPr>
        <p:spPr>
          <a:xfrm>
            <a:off x="4826000" y="1367673"/>
            <a:ext cx="3945467" cy="2665509"/>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b">
            <a:normAutofit/>
          </a:bodyPr>
          <a:lstStyle>
            <a:lvl1pPr algn="ctr" defTabSz="361188">
              <a:lnSpc>
                <a:spcPct val="80000"/>
              </a:lnSpc>
              <a:spcBef>
                <a:spcPts val="500"/>
              </a:spcBef>
              <a:defRPr sz="2449" b="1">
                <a:solidFill>
                  <a:srgbClr val="FFFFFF"/>
                </a:solidFill>
              </a:defRPr>
            </a:lvl1pPr>
          </a:lstStyle>
          <a:p>
            <a:pPr algn="r" defTabSz="914400" hangingPunct="1">
              <a:lnSpc>
                <a:spcPct val="90000"/>
              </a:lnSpc>
              <a:spcBef>
                <a:spcPct val="0"/>
              </a:spcBef>
              <a:spcAft>
                <a:spcPts val="600"/>
              </a:spcAft>
            </a:pPr>
            <a:r>
              <a:rPr lang="en-US" sz="4400" kern="1200" dirty="0">
                <a:solidFill>
                  <a:schemeClr val="bg1"/>
                </a:solidFill>
              </a:rPr>
              <a:t>El Sol y la Luna (s. IV-III </a:t>
            </a:r>
            <a:r>
              <a:rPr lang="en-US" sz="4400" kern="1200" dirty="0" err="1">
                <a:solidFill>
                  <a:schemeClr val="bg1"/>
                </a:solidFill>
              </a:rPr>
              <a:t>a.C</a:t>
            </a:r>
            <a:r>
              <a:rPr lang="en-US" sz="4400" kern="1200" dirty="0">
                <a:solidFill>
                  <a:schemeClr val="bg1"/>
                </a:solidFill>
              </a:rPr>
              <a:t>.)</a:t>
            </a:r>
          </a:p>
        </p:txBody>
      </p:sp>
      <p:pic>
        <p:nvPicPr>
          <p:cNvPr id="3" name="Imagen 2" descr="Imagen que contiene taza&#10;&#10;Descripción generada automáticamente">
            <a:extLst>
              <a:ext uri="{FF2B5EF4-FFF2-40B4-BE49-F238E27FC236}">
                <a16:creationId xmlns:a16="http://schemas.microsoft.com/office/drawing/2014/main" xmlns="" id="{7C0D5A63-B59D-4457-80A0-B56FCED16547}"/>
              </a:ext>
            </a:extLst>
          </p:cNvPr>
          <p:cNvPicPr>
            <a:picLocks noChangeAspect="1"/>
          </p:cNvPicPr>
          <p:nvPr/>
        </p:nvPicPr>
        <p:blipFill rotWithShape="1">
          <a:blip r:embed="rId2">
            <a:extLst>
              <a:ext uri="{28A0092B-C50C-407E-A947-70E740481C1C}">
                <a14:useLocalDpi xmlns:a14="http://schemas.microsoft.com/office/drawing/2010/main" val="0"/>
              </a:ext>
            </a:extLst>
          </a:blip>
          <a:srcRect l="25986" r="5671"/>
          <a:stretch/>
        </p:blipFill>
        <p:spPr>
          <a:xfrm>
            <a:off x="20" y="2"/>
            <a:ext cx="4702544" cy="6857998"/>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effectLst>
            <a:outerShdw blurRad="381000" dist="152400" algn="tl" rotWithShape="0">
              <a:prstClr val="black">
                <a:alpha val="10000"/>
              </a:prstClr>
            </a:outerShdw>
          </a:effectLst>
        </p:spPr>
      </p:pic>
      <p:sp>
        <p:nvSpPr>
          <p:cNvPr id="99" name="Freeform: Shape 98">
            <a:extLst>
              <a:ext uri="{FF2B5EF4-FFF2-40B4-BE49-F238E27FC236}">
                <a16:creationId xmlns:a16="http://schemas.microsoft.com/office/drawing/2014/main" xmlns="" id="{B01367A3-F670-4BD9-9972-F7E97FC22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945818"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6" name="Freeform: Shape 100">
            <a:extLst>
              <a:ext uri="{FF2B5EF4-FFF2-40B4-BE49-F238E27FC236}">
                <a16:creationId xmlns:a16="http://schemas.microsoft.com/office/drawing/2014/main" xmlns="" id="{38C3DB02-606C-40EC-8381-7A29A1ADFA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945817"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42587827"/>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ontent Placeholder 2"/>
          <p:cNvSpPr txBox="1">
            <a:spLocks noGrp="1"/>
          </p:cNvSpPr>
          <p:nvPr>
            <p:ph type="body" sz="quarter" idx="1"/>
          </p:nvPr>
        </p:nvSpPr>
        <p:spPr>
          <a:xfrm>
            <a:off x="3311336" y="1124014"/>
            <a:ext cx="2974832" cy="488316"/>
          </a:xfrm>
          <a:prstGeom prst="rect">
            <a:avLst/>
          </a:prstGeom>
        </p:spPr>
        <p:txBody>
          <a:bodyPr>
            <a:normAutofit/>
          </a:bodyPr>
          <a:lstStyle/>
          <a:p>
            <a:pPr marL="0" indent="0" defTabSz="333756">
              <a:spcBef>
                <a:spcPts val="500"/>
              </a:spcBef>
              <a:buSzTx/>
              <a:buNone/>
              <a:defRPr sz="2336">
                <a:latin typeface="Abadi MT Condensed Light"/>
                <a:ea typeface="Abadi MT Condensed Light"/>
                <a:cs typeface="Abadi MT Condensed Light"/>
                <a:sym typeface="Abadi MT Condensed Light"/>
              </a:defRPr>
            </a:pPr>
            <a:r>
              <a:rPr lang="es-ES" sz="2200" b="1" dirty="0">
                <a:solidFill>
                  <a:srgbClr val="4170BC"/>
                </a:solidFill>
                <a:latin typeface="Trebuchet MS" panose="020B0603020202020204" pitchFamily="34" charset="0"/>
                <a:ea typeface="Trebuchet MS"/>
                <a:cs typeface="Trebuchet MS"/>
                <a:sym typeface="Trebuchet MS"/>
              </a:rPr>
              <a:t>Aristarco</a:t>
            </a:r>
            <a:r>
              <a:rPr sz="2200" dirty="0">
                <a:latin typeface="Trebuchet MS" panose="020B0603020202020204" pitchFamily="34" charset="0"/>
              </a:rPr>
              <a:t> (s I</a:t>
            </a:r>
            <a:r>
              <a:rPr lang="es-ES" sz="2200" dirty="0">
                <a:latin typeface="Trebuchet MS" panose="020B0603020202020204" pitchFamily="34" charset="0"/>
              </a:rPr>
              <a:t>V-III</a:t>
            </a:r>
            <a:r>
              <a:rPr sz="2200" dirty="0">
                <a:latin typeface="Trebuchet MS" panose="020B0603020202020204" pitchFamily="34" charset="0"/>
              </a:rPr>
              <a:t> </a:t>
            </a:r>
            <a:r>
              <a:rPr sz="2200" dirty="0" err="1">
                <a:latin typeface="Trebuchet MS" panose="020B0603020202020204" pitchFamily="34" charset="0"/>
              </a:rPr>
              <a:t>a.C</a:t>
            </a:r>
            <a:r>
              <a:rPr sz="2200" dirty="0">
                <a:latin typeface="Trebuchet MS" panose="020B0603020202020204" pitchFamily="34" charset="0"/>
              </a:rPr>
              <a:t>.)</a:t>
            </a:r>
          </a:p>
        </p:txBody>
      </p:sp>
      <p:sp>
        <p:nvSpPr>
          <p:cNvPr id="303" name="Marcador de contenido 4"/>
          <p:cNvSpPr txBox="1"/>
          <p:nvPr/>
        </p:nvSpPr>
        <p:spPr>
          <a:xfrm>
            <a:off x="457200" y="458020"/>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El Sol y la Luna </a:t>
            </a:r>
            <a:r>
              <a:rPr sz="2800" dirty="0">
                <a:solidFill>
                  <a:schemeClr val="accent2">
                    <a:lumMod val="75000"/>
                  </a:schemeClr>
                </a:solidFill>
              </a:rPr>
              <a:t>(s. </a:t>
            </a:r>
            <a:r>
              <a:rPr lang="es-ES" sz="2800" dirty="0">
                <a:solidFill>
                  <a:schemeClr val="accent2">
                    <a:lumMod val="75000"/>
                  </a:schemeClr>
                </a:solidFill>
              </a:rPr>
              <a:t>IV-III</a:t>
            </a:r>
            <a:r>
              <a:rPr sz="2800" dirty="0">
                <a:solidFill>
                  <a:schemeClr val="accent2">
                    <a:lumMod val="75000"/>
                  </a:schemeClr>
                </a:solidFill>
              </a:rPr>
              <a:t> </a:t>
            </a:r>
            <a:r>
              <a:rPr sz="2800" dirty="0" err="1">
                <a:solidFill>
                  <a:schemeClr val="accent2">
                    <a:lumMod val="75000"/>
                  </a:schemeClr>
                </a:solidFill>
              </a:rPr>
              <a:t>a.C</a:t>
            </a:r>
            <a:r>
              <a:rPr sz="2800" dirty="0">
                <a:solidFill>
                  <a:schemeClr val="accent2">
                    <a:lumMod val="75000"/>
                  </a:schemeClr>
                </a:solidFill>
              </a:rPr>
              <a:t>.)</a:t>
            </a:r>
          </a:p>
        </p:txBody>
      </p:sp>
      <p:grpSp>
        <p:nvGrpSpPr>
          <p:cNvPr id="306" name="Grupo"/>
          <p:cNvGrpSpPr/>
          <p:nvPr/>
        </p:nvGrpSpPr>
        <p:grpSpPr>
          <a:xfrm rot="250177">
            <a:off x="3601641" y="1801166"/>
            <a:ext cx="5369055" cy="4800037"/>
            <a:chOff x="-30707" y="-175357"/>
            <a:chExt cx="4711775" cy="1638197"/>
          </a:xfrm>
        </p:grpSpPr>
        <p:sp>
          <p:nvSpPr>
            <p:cNvPr id="304" name="Rectángulo"/>
            <p:cNvSpPr/>
            <p:nvPr/>
          </p:nvSpPr>
          <p:spPr>
            <a:xfrm>
              <a:off x="-30707" y="-175357"/>
              <a:ext cx="4711775" cy="1638197"/>
            </a:xfrm>
            <a:prstGeom prst="rect">
              <a:avLst/>
            </a:prstGeom>
            <a:solidFill>
              <a:srgbClr val="FFECD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mc:AlternateContent xmlns:mc="http://schemas.openxmlformats.org/markup-compatibility/2006" xmlns:a14="http://schemas.microsoft.com/office/drawing/2010/main">
          <mc:Choice Requires="a14">
            <p:sp>
              <p:nvSpPr>
                <p:cNvPr id="305" name="Content Placeholder 2"/>
                <p:cNvSpPr txBox="1"/>
                <p:nvPr/>
              </p:nvSpPr>
              <p:spPr>
                <a:xfrm>
                  <a:off x="125748" y="-135971"/>
                  <a:ext cx="4398863" cy="155942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lnSpcReduction="10000"/>
                </a:bodyPr>
                <a:lstStyle>
                  <a:lvl1pPr defTabSz="370331">
                    <a:lnSpc>
                      <a:spcPct val="80000"/>
                    </a:lnSpc>
                    <a:spcBef>
                      <a:spcPts val="500"/>
                    </a:spcBef>
                    <a:defRPr sz="2187">
                      <a:latin typeface="Chalkduster"/>
                      <a:ea typeface="Chalkduster"/>
                      <a:cs typeface="Chalkduster"/>
                      <a:sym typeface="Chalkduster"/>
                    </a:defRPr>
                  </a:lvl1pPr>
                </a:lstStyle>
                <a:p>
                  <a:r>
                    <a:rPr lang="es-ES" dirty="0"/>
                    <a:t>1. Razón entre las distancias Tierra-Sol (</a:t>
                  </a:r>
                  <a:r>
                    <a:rPr lang="es-ES" dirty="0" err="1"/>
                    <a:t>d</a:t>
                  </a:r>
                  <a:r>
                    <a:rPr lang="es-ES" baseline="-25000" dirty="0" err="1"/>
                    <a:t>TS</a:t>
                  </a:r>
                  <a:r>
                    <a:rPr lang="es-ES" dirty="0"/>
                    <a:t>) y Tierra-Luna (</a:t>
                  </a:r>
                  <a:r>
                    <a:rPr lang="es-ES" dirty="0" err="1"/>
                    <a:t>d</a:t>
                  </a:r>
                  <a:r>
                    <a:rPr lang="es-ES" baseline="-25000" dirty="0" err="1"/>
                    <a:t>TL</a:t>
                  </a:r>
                  <a:r>
                    <a:rPr lang="es-ES" dirty="0"/>
                    <a:t>). </a:t>
                  </a:r>
                </a:p>
                <a:p>
                  <a:endParaRPr lang="es-ES" dirty="0"/>
                </a:p>
                <a:p>
                  <a:pPr/>
                  <a14:m>
                    <m:oMathPara xmlns:m="http://schemas.openxmlformats.org/officeDocument/2006/math">
                      <m:oMathParaPr>
                        <m:jc m:val="centerGroup"/>
                      </m:oMathParaPr>
                      <m:oMath xmlns:m="http://schemas.openxmlformats.org/officeDocument/2006/math">
                        <m:f>
                          <m:fPr>
                            <m:ctrlPr>
                              <a:rPr lang="es-ES" i="1" smtClean="0">
                                <a:latin typeface="Cambria Math"/>
                              </a:rPr>
                            </m:ctrlPr>
                          </m:fPr>
                          <m:num>
                            <m:r>
                              <m:rPr>
                                <m:nor/>
                              </m:rPr>
                              <a:rPr lang="es-ES" dirty="0"/>
                              <m:t>d</m:t>
                            </m:r>
                            <m:r>
                              <m:rPr>
                                <m:nor/>
                              </m:rPr>
                              <a:rPr lang="es-ES" baseline="-25000" dirty="0"/>
                              <m:t>TS</m:t>
                            </m:r>
                          </m:num>
                          <m:den>
                            <m:r>
                              <m:rPr>
                                <m:nor/>
                              </m:rPr>
                              <a:rPr lang="es-ES" dirty="0"/>
                              <m:t>d</m:t>
                            </m:r>
                            <m:r>
                              <m:rPr>
                                <m:nor/>
                              </m:rPr>
                              <a:rPr lang="es-ES" baseline="-25000" dirty="0"/>
                              <m:t>TL</m:t>
                            </m:r>
                          </m:den>
                        </m:f>
                      </m:oMath>
                    </m:oMathPara>
                  </a14:m>
                  <a:endParaRPr lang="es-ES" dirty="0"/>
                </a:p>
                <a:p>
                  <a:endParaRPr lang="es-ES" dirty="0"/>
                </a:p>
                <a:p>
                  <a:r>
                    <a:rPr lang="es-ES" dirty="0"/>
                    <a:t>2. Razón entre radios (</a:t>
                  </a:r>
                  <a:r>
                    <a:rPr lang="es-ES" dirty="0" err="1"/>
                    <a:t>r</a:t>
                  </a:r>
                  <a:r>
                    <a:rPr lang="es-ES" baseline="-25000" dirty="0" err="1"/>
                    <a:t>S</a:t>
                  </a:r>
                  <a:r>
                    <a:rPr lang="es-ES" dirty="0"/>
                    <a:t>, </a:t>
                  </a:r>
                  <a:r>
                    <a:rPr lang="es-ES" dirty="0" err="1"/>
                    <a:t>r</a:t>
                  </a:r>
                  <a:r>
                    <a:rPr lang="es-ES" baseline="-25000" dirty="0" err="1"/>
                    <a:t>L</a:t>
                  </a:r>
                  <a:r>
                    <a:rPr lang="es-ES" dirty="0"/>
                    <a:t>) y distancias Tierra-Sol y Tierra-Luna (</a:t>
                  </a:r>
                  <a:r>
                    <a:rPr lang="es-ES" dirty="0" err="1"/>
                    <a:t>d</a:t>
                  </a:r>
                  <a:r>
                    <a:rPr lang="es-ES" baseline="-25000" dirty="0" err="1"/>
                    <a:t>TS</a:t>
                  </a:r>
                  <a:r>
                    <a:rPr lang="es-ES" baseline="-25000" dirty="0"/>
                    <a:t>, </a:t>
                  </a:r>
                  <a:r>
                    <a:rPr lang="es-ES" dirty="0" err="1"/>
                    <a:t>d</a:t>
                  </a:r>
                  <a:r>
                    <a:rPr lang="es-ES" baseline="-25000" dirty="0" err="1"/>
                    <a:t>TL</a:t>
                  </a:r>
                  <a:r>
                    <a:rPr lang="es-ES" dirty="0"/>
                    <a:t>).</a:t>
                  </a:r>
                </a:p>
                <a:p>
                  <a:endParaRPr lang="es-ES" dirty="0"/>
                </a:p>
                <a:p>
                  <a:pPr algn="ctr"/>
                  <a14:m>
                    <m:oMath xmlns:m="http://schemas.openxmlformats.org/officeDocument/2006/math">
                      <m:f>
                        <m:fPr>
                          <m:ctrlPr>
                            <a:rPr lang="es-ES" i="1" smtClean="0">
                              <a:latin typeface="Cambria Math"/>
                            </a:rPr>
                          </m:ctrlPr>
                        </m:fPr>
                        <m:num>
                          <m:r>
                            <m:rPr>
                              <m:nor/>
                            </m:rPr>
                            <a:rPr lang="es-ES" dirty="0"/>
                            <m:t>r</m:t>
                          </m:r>
                          <m:r>
                            <m:rPr>
                              <m:nor/>
                            </m:rPr>
                            <a:rPr lang="es-ES" baseline="-25000" dirty="0"/>
                            <m:t>S</m:t>
                          </m:r>
                        </m:num>
                        <m:den>
                          <m:r>
                            <m:rPr>
                              <m:nor/>
                            </m:rPr>
                            <a:rPr lang="es-ES" dirty="0"/>
                            <m:t>d</m:t>
                          </m:r>
                          <m:r>
                            <m:rPr>
                              <m:nor/>
                            </m:rPr>
                            <a:rPr lang="es-ES" baseline="-25000" dirty="0"/>
                            <m:t>TS</m:t>
                          </m:r>
                        </m:den>
                      </m:f>
                    </m:oMath>
                  </a14:m>
                  <a:r>
                    <a:rPr lang="es-ES" dirty="0"/>
                    <a:t>      </a:t>
                  </a:r>
                  <a14:m>
                    <m:oMath xmlns:m="http://schemas.openxmlformats.org/officeDocument/2006/math">
                      <m:r>
                        <a:rPr lang="es-ES" b="0" i="0" smtClean="0">
                          <a:latin typeface="Cambria Math" panose="02040503050406030204" pitchFamily="18" charset="0"/>
                        </a:rPr>
                        <m:t>    </m:t>
                      </m:r>
                      <m:f>
                        <m:fPr>
                          <m:ctrlPr>
                            <a:rPr lang="es-ES" i="1">
                              <a:latin typeface="Cambria Math"/>
                            </a:rPr>
                          </m:ctrlPr>
                        </m:fPr>
                        <m:num>
                          <m:r>
                            <m:rPr>
                              <m:nor/>
                            </m:rPr>
                            <a:rPr lang="es-ES" dirty="0"/>
                            <m:t>r</m:t>
                          </m:r>
                          <m:r>
                            <m:rPr>
                              <m:nor/>
                            </m:rPr>
                            <a:rPr lang="es-ES" baseline="-25000" dirty="0"/>
                            <m:t>L</m:t>
                          </m:r>
                        </m:num>
                        <m:den>
                          <m:r>
                            <m:rPr>
                              <m:nor/>
                            </m:rPr>
                            <a:rPr lang="es-ES" dirty="0"/>
                            <m:t>d</m:t>
                          </m:r>
                          <m:r>
                            <m:rPr>
                              <m:nor/>
                            </m:rPr>
                            <a:rPr lang="es-ES" baseline="-25000" dirty="0"/>
                            <m:t>TL</m:t>
                          </m:r>
                        </m:den>
                      </m:f>
                    </m:oMath>
                  </a14:m>
                  <a:r>
                    <a:rPr lang="es-ES" dirty="0"/>
                    <a:t>  </a:t>
                  </a:r>
                </a:p>
                <a:p>
                  <a:endParaRPr lang="es-ES" dirty="0"/>
                </a:p>
                <a:p>
                  <a:r>
                    <a:rPr lang="es-ES" dirty="0"/>
                    <a:t>3. Relación entre el radio de la Luna (</a:t>
                  </a:r>
                  <a:r>
                    <a:rPr lang="es-ES" dirty="0" err="1"/>
                    <a:t>r</a:t>
                  </a:r>
                  <a:r>
                    <a:rPr lang="es-ES" baseline="-25000" dirty="0" err="1"/>
                    <a:t>L</a:t>
                  </a:r>
                  <a:r>
                    <a:rPr lang="es-ES" dirty="0"/>
                    <a:t>) y el de la Tierra (</a:t>
                  </a:r>
                  <a:r>
                    <a:rPr lang="es-ES" dirty="0" err="1"/>
                    <a:t>r</a:t>
                  </a:r>
                  <a:r>
                    <a:rPr lang="es-ES" baseline="-25000" dirty="0" err="1"/>
                    <a:t>T</a:t>
                  </a:r>
                  <a:r>
                    <a:rPr lang="es-ES" dirty="0"/>
                    <a:t>).</a:t>
                  </a:r>
                </a:p>
                <a:p>
                  <a:pPr algn="ctr"/>
                  <a:r>
                    <a:rPr lang="es-ES" dirty="0" err="1"/>
                    <a:t>r</a:t>
                  </a:r>
                  <a:r>
                    <a:rPr lang="es-ES" baseline="-25000" dirty="0" err="1"/>
                    <a:t>T</a:t>
                  </a:r>
                  <a:r>
                    <a:rPr lang="es-ES" baseline="-25000" dirty="0"/>
                    <a:t>     y     </a:t>
                  </a:r>
                  <a:r>
                    <a:rPr lang="es-ES" dirty="0" err="1"/>
                    <a:t>r</a:t>
                  </a:r>
                  <a:r>
                    <a:rPr lang="es-ES" baseline="-25000" dirty="0" err="1"/>
                    <a:t>L</a:t>
                  </a:r>
                  <a:endParaRPr dirty="0"/>
                </a:p>
              </p:txBody>
            </p:sp>
          </mc:Choice>
          <mc:Fallback xmlns="">
            <p:sp>
              <p:nvSpPr>
                <p:cNvPr id="305" name="Content Placeholder 2"/>
                <p:cNvSpPr txBox="1">
                  <a:spLocks noRot="1" noChangeAspect="1" noMove="1" noResize="1" noEditPoints="1" noAdjustHandles="1" noChangeArrowheads="1" noChangeShapeType="1" noTextEdit="1"/>
                </p:cNvSpPr>
                <p:nvPr/>
              </p:nvSpPr>
              <p:spPr>
                <a:xfrm>
                  <a:off x="125748" y="-135971"/>
                  <a:ext cx="4398863" cy="1559423"/>
                </a:xfrm>
                <a:prstGeom prst="rect">
                  <a:avLst/>
                </a:prstGeom>
                <a:blipFill rotWithShape="0">
                  <a:blip r:embed="rId2"/>
                  <a:stretch>
                    <a:fillRect l="-1256" t="-2351"/>
                  </a:stretch>
                </a:blipFill>
                <a:ln w="12700" cap="flat">
                  <a:noFill/>
                  <a:miter lim="400000"/>
                </a:ln>
                <a:effectLst/>
                <a:extLst>
                  <a:ext uri="{C572A759-6A51-4108-AA02-DFA0A04FC94B}">
                    <ma14:wrappingTextBoxFlag xmlns:ma14="http://schemas.microsoft.com/office/mac/drawingml/2011/main" val="1"/>
                  </a:ext>
                </a:extLst>
              </p:spPr>
              <p:txBody>
                <a:bodyPr/>
                <a:lstStyle/>
                <a:p>
                  <a:r>
                    <a:rPr lang="es-ES_tradnl">
                      <a:noFill/>
                    </a:rPr>
                    <a:t> </a:t>
                  </a:r>
                </a:p>
              </p:txBody>
            </p:sp>
          </mc:Fallback>
        </mc:AlternateContent>
      </p:grpSp>
      <p:pic>
        <p:nvPicPr>
          <p:cNvPr id="3" name="Imagen 2">
            <a:extLst>
              <a:ext uri="{FF2B5EF4-FFF2-40B4-BE49-F238E27FC236}">
                <a16:creationId xmlns:a16="http://schemas.microsoft.com/office/drawing/2014/main" xmlns="" id="{C112CD90-0DA9-4170-8944-D0672FEC3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368" y="1261993"/>
            <a:ext cx="2974832" cy="52870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27758182"/>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Marcador de contenido 4"/>
          <p:cNvSpPr txBox="1"/>
          <p:nvPr/>
        </p:nvSpPr>
        <p:spPr>
          <a:xfrm>
            <a:off x="410856" y="213862"/>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El Sol y la Luna </a:t>
            </a:r>
            <a:r>
              <a:rPr sz="2800" dirty="0">
                <a:solidFill>
                  <a:schemeClr val="accent2">
                    <a:lumMod val="75000"/>
                  </a:schemeClr>
                </a:solidFill>
              </a:rPr>
              <a:t>(s. </a:t>
            </a:r>
            <a:r>
              <a:rPr lang="es-ES" sz="2800" dirty="0">
                <a:solidFill>
                  <a:schemeClr val="accent2">
                    <a:lumMod val="75000"/>
                  </a:schemeClr>
                </a:solidFill>
              </a:rPr>
              <a:t>IV-III </a:t>
            </a:r>
            <a:r>
              <a:rPr sz="2800" dirty="0" err="1">
                <a:solidFill>
                  <a:schemeClr val="accent2">
                    <a:lumMod val="75000"/>
                  </a:schemeClr>
                </a:solidFill>
              </a:rPr>
              <a:t>a.C</a:t>
            </a:r>
            <a:r>
              <a:rPr sz="2800" dirty="0">
                <a:solidFill>
                  <a:schemeClr val="accent2">
                    <a:lumMod val="75000"/>
                  </a:schemeClr>
                </a:solidFill>
              </a:rPr>
              <a:t>.)</a:t>
            </a:r>
          </a:p>
        </p:txBody>
      </p:sp>
      <p:grpSp>
        <p:nvGrpSpPr>
          <p:cNvPr id="306" name="Grupo"/>
          <p:cNvGrpSpPr/>
          <p:nvPr/>
        </p:nvGrpSpPr>
        <p:grpSpPr>
          <a:xfrm rot="250177">
            <a:off x="168202" y="867794"/>
            <a:ext cx="8433766" cy="1539417"/>
            <a:chOff x="-2798946" y="-711281"/>
            <a:chExt cx="4711775" cy="1628101"/>
          </a:xfrm>
        </p:grpSpPr>
        <p:sp>
          <p:nvSpPr>
            <p:cNvPr id="304" name="Rectángulo"/>
            <p:cNvSpPr/>
            <p:nvPr/>
          </p:nvSpPr>
          <p:spPr>
            <a:xfrm rot="21555561">
              <a:off x="-2798946" y="-711281"/>
              <a:ext cx="4711775" cy="1628101"/>
            </a:xfrm>
            <a:prstGeom prst="rect">
              <a:avLst/>
            </a:prstGeom>
            <a:solidFill>
              <a:srgbClr val="FFECD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mc:AlternateContent xmlns:mc="http://schemas.openxmlformats.org/markup-compatibility/2006" xmlns:a14="http://schemas.microsoft.com/office/drawing/2010/main">
          <mc:Choice Requires="a14">
            <p:sp>
              <p:nvSpPr>
                <p:cNvPr id="305" name="Content Placeholder 2"/>
                <p:cNvSpPr txBox="1"/>
                <p:nvPr/>
              </p:nvSpPr>
              <p:spPr>
                <a:xfrm rot="21508702">
                  <a:off x="-2564164" y="-589159"/>
                  <a:ext cx="4398863" cy="1362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lvl1pPr defTabSz="370331">
                    <a:lnSpc>
                      <a:spcPct val="80000"/>
                    </a:lnSpc>
                    <a:spcBef>
                      <a:spcPts val="500"/>
                    </a:spcBef>
                    <a:defRPr sz="2187">
                      <a:latin typeface="Chalkduster"/>
                      <a:ea typeface="Chalkduster"/>
                      <a:cs typeface="Chalkduster"/>
                      <a:sym typeface="Chalkduster"/>
                    </a:defRPr>
                  </a:lvl1pPr>
                </a:lstStyle>
                <a:p>
                  <a:r>
                    <a:rPr lang="es-ES" sz="2000" dirty="0"/>
                    <a:t>1. Razón entre las distancias Tierra-Sol (</a:t>
                  </a:r>
                  <a:r>
                    <a:rPr lang="es-ES" sz="2000" dirty="0" err="1"/>
                    <a:t>d</a:t>
                  </a:r>
                  <a:r>
                    <a:rPr lang="es-ES" sz="2000" baseline="-25000" dirty="0" err="1"/>
                    <a:t>TS</a:t>
                  </a:r>
                  <a:r>
                    <a:rPr lang="es-ES" sz="2000" dirty="0"/>
                    <a:t>) y Tierra-Luna (</a:t>
                  </a:r>
                  <a:r>
                    <a:rPr lang="es-ES" sz="2000" dirty="0" err="1"/>
                    <a:t>d</a:t>
                  </a:r>
                  <a:r>
                    <a:rPr lang="es-ES" sz="2000" baseline="-25000" dirty="0" err="1"/>
                    <a:t>TL</a:t>
                  </a:r>
                  <a:r>
                    <a:rPr lang="es-ES" sz="2000" dirty="0"/>
                    <a:t>). </a:t>
                  </a:r>
                </a:p>
                <a:p>
                  <a:endParaRPr lang="es-ES" dirty="0"/>
                </a:p>
                <a:p>
                  <a:pPr/>
                  <a14:m>
                    <m:oMathPara xmlns:m="http://schemas.openxmlformats.org/officeDocument/2006/math">
                      <m:oMathParaPr>
                        <m:jc m:val="centerGroup"/>
                      </m:oMathParaPr>
                      <m:oMath xmlns:m="http://schemas.openxmlformats.org/officeDocument/2006/math">
                        <m:f>
                          <m:fPr>
                            <m:ctrlPr>
                              <a:rPr lang="es-ES" sz="2000" i="1" smtClean="0">
                                <a:latin typeface="Cambria Math"/>
                              </a:rPr>
                            </m:ctrlPr>
                          </m:fPr>
                          <m:num>
                            <m:r>
                              <m:rPr>
                                <m:nor/>
                              </m:rPr>
                              <a:rPr lang="es-ES" sz="2000" dirty="0"/>
                              <m:t>d</m:t>
                            </m:r>
                            <m:r>
                              <m:rPr>
                                <m:nor/>
                              </m:rPr>
                              <a:rPr lang="es-ES" sz="2000" baseline="-25000" dirty="0"/>
                              <m:t>T</m:t>
                            </m:r>
                            <m:r>
                              <m:rPr>
                                <m:nor/>
                              </m:rPr>
                              <a:rPr lang="es-ES" sz="2000" b="0" i="0" baseline="-25000" dirty="0" smtClean="0"/>
                              <m:t>L</m:t>
                            </m:r>
                          </m:num>
                          <m:den>
                            <m:r>
                              <m:rPr>
                                <m:nor/>
                              </m:rPr>
                              <a:rPr lang="es-ES" sz="2000" dirty="0"/>
                              <m:t>d</m:t>
                            </m:r>
                            <m:r>
                              <m:rPr>
                                <m:nor/>
                              </m:rPr>
                              <a:rPr lang="es-ES" sz="2000" baseline="-25000" dirty="0"/>
                              <m:t>T</m:t>
                            </m:r>
                            <m:r>
                              <m:rPr>
                                <m:nor/>
                              </m:rPr>
                              <a:rPr lang="es-ES" sz="2000" b="0" i="0" baseline="-25000" dirty="0" smtClean="0"/>
                              <m:t>S</m:t>
                            </m:r>
                          </m:den>
                        </m:f>
                      </m:oMath>
                    </m:oMathPara>
                  </a14:m>
                  <a:endParaRPr lang="es-ES" sz="2000" dirty="0"/>
                </a:p>
                <a:p>
                  <a:endParaRPr lang="es-ES" dirty="0"/>
                </a:p>
              </p:txBody>
            </p:sp>
          </mc:Choice>
          <mc:Fallback xmlns="">
            <p:sp>
              <p:nvSpPr>
                <p:cNvPr id="305" name="Content Placeholder 2"/>
                <p:cNvSpPr txBox="1">
                  <a:spLocks noRot="1" noChangeAspect="1" noMove="1" noResize="1" noEditPoints="1" noAdjustHandles="1" noChangeArrowheads="1" noChangeShapeType="1" noTextEdit="1"/>
                </p:cNvSpPr>
                <p:nvPr/>
              </p:nvSpPr>
              <p:spPr>
                <a:xfrm rot="21508702">
                  <a:off x="-2564164" y="-589159"/>
                  <a:ext cx="4398863" cy="1362233"/>
                </a:xfrm>
                <a:prstGeom prst="rect">
                  <a:avLst/>
                </a:prstGeom>
                <a:blipFill>
                  <a:blip r:embed="rId2"/>
                  <a:stretch>
                    <a:fillRect l="-846" t="-5904" r="-922"/>
                  </a:stretch>
                </a:blipFill>
                <a:ln w="12700" cap="flat">
                  <a:noFill/>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s-ES">
                      <a:noFill/>
                    </a:rPr>
                    <a:t> </a:t>
                  </a:r>
                </a:p>
              </p:txBody>
            </p:sp>
          </mc:Fallback>
        </mc:AlternateContent>
      </p:grpSp>
      <p:sp>
        <p:nvSpPr>
          <p:cNvPr id="10" name="Content Placeholder 2">
            <a:extLst>
              <a:ext uri="{FF2B5EF4-FFF2-40B4-BE49-F238E27FC236}">
                <a16:creationId xmlns:a16="http://schemas.microsoft.com/office/drawing/2014/main" xmlns="" id="{88565FD1-BA50-4F56-9E1C-FE8F7CA7EA81}"/>
              </a:ext>
            </a:extLst>
          </p:cNvPr>
          <p:cNvSpPr txBox="1"/>
          <p:nvPr/>
        </p:nvSpPr>
        <p:spPr>
          <a:xfrm>
            <a:off x="269999" y="2365209"/>
            <a:ext cx="8608958" cy="1104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r>
              <a:rPr lang="es-ES" sz="2200" b="1" dirty="0">
                <a:solidFill>
                  <a:srgbClr val="3071C2"/>
                </a:solidFill>
              </a:rPr>
              <a:t>Luna en cuarto menguante/creciente</a:t>
            </a:r>
            <a:r>
              <a:rPr dirty="0"/>
              <a:t> </a:t>
            </a:r>
            <a:endParaRPr lang="es-ES" dirty="0"/>
          </a:p>
          <a:p>
            <a:pPr>
              <a:spcBef>
                <a:spcPts val="500"/>
              </a:spcBef>
              <a:defRPr sz="2400">
                <a:latin typeface="Trebuchet MS"/>
                <a:ea typeface="Trebuchet MS"/>
                <a:cs typeface="Trebuchet MS"/>
                <a:sym typeface="Trebuchet MS"/>
              </a:defRPr>
            </a:pPr>
            <a:r>
              <a:rPr lang="es-ES" sz="2000" dirty="0"/>
              <a:t>En ese momento el ángulo formado por la Tierra, la Luna y el Sol es recto.</a:t>
            </a:r>
            <a:endParaRPr sz="2000" b="1" dirty="0"/>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xmlns="" id="{77C3E02D-FEC4-4317-98E9-7321284E4189}"/>
                  </a:ext>
                </a:extLst>
              </p:cNvPr>
              <p:cNvSpPr txBox="1"/>
              <p:nvPr/>
            </p:nvSpPr>
            <p:spPr>
              <a:xfrm>
                <a:off x="5981498" y="4083357"/>
                <a:ext cx="1205971" cy="5712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func>
                        <m:funcPr>
                          <m:ctrlPr>
                            <a:rPr kumimoji="0" lang="es-ES" sz="1800" b="0" i="1" u="none" strike="noStrike" cap="none" spc="0" normalizeH="0" baseline="0" smtClean="0">
                              <a:ln>
                                <a:noFill/>
                              </a:ln>
                              <a:solidFill>
                                <a:srgbClr val="000000"/>
                              </a:solidFill>
                              <a:effectLst/>
                              <a:uFillTx/>
                              <a:latin typeface="Cambria Math"/>
                              <a:ea typeface="+mj-ea"/>
                              <a:cs typeface="+mj-cs"/>
                              <a:sym typeface="Calibri"/>
                            </a:rPr>
                          </m:ctrlPr>
                        </m:funcPr>
                        <m:fName>
                          <m:f>
                            <m:fPr>
                              <m:ctrlPr>
                                <a:rPr kumimoji="0" lang="es-ES" sz="1800" b="0" i="1" u="none" strike="noStrike" cap="none" spc="0" normalizeH="0" baseline="0" smtClean="0">
                                  <a:ln>
                                    <a:noFill/>
                                  </a:ln>
                                  <a:solidFill>
                                    <a:srgbClr val="000000"/>
                                  </a:solidFill>
                                  <a:effectLst/>
                                  <a:uFillTx/>
                                  <a:latin typeface="Cambria Math"/>
                                  <a:ea typeface="+mj-ea"/>
                                  <a:cs typeface="+mj-cs"/>
                                  <a:sym typeface="Calibri"/>
                                </a:rPr>
                              </m:ctrlPr>
                            </m:fPr>
                            <m:num>
                              <m:sSub>
                                <m:sSubPr>
                                  <m:ctrlPr>
                                    <a:rPr kumimoji="0" lang="es-ES" sz="1800" b="0" i="1" u="none" strike="noStrike" cap="none" spc="0" normalizeH="0" baseline="0" smtClean="0">
                                      <a:ln>
                                        <a:noFill/>
                                      </a:ln>
                                      <a:solidFill>
                                        <a:srgbClr val="000000"/>
                                      </a:solidFill>
                                      <a:effectLst/>
                                      <a:uFillTx/>
                                      <a:latin typeface="Cambria Math"/>
                                      <a:ea typeface="+mj-ea"/>
                                      <a:cs typeface="+mj-cs"/>
                                      <a:sym typeface="Calibri"/>
                                    </a:rPr>
                                  </m:ctrlPr>
                                </m:sSubPr>
                                <m:e>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𝑑</m:t>
                                  </m:r>
                                </m:e>
                                <m:sub>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𝑇𝐿</m:t>
                                  </m:r>
                                </m:sub>
                              </m:sSub>
                            </m:num>
                            <m:den>
                              <m:sSub>
                                <m:sSubPr>
                                  <m:ctrlPr>
                                    <a:rPr kumimoji="0" lang="es-ES" sz="1800" b="0" i="1" u="none" strike="noStrike" cap="none" spc="0" normalizeH="0" baseline="0" smtClean="0">
                                      <a:ln>
                                        <a:noFill/>
                                      </a:ln>
                                      <a:solidFill>
                                        <a:srgbClr val="000000"/>
                                      </a:solidFill>
                                      <a:effectLst/>
                                      <a:uFillTx/>
                                      <a:latin typeface="Cambria Math"/>
                                      <a:ea typeface="+mj-ea"/>
                                      <a:cs typeface="+mj-cs"/>
                                      <a:sym typeface="Calibri"/>
                                    </a:rPr>
                                  </m:ctrlPr>
                                </m:sSubPr>
                                <m:e>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𝑑</m:t>
                                  </m:r>
                                </m:e>
                                <m:sub>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𝑇𝑆</m:t>
                                  </m:r>
                                </m:sub>
                              </m:sSub>
                            </m:den>
                          </m:f>
                          <m:r>
                            <a:rPr kumimoji="0" lang="es-ES" sz="1800" b="0" i="0"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m:t>
                          </m:r>
                          <m:r>
                            <m:rPr>
                              <m:sty m:val="p"/>
                            </m:rPr>
                            <a:rPr kumimoji="0" lang="es-ES" sz="1800" b="0" i="0"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sin</m:t>
                          </m:r>
                        </m:fName>
                        <m:e>
                          <m:r>
                            <a:rPr kumimoji="0" lang="es-ES"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Calibri"/>
                            </a:rPr>
                            <m:t>𝛼</m:t>
                          </m:r>
                        </m:e>
                      </m:func>
                    </m:oMath>
                  </m:oMathPara>
                </a14:m>
                <a:endParaRPr kumimoji="0" lang="es-ES" sz="1800" b="0" i="0" u="none" strike="noStrike" cap="none" spc="0" normalizeH="0" baseline="0" dirty="0">
                  <a:ln>
                    <a:noFill/>
                  </a:ln>
                  <a:solidFill>
                    <a:srgbClr val="000000"/>
                  </a:solidFill>
                  <a:effectLst/>
                  <a:uFillTx/>
                  <a:latin typeface="+mj-lt"/>
                  <a:ea typeface="+mj-ea"/>
                  <a:cs typeface="+mj-cs"/>
                  <a:sym typeface="Calibri"/>
                </a:endParaRPr>
              </a:p>
            </p:txBody>
          </p:sp>
        </mc:Choice>
        <mc:Fallback xmlns="">
          <p:sp>
            <p:nvSpPr>
              <p:cNvPr id="6" name="CuadroTexto 5">
                <a:extLst>
                  <a:ext uri="{FF2B5EF4-FFF2-40B4-BE49-F238E27FC236}">
                    <a16:creationId xmlns:a16="http://schemas.microsoft.com/office/drawing/2014/main" xmlns="" xmlns:a14="http://schemas.microsoft.com/office/drawing/2010/main" id="{77C3E02D-FEC4-4317-98E9-7321284E4189}"/>
                  </a:ext>
                </a:extLst>
              </p:cNvPr>
              <p:cNvSpPr txBox="1">
                <a:spLocks noRot="1" noChangeAspect="1" noMove="1" noResize="1" noEditPoints="1" noAdjustHandles="1" noChangeArrowheads="1" noChangeShapeType="1" noTextEdit="1"/>
              </p:cNvSpPr>
              <p:nvPr/>
            </p:nvSpPr>
            <p:spPr>
              <a:xfrm>
                <a:off x="5981498" y="4083357"/>
                <a:ext cx="1205971" cy="571247"/>
              </a:xfrm>
              <a:prstGeom prst="rect">
                <a:avLst/>
              </a:prstGeom>
              <a:blipFill rotWithShape="1">
                <a:blip r:embed="rId3"/>
                <a:stretch>
                  <a:fillRect/>
                </a:stretch>
              </a:blipFill>
              <a:ln w="12700" cap="flat">
                <a:noFill/>
                <a:miter lim="400000"/>
              </a:ln>
              <a:effectLst/>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7" name="Tabla 7">
                <a:extLst>
                  <a:ext uri="{FF2B5EF4-FFF2-40B4-BE49-F238E27FC236}">
                    <a16:creationId xmlns:a16="http://schemas.microsoft.com/office/drawing/2014/main" xmlns="" id="{A09E8D0F-32F6-4D16-B8BE-2C5813492CD2}"/>
                  </a:ext>
                </a:extLst>
              </p:cNvPr>
              <p:cNvGraphicFramePr>
                <a:graphicFrameLocks noGrp="1"/>
              </p:cNvGraphicFramePr>
              <p:nvPr>
                <p:extLst>
                  <p:ext uri="{D42A27DB-BD31-4B8C-83A1-F6EECF244321}">
                    <p14:modId xmlns:p14="http://schemas.microsoft.com/office/powerpoint/2010/main" val="576287471"/>
                  </p:ext>
                </p:extLst>
              </p:nvPr>
            </p:nvGraphicFramePr>
            <p:xfrm>
              <a:off x="4525655" y="5069213"/>
              <a:ext cx="4517574" cy="1645095"/>
            </p:xfrm>
            <a:graphic>
              <a:graphicData uri="http://schemas.openxmlformats.org/drawingml/2006/table">
                <a:tbl>
                  <a:tblPr firstRow="1" bandRow="1">
                    <a:tableStyleId>{5940675A-B579-460E-94D1-54222C63F5DA}</a:tableStyleId>
                  </a:tblPr>
                  <a:tblGrid>
                    <a:gridCol w="1505858">
                      <a:extLst>
                        <a:ext uri="{9D8B030D-6E8A-4147-A177-3AD203B41FA5}">
                          <a16:colId xmlns:a16="http://schemas.microsoft.com/office/drawing/2014/main" xmlns="" val="1767273872"/>
                        </a:ext>
                      </a:extLst>
                    </a:gridCol>
                    <a:gridCol w="1505858">
                      <a:extLst>
                        <a:ext uri="{9D8B030D-6E8A-4147-A177-3AD203B41FA5}">
                          <a16:colId xmlns:a16="http://schemas.microsoft.com/office/drawing/2014/main" xmlns="" val="3312194336"/>
                        </a:ext>
                      </a:extLst>
                    </a:gridCol>
                    <a:gridCol w="1505858">
                      <a:extLst>
                        <a:ext uri="{9D8B030D-6E8A-4147-A177-3AD203B41FA5}">
                          <a16:colId xmlns:a16="http://schemas.microsoft.com/office/drawing/2014/main" xmlns="" val="1001687139"/>
                        </a:ext>
                      </a:extLst>
                    </a:gridCol>
                  </a:tblGrid>
                  <a:tr h="370840">
                    <a:tc>
                      <a:txBody>
                        <a:bodyPr/>
                        <a:lstStyle/>
                        <a:p>
                          <a:pPr algn="ctr"/>
                          <a:endParaRPr lang="es-ES" dirty="0"/>
                        </a:p>
                      </a:txBody>
                      <a:tcPr/>
                    </a:tc>
                    <a:tc>
                      <a:txBody>
                        <a:bodyPr/>
                        <a:lstStyle/>
                        <a:p>
                          <a:pPr algn="ctr"/>
                          <a:r>
                            <a:rPr lang="es-ES" sz="1400" b="1" dirty="0"/>
                            <a:t>Aristarco</a:t>
                          </a:r>
                        </a:p>
                      </a:txBody>
                      <a:tcPr/>
                    </a:tc>
                    <a:tc>
                      <a:txBody>
                        <a:bodyPr/>
                        <a:lstStyle/>
                        <a:p>
                          <a:pPr algn="ctr"/>
                          <a:r>
                            <a:rPr lang="es-ES" sz="1400" b="1" dirty="0"/>
                            <a:t>Real</a:t>
                          </a:r>
                        </a:p>
                      </a:txBody>
                      <a:tcPr/>
                    </a:tc>
                    <a:extLst>
                      <a:ext uri="{0D108BD9-81ED-4DB2-BD59-A6C34878D82A}">
                        <a16:rowId xmlns:a16="http://schemas.microsoft.com/office/drawing/2014/main" xmlns="" val="1296412480"/>
                      </a:ext>
                    </a:extLst>
                  </a:tr>
                  <a:tr h="370840">
                    <a:tc>
                      <a:txBody>
                        <a:bodyPr/>
                        <a:lstStyle/>
                        <a:p>
                          <a:pPr algn="ctr"/>
                          <a14:m>
                            <m:oMathPara xmlns:m="http://schemas.openxmlformats.org/officeDocument/2006/math">
                              <m:oMathParaPr>
                                <m:jc m:val="centerGroup"/>
                              </m:oMathParaPr>
                              <m:oMath xmlns:m="http://schemas.openxmlformats.org/officeDocument/2006/math">
                                <m:r>
                                  <a:rPr lang="es-ES" sz="1400" b="1" i="1" smtClean="0">
                                    <a:latin typeface="Cambria Math" charset="0"/>
                                    <a:ea typeface="Cambria Math" panose="02040503050406030204" pitchFamily="18" charset="0"/>
                                  </a:rPr>
                                  <m:t>𝜽</m:t>
                                </m:r>
                              </m:oMath>
                            </m:oMathPara>
                          </a14:m>
                          <a:endParaRPr lang="es-ES" sz="1400" b="1" dirty="0">
                            <a:latin typeface="+mn-lt"/>
                          </a:endParaRPr>
                        </a:p>
                      </a:txBody>
                      <a:tcPr/>
                    </a:tc>
                    <a:tc>
                      <a:txBody>
                        <a:bodyPr/>
                        <a:lstStyle/>
                        <a:p>
                          <a:pPr algn="ctr"/>
                          <a:r>
                            <a:rPr lang="es-ES" sz="1400" dirty="0">
                              <a:latin typeface="+mn-lt"/>
                            </a:rPr>
                            <a:t>87º</a:t>
                          </a:r>
                        </a:p>
                      </a:txBody>
                      <a:tcPr/>
                    </a:tc>
                    <a:tc>
                      <a:txBody>
                        <a:bodyPr/>
                        <a:lstStyle/>
                        <a:p>
                          <a:pPr algn="ctr"/>
                          <a:r>
                            <a:rPr lang="es-ES" sz="1400" dirty="0">
                              <a:latin typeface="+mn-lt"/>
                            </a:rPr>
                            <a:t>89,83º</a:t>
                          </a:r>
                        </a:p>
                      </a:txBody>
                      <a:tcPr/>
                    </a:tc>
                    <a:extLst>
                      <a:ext uri="{0D108BD9-81ED-4DB2-BD59-A6C34878D82A}">
                        <a16:rowId xmlns:a16="http://schemas.microsoft.com/office/drawing/2014/main" xmlns="" val="1718198467"/>
                      </a:ext>
                    </a:extLst>
                  </a:tr>
                  <a:tr h="370840">
                    <a:tc>
                      <a:txBody>
                        <a:bodyPr/>
                        <a:lstStyle/>
                        <a:p>
                          <a:pPr algn="ctr"/>
                          <a14:m>
                            <m:oMathPara xmlns:m="http://schemas.openxmlformats.org/officeDocument/2006/math">
                              <m:oMathParaPr>
                                <m:jc m:val="centerGroup"/>
                              </m:oMathParaPr>
                              <m:oMath xmlns:m="http://schemas.openxmlformats.org/officeDocument/2006/math">
                                <m:r>
                                  <a:rPr lang="es-ES" sz="1400" b="1" i="1" smtClean="0">
                                    <a:latin typeface="Cambria Math" charset="0"/>
                                    <a:ea typeface="Cambria Math" panose="02040503050406030204" pitchFamily="18" charset="0"/>
                                  </a:rPr>
                                  <m:t>𝜶</m:t>
                                </m:r>
                              </m:oMath>
                            </m:oMathPara>
                          </a14:m>
                          <a:endParaRPr lang="es-ES" sz="1400" b="1" dirty="0">
                            <a:latin typeface="+mn-lt"/>
                          </a:endParaRPr>
                        </a:p>
                      </a:txBody>
                      <a:tcPr/>
                    </a:tc>
                    <a:tc>
                      <a:txBody>
                        <a:bodyPr/>
                        <a:lstStyle/>
                        <a:p>
                          <a:pPr algn="ctr"/>
                          <a:r>
                            <a:rPr lang="es-ES" sz="1400" dirty="0">
                              <a:latin typeface="+mn-lt"/>
                            </a:rPr>
                            <a:t>3º</a:t>
                          </a:r>
                        </a:p>
                      </a:txBody>
                      <a:tcPr/>
                    </a:tc>
                    <a:tc>
                      <a:txBody>
                        <a:bodyPr/>
                        <a:lstStyle/>
                        <a:p>
                          <a:pPr algn="ctr"/>
                          <a:r>
                            <a:rPr lang="es-ES" sz="1400" dirty="0">
                              <a:latin typeface="+mn-lt"/>
                            </a:rPr>
                            <a:t>0,17º</a:t>
                          </a:r>
                        </a:p>
                      </a:txBody>
                      <a:tcPr/>
                    </a:tc>
                    <a:extLst>
                      <a:ext uri="{0D108BD9-81ED-4DB2-BD59-A6C34878D82A}">
                        <a16:rowId xmlns:a16="http://schemas.microsoft.com/office/drawing/2014/main" xmlns="" val="3483842765"/>
                      </a:ext>
                    </a:extLst>
                  </a:tr>
                  <a:tr h="370840">
                    <a:tc>
                      <a:txBody>
                        <a:bodyPr/>
                        <a:lstStyle/>
                        <a:p>
                          <a:pPr algn="ctr"/>
                          <a14:m>
                            <m:oMathPara xmlns:m="http://schemas.openxmlformats.org/officeDocument/2006/math">
                              <m:oMathParaPr>
                                <m:jc m:val="centerGroup"/>
                              </m:oMathParaPr>
                              <m:oMath xmlns:m="http://schemas.openxmlformats.org/officeDocument/2006/math">
                                <m:func>
                                  <m:funcPr>
                                    <m:ctrlPr>
                                      <a:rPr lang="es-ES" sz="1400" i="1" smtClean="0">
                                        <a:latin typeface="Cambria Math"/>
                                      </a:rPr>
                                    </m:ctrlPr>
                                  </m:funcPr>
                                  <m:fName>
                                    <m:r>
                                      <a:rPr lang="es-ES" sz="1400" b="1" i="0" smtClean="0">
                                        <a:latin typeface="Cambria Math" charset="0"/>
                                      </a:rPr>
                                      <m:t>𝐬𝐢𝐧</m:t>
                                    </m:r>
                                  </m:fName>
                                  <m:e>
                                    <m:r>
                                      <a:rPr lang="es-ES" sz="1400" b="1" i="1" smtClean="0">
                                        <a:latin typeface="Cambria Math" charset="0"/>
                                        <a:ea typeface="Cambria Math" panose="02040503050406030204" pitchFamily="18" charset="0"/>
                                      </a:rPr>
                                      <m:t>𝜶</m:t>
                                    </m:r>
                                    <m:r>
                                      <a:rPr lang="es-ES" sz="1400" b="0" i="1" smtClean="0">
                                        <a:latin typeface="Cambria Math" panose="02040503050406030204" pitchFamily="18" charset="0"/>
                                        <a:ea typeface="Cambria Math" panose="02040503050406030204" pitchFamily="18" charset="0"/>
                                      </a:rPr>
                                      <m:t>=</m:t>
                                    </m:r>
                                    <m:f>
                                      <m:fPr>
                                        <m:ctrlPr>
                                          <a:rPr kumimoji="0" lang="es-ES" sz="1400" b="1" i="1" u="none" strike="noStrike" cap="none" spc="0" normalizeH="0" baseline="0" smtClean="0">
                                            <a:ln>
                                              <a:noFill/>
                                            </a:ln>
                                            <a:solidFill>
                                              <a:srgbClr val="000000"/>
                                            </a:solidFill>
                                            <a:effectLst/>
                                            <a:uFillTx/>
                                            <a:latin typeface="Cambria Math"/>
                                            <a:ea typeface="+mn-ea"/>
                                            <a:cs typeface="+mn-cs"/>
                                            <a:sym typeface="Calibri"/>
                                          </a:rPr>
                                        </m:ctrlPr>
                                      </m:fPr>
                                      <m:num>
                                        <m:sSub>
                                          <m:sSubPr>
                                            <m:ctrlPr>
                                              <a:rPr kumimoji="0" lang="es-ES" sz="1400" b="1" i="1" u="none" strike="noStrike" cap="none" spc="0" normalizeH="0" baseline="0" smtClean="0">
                                                <a:ln>
                                                  <a:noFill/>
                                                </a:ln>
                                                <a:solidFill>
                                                  <a:srgbClr val="000000"/>
                                                </a:solidFill>
                                                <a:effectLst/>
                                                <a:uFillTx/>
                                                <a:latin typeface="Cambria Math"/>
                                                <a:ea typeface="+mn-ea"/>
                                                <a:cs typeface="+mn-cs"/>
                                                <a:sym typeface="Calibri"/>
                                              </a:rPr>
                                            </m:ctrlPr>
                                          </m:sSubPr>
                                          <m:e>
                                            <m:r>
                                              <a:rPr kumimoji="0" lang="es-ES" sz="14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𝒅</m:t>
                                            </m:r>
                                          </m:e>
                                          <m:sub>
                                            <m:r>
                                              <a:rPr kumimoji="0" lang="es-ES" sz="14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𝑻𝑳</m:t>
                                            </m:r>
                                          </m:sub>
                                        </m:sSub>
                                      </m:num>
                                      <m:den>
                                        <m:sSub>
                                          <m:sSubPr>
                                            <m:ctrlPr>
                                              <a:rPr kumimoji="0" lang="es-ES" sz="1400" b="1" i="1" u="none" strike="noStrike" cap="none" spc="0" normalizeH="0" baseline="0" smtClean="0">
                                                <a:ln>
                                                  <a:noFill/>
                                                </a:ln>
                                                <a:solidFill>
                                                  <a:srgbClr val="000000"/>
                                                </a:solidFill>
                                                <a:effectLst/>
                                                <a:uFillTx/>
                                                <a:latin typeface="Cambria Math"/>
                                                <a:ea typeface="+mn-ea"/>
                                                <a:cs typeface="+mn-cs"/>
                                                <a:sym typeface="Calibri"/>
                                              </a:rPr>
                                            </m:ctrlPr>
                                          </m:sSubPr>
                                          <m:e>
                                            <m:r>
                                              <a:rPr kumimoji="0" lang="es-ES" sz="14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𝒅</m:t>
                                            </m:r>
                                          </m:e>
                                          <m:sub>
                                            <m:r>
                                              <a:rPr kumimoji="0" lang="es-ES" sz="1400" b="1" i="1" u="none" strike="noStrike" cap="none" spc="0" normalizeH="0" baseline="0" smtClean="0">
                                                <a:ln>
                                                  <a:noFill/>
                                                </a:ln>
                                                <a:solidFill>
                                                  <a:srgbClr val="000000"/>
                                                </a:solidFill>
                                                <a:effectLst/>
                                                <a:uFillTx/>
                                                <a:latin typeface="Cambria Math" panose="02040503050406030204" pitchFamily="18" charset="0"/>
                                                <a:ea typeface="+mn-ea"/>
                                                <a:cs typeface="+mn-cs"/>
                                                <a:sym typeface="Calibri"/>
                                              </a:rPr>
                                              <m:t>𝑻𝑺</m:t>
                                            </m:r>
                                          </m:sub>
                                        </m:sSub>
                                      </m:den>
                                    </m:f>
                                  </m:e>
                                </m:func>
                              </m:oMath>
                            </m:oMathPara>
                          </a14:m>
                          <a:endParaRPr lang="es-ES" sz="1400" dirty="0">
                            <a:latin typeface="+mn-lt"/>
                          </a:endParaRPr>
                        </a:p>
                      </a:txBody>
                      <a:tcPr/>
                    </a:tc>
                    <a:tc>
                      <a:txBody>
                        <a:bodyPr/>
                        <a:lstStyle/>
                        <a:p>
                          <a:pPr algn="ctr"/>
                          <a:r>
                            <a:rPr lang="es-ES" sz="1400" dirty="0">
                              <a:latin typeface="+mn-lt"/>
                            </a:rPr>
                            <a:t>0,052</a:t>
                          </a:r>
                          <a14:m>
                            <m:oMath xmlns:m="http://schemas.openxmlformats.org/officeDocument/2006/math">
                              <m:r>
                                <a:rPr lang="es-ES" sz="1600" i="1" smtClean="0">
                                  <a:latin typeface="Cambria Math" charset="0"/>
                                  <a:ea typeface="Cambria Math" panose="02040503050406030204" pitchFamily="18" charset="0"/>
                                </a:rPr>
                                <m:t>≈</m:t>
                              </m:r>
                              <m:f>
                                <m:fPr>
                                  <m:ctrlPr>
                                    <a:rPr lang="es-ES" sz="1600" i="1" smtClean="0">
                                      <a:latin typeface="Cambria Math"/>
                                      <a:ea typeface="Cambria Math" panose="02040503050406030204" pitchFamily="18" charset="0"/>
                                    </a:rPr>
                                  </m:ctrlPr>
                                </m:fPr>
                                <m:num>
                                  <m:r>
                                    <a:rPr lang="es-ES" sz="1600" b="0" i="1" smtClean="0">
                                      <a:latin typeface="Cambria Math" charset="0"/>
                                      <a:ea typeface="Cambria Math" panose="02040503050406030204" pitchFamily="18" charset="0"/>
                                    </a:rPr>
                                    <m:t>1</m:t>
                                  </m:r>
                                </m:num>
                                <m:den>
                                  <m:r>
                                    <a:rPr lang="es-ES" sz="1600" b="0" i="1" smtClean="0">
                                      <a:latin typeface="Cambria Math" charset="0"/>
                                      <a:ea typeface="Cambria Math" panose="02040503050406030204" pitchFamily="18" charset="0"/>
                                    </a:rPr>
                                    <m:t>19</m:t>
                                  </m:r>
                                </m:den>
                              </m:f>
                            </m:oMath>
                          </a14:m>
                          <a:endParaRPr lang="es-ES" sz="1600" dirty="0">
                            <a:latin typeface="+mn-lt"/>
                          </a:endParaRPr>
                        </a:p>
                      </a:txBody>
                      <a:tcPr/>
                    </a:tc>
                    <a:tc>
                      <a:txBody>
                        <a:bodyPr/>
                        <a:lstStyle/>
                        <a:p>
                          <a:pPr algn="ctr"/>
                          <a:r>
                            <a:rPr lang="es-ES" sz="1400" dirty="0">
                              <a:latin typeface="+mn-lt"/>
                            </a:rPr>
                            <a:t>0,003</a:t>
                          </a:r>
                          <a14:m>
                            <m:oMath xmlns:m="http://schemas.openxmlformats.org/officeDocument/2006/math">
                              <m:r>
                                <a:rPr lang="es-ES" sz="1600" i="1" smtClean="0">
                                  <a:latin typeface="Cambria Math" charset="0"/>
                                  <a:ea typeface="Cambria Math" panose="02040503050406030204" pitchFamily="18" charset="0"/>
                                </a:rPr>
                                <m:t>≈</m:t>
                              </m:r>
                              <m:f>
                                <m:fPr>
                                  <m:ctrlPr>
                                    <a:rPr lang="es-ES" sz="1600" i="1" smtClean="0">
                                      <a:latin typeface="Cambria Math"/>
                                      <a:ea typeface="Cambria Math" panose="02040503050406030204" pitchFamily="18" charset="0"/>
                                    </a:rPr>
                                  </m:ctrlPr>
                                </m:fPr>
                                <m:num>
                                  <m:r>
                                    <a:rPr lang="es-ES" sz="1600" b="0" i="1" smtClean="0">
                                      <a:latin typeface="Cambria Math" charset="0"/>
                                      <a:ea typeface="Cambria Math" panose="02040503050406030204" pitchFamily="18" charset="0"/>
                                    </a:rPr>
                                    <m:t>1</m:t>
                                  </m:r>
                                </m:num>
                                <m:den>
                                  <m:r>
                                    <a:rPr lang="es-ES" sz="1600" b="0" i="1" smtClean="0">
                                      <a:latin typeface="Cambria Math" charset="0"/>
                                      <a:ea typeface="Cambria Math" panose="02040503050406030204" pitchFamily="18" charset="0"/>
                                    </a:rPr>
                                    <m:t>343</m:t>
                                  </m:r>
                                </m:den>
                              </m:f>
                            </m:oMath>
                          </a14:m>
                          <a:endParaRPr lang="es-ES" sz="1600" dirty="0">
                            <a:latin typeface="+mn-lt"/>
                          </a:endParaRPr>
                        </a:p>
                      </a:txBody>
                      <a:tcPr/>
                    </a:tc>
                    <a:extLst>
                      <a:ext uri="{0D108BD9-81ED-4DB2-BD59-A6C34878D82A}">
                        <a16:rowId xmlns:a16="http://schemas.microsoft.com/office/drawing/2014/main" xmlns="" val="1366998473"/>
                      </a:ext>
                    </a:extLst>
                  </a:tr>
                </a:tbl>
              </a:graphicData>
            </a:graphic>
          </p:graphicFrame>
        </mc:Choice>
        <mc:Fallback xmlns="">
          <p:graphicFrame>
            <p:nvGraphicFramePr>
              <p:cNvPr id="7" name="Tabla 7">
                <a:extLst>
                  <a:ext uri="{FF2B5EF4-FFF2-40B4-BE49-F238E27FC236}">
                    <a16:creationId xmlns:a16="http://schemas.microsoft.com/office/drawing/2014/main" xmlns="" xmlns:a14="http://schemas.microsoft.com/office/drawing/2010/main" id="{A09E8D0F-32F6-4D16-B8BE-2C5813492CD2}"/>
                  </a:ext>
                </a:extLst>
              </p:cNvPr>
              <p:cNvGraphicFramePr>
                <a:graphicFrameLocks noGrp="1"/>
              </p:cNvGraphicFramePr>
              <p:nvPr>
                <p:extLst>
                  <p:ext uri="{D42A27DB-BD31-4B8C-83A1-F6EECF244321}">
                    <p14:modId xmlns:p14="http://schemas.microsoft.com/office/powerpoint/2010/main" val="576287471"/>
                  </p:ext>
                </p:extLst>
              </p:nvPr>
            </p:nvGraphicFramePr>
            <p:xfrm>
              <a:off x="4525655" y="5069213"/>
              <a:ext cx="4517574" cy="1645095"/>
            </p:xfrm>
            <a:graphic>
              <a:graphicData uri="http://schemas.openxmlformats.org/drawingml/2006/table">
                <a:tbl>
                  <a:tblPr firstRow="1" bandRow="1">
                    <a:tableStyleId>{5940675A-B579-460E-94D1-54222C63F5DA}</a:tableStyleId>
                  </a:tblPr>
                  <a:tblGrid>
                    <a:gridCol w="1505858">
                      <a:extLst>
                        <a:ext uri="{9D8B030D-6E8A-4147-A177-3AD203B41FA5}">
                          <a16:colId xmlns:a16="http://schemas.microsoft.com/office/drawing/2014/main" xmlns="" xmlns:a14="http://schemas.microsoft.com/office/drawing/2010/main" val="1767273872"/>
                        </a:ext>
                      </a:extLst>
                    </a:gridCol>
                    <a:gridCol w="1505858">
                      <a:extLst>
                        <a:ext uri="{9D8B030D-6E8A-4147-A177-3AD203B41FA5}">
                          <a16:colId xmlns:a16="http://schemas.microsoft.com/office/drawing/2014/main" xmlns="" xmlns:a14="http://schemas.microsoft.com/office/drawing/2010/main" val="3312194336"/>
                        </a:ext>
                      </a:extLst>
                    </a:gridCol>
                    <a:gridCol w="1505858">
                      <a:extLst>
                        <a:ext uri="{9D8B030D-6E8A-4147-A177-3AD203B41FA5}">
                          <a16:colId xmlns:a16="http://schemas.microsoft.com/office/drawing/2014/main" xmlns="" xmlns:a14="http://schemas.microsoft.com/office/drawing/2010/main" val="1001687139"/>
                        </a:ext>
                      </a:extLst>
                    </a:gridCol>
                  </a:tblGrid>
                  <a:tr h="370840">
                    <a:tc>
                      <a:txBody>
                        <a:bodyPr/>
                        <a:lstStyle/>
                        <a:p>
                          <a:pPr algn="ctr"/>
                          <a:endParaRPr lang="es-ES" dirty="0"/>
                        </a:p>
                      </a:txBody>
                      <a:tcPr/>
                    </a:tc>
                    <a:tc>
                      <a:txBody>
                        <a:bodyPr/>
                        <a:lstStyle/>
                        <a:p>
                          <a:pPr algn="ctr"/>
                          <a:r>
                            <a:rPr lang="es-ES" sz="1400" b="1" dirty="0"/>
                            <a:t>Aristarco</a:t>
                          </a:r>
                        </a:p>
                      </a:txBody>
                      <a:tcPr/>
                    </a:tc>
                    <a:tc>
                      <a:txBody>
                        <a:bodyPr/>
                        <a:lstStyle/>
                        <a:p>
                          <a:pPr algn="ctr"/>
                          <a:r>
                            <a:rPr lang="es-ES" sz="1400" b="1" dirty="0"/>
                            <a:t>Real</a:t>
                          </a:r>
                        </a:p>
                      </a:txBody>
                      <a:tcPr/>
                    </a:tc>
                    <a:extLst>
                      <a:ext uri="{0D108BD9-81ED-4DB2-BD59-A6C34878D82A}">
                        <a16:rowId xmlns:a16="http://schemas.microsoft.com/office/drawing/2014/main" xmlns="" xmlns:a14="http://schemas.microsoft.com/office/drawing/2010/main" val="1296412480"/>
                      </a:ext>
                    </a:extLst>
                  </a:tr>
                  <a:tr h="370840">
                    <a:tc>
                      <a:txBody>
                        <a:bodyPr/>
                        <a:lstStyle/>
                        <a:p>
                          <a:endParaRPr lang="es-ES"/>
                        </a:p>
                      </a:txBody>
                      <a:tcPr>
                        <a:blipFill rotWithShape="1">
                          <a:blip r:embed="rId4"/>
                          <a:stretch>
                            <a:fillRect t="-103333" r="-200405" b="-248333"/>
                          </a:stretch>
                        </a:blipFill>
                      </a:tcPr>
                    </a:tc>
                    <a:tc>
                      <a:txBody>
                        <a:bodyPr/>
                        <a:lstStyle/>
                        <a:p>
                          <a:pPr algn="ctr"/>
                          <a:r>
                            <a:rPr lang="es-ES" sz="1400" dirty="0">
                              <a:latin typeface="+mn-lt"/>
                            </a:rPr>
                            <a:t>87º</a:t>
                          </a:r>
                        </a:p>
                      </a:txBody>
                      <a:tcPr/>
                    </a:tc>
                    <a:tc>
                      <a:txBody>
                        <a:bodyPr/>
                        <a:lstStyle/>
                        <a:p>
                          <a:pPr algn="ctr"/>
                          <a:r>
                            <a:rPr lang="es-ES" sz="1400" dirty="0">
                              <a:latin typeface="+mn-lt"/>
                            </a:rPr>
                            <a:t>89,83º</a:t>
                          </a:r>
                        </a:p>
                      </a:txBody>
                      <a:tcPr/>
                    </a:tc>
                    <a:extLst>
                      <a:ext uri="{0D108BD9-81ED-4DB2-BD59-A6C34878D82A}">
                        <a16:rowId xmlns:a16="http://schemas.microsoft.com/office/drawing/2014/main" xmlns="" xmlns:a14="http://schemas.microsoft.com/office/drawing/2010/main" val="1718198467"/>
                      </a:ext>
                    </a:extLst>
                  </a:tr>
                  <a:tr h="370840">
                    <a:tc>
                      <a:txBody>
                        <a:bodyPr/>
                        <a:lstStyle/>
                        <a:p>
                          <a:endParaRPr lang="es-ES"/>
                        </a:p>
                      </a:txBody>
                      <a:tcPr>
                        <a:blipFill rotWithShape="1">
                          <a:blip r:embed="rId4"/>
                          <a:stretch>
                            <a:fillRect t="-200000" r="-200405" b="-144262"/>
                          </a:stretch>
                        </a:blipFill>
                      </a:tcPr>
                    </a:tc>
                    <a:tc>
                      <a:txBody>
                        <a:bodyPr/>
                        <a:lstStyle/>
                        <a:p>
                          <a:pPr algn="ctr"/>
                          <a:r>
                            <a:rPr lang="es-ES" sz="1400" dirty="0">
                              <a:latin typeface="+mn-lt"/>
                            </a:rPr>
                            <a:t>3º</a:t>
                          </a:r>
                        </a:p>
                      </a:txBody>
                      <a:tcPr/>
                    </a:tc>
                    <a:tc>
                      <a:txBody>
                        <a:bodyPr/>
                        <a:lstStyle/>
                        <a:p>
                          <a:pPr algn="ctr"/>
                          <a:r>
                            <a:rPr lang="es-ES" sz="1400" dirty="0">
                              <a:latin typeface="+mn-lt"/>
                            </a:rPr>
                            <a:t>0,17º</a:t>
                          </a:r>
                        </a:p>
                      </a:txBody>
                      <a:tcPr/>
                    </a:tc>
                    <a:extLst>
                      <a:ext uri="{0D108BD9-81ED-4DB2-BD59-A6C34878D82A}">
                        <a16:rowId xmlns:a16="http://schemas.microsoft.com/office/drawing/2014/main" xmlns="" xmlns:a14="http://schemas.microsoft.com/office/drawing/2010/main" val="3483842765"/>
                      </a:ext>
                    </a:extLst>
                  </a:tr>
                  <a:tr h="532575">
                    <a:tc>
                      <a:txBody>
                        <a:bodyPr/>
                        <a:lstStyle/>
                        <a:p>
                          <a:endParaRPr lang="es-ES"/>
                        </a:p>
                      </a:txBody>
                      <a:tcPr>
                        <a:blipFill rotWithShape="1">
                          <a:blip r:embed="rId4"/>
                          <a:stretch>
                            <a:fillRect t="-210345" r="-200405" b="-1149"/>
                          </a:stretch>
                        </a:blipFill>
                      </a:tcPr>
                    </a:tc>
                    <a:tc>
                      <a:txBody>
                        <a:bodyPr/>
                        <a:lstStyle/>
                        <a:p>
                          <a:endParaRPr lang="es-ES"/>
                        </a:p>
                      </a:txBody>
                      <a:tcPr>
                        <a:blipFill rotWithShape="1">
                          <a:blip r:embed="rId4"/>
                          <a:stretch>
                            <a:fillRect l="-100000" t="-210345" r="-100405" b="-1149"/>
                          </a:stretch>
                        </a:blipFill>
                      </a:tcPr>
                    </a:tc>
                    <a:tc>
                      <a:txBody>
                        <a:bodyPr/>
                        <a:lstStyle/>
                        <a:p>
                          <a:endParaRPr lang="es-ES"/>
                        </a:p>
                      </a:txBody>
                      <a:tcPr>
                        <a:blipFill rotWithShape="1">
                          <a:blip r:embed="rId4"/>
                          <a:stretch>
                            <a:fillRect l="-200000" t="-210345" r="-405" b="-1149"/>
                          </a:stretch>
                        </a:blipFill>
                      </a:tcPr>
                    </a:tc>
                    <a:extLst>
                      <a:ext uri="{0D108BD9-81ED-4DB2-BD59-A6C34878D82A}">
                        <a16:rowId xmlns:a16="http://schemas.microsoft.com/office/drawing/2014/main" xmlns="" xmlns:a14="http://schemas.microsoft.com/office/drawing/2010/main" val="1366998473"/>
                      </a:ext>
                    </a:extLst>
                  </a:tr>
                </a:tbl>
              </a:graphicData>
            </a:graphic>
          </p:graphicFrame>
        </mc:Fallback>
      </mc:AlternateContent>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09" y="3248581"/>
            <a:ext cx="4439603" cy="281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7778747"/>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12D461A3-C1D1-4427-8E9C-700F2AD99BFA}"/>
              </a:ext>
            </a:extLst>
          </p:cNvPr>
          <p:cNvPicPr>
            <a:picLocks noChangeAspect="1"/>
          </p:cNvPicPr>
          <p:nvPr/>
        </p:nvPicPr>
        <p:blipFill>
          <a:blip r:embed="rId2"/>
          <a:stretch>
            <a:fillRect/>
          </a:stretch>
        </p:blipFill>
        <p:spPr>
          <a:xfrm>
            <a:off x="1853967" y="2903720"/>
            <a:ext cx="6265054" cy="1918914"/>
          </a:xfrm>
          <a:prstGeom prst="rect">
            <a:avLst/>
          </a:prstGeom>
        </p:spPr>
      </p:pic>
      <p:pic>
        <p:nvPicPr>
          <p:cNvPr id="12" name="Imagen 11">
            <a:extLst>
              <a:ext uri="{FF2B5EF4-FFF2-40B4-BE49-F238E27FC236}">
                <a16:creationId xmlns:a16="http://schemas.microsoft.com/office/drawing/2014/main" xmlns="" id="{E141838E-762C-4A44-99CC-CE704951B04B}"/>
              </a:ext>
            </a:extLst>
          </p:cNvPr>
          <p:cNvPicPr>
            <a:picLocks noChangeAspect="1"/>
          </p:cNvPicPr>
          <p:nvPr/>
        </p:nvPicPr>
        <p:blipFill>
          <a:blip r:embed="rId3"/>
          <a:stretch>
            <a:fillRect/>
          </a:stretch>
        </p:blipFill>
        <p:spPr>
          <a:xfrm>
            <a:off x="207139" y="4601601"/>
            <a:ext cx="4632961" cy="2181761"/>
          </a:xfrm>
          <a:prstGeom prst="rect">
            <a:avLst/>
          </a:prstGeom>
        </p:spPr>
      </p:pic>
      <p:sp>
        <p:nvSpPr>
          <p:cNvPr id="303" name="Marcador de contenido 4"/>
          <p:cNvSpPr txBox="1"/>
          <p:nvPr/>
        </p:nvSpPr>
        <p:spPr>
          <a:xfrm>
            <a:off x="457200" y="240808"/>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El Sol y la Luna </a:t>
            </a:r>
            <a:r>
              <a:rPr sz="2800" dirty="0">
                <a:solidFill>
                  <a:schemeClr val="accent2">
                    <a:lumMod val="75000"/>
                  </a:schemeClr>
                </a:solidFill>
              </a:rPr>
              <a:t>(s. </a:t>
            </a:r>
            <a:r>
              <a:rPr lang="es-ES" sz="2800" dirty="0">
                <a:solidFill>
                  <a:schemeClr val="accent2">
                    <a:lumMod val="75000"/>
                  </a:schemeClr>
                </a:solidFill>
              </a:rPr>
              <a:t>IV-III </a:t>
            </a:r>
            <a:r>
              <a:rPr sz="2800" dirty="0" err="1">
                <a:solidFill>
                  <a:schemeClr val="accent2">
                    <a:lumMod val="75000"/>
                  </a:schemeClr>
                </a:solidFill>
              </a:rPr>
              <a:t>a.C</a:t>
            </a:r>
            <a:r>
              <a:rPr sz="2800" dirty="0">
                <a:solidFill>
                  <a:schemeClr val="accent2">
                    <a:lumMod val="75000"/>
                  </a:schemeClr>
                </a:solidFill>
              </a:rPr>
              <a:t>.)</a:t>
            </a:r>
          </a:p>
        </p:txBody>
      </p:sp>
      <p:grpSp>
        <p:nvGrpSpPr>
          <p:cNvPr id="306" name="Grupo"/>
          <p:cNvGrpSpPr/>
          <p:nvPr/>
        </p:nvGrpSpPr>
        <p:grpSpPr>
          <a:xfrm rot="250177">
            <a:off x="240808" y="740276"/>
            <a:ext cx="8754196" cy="1387853"/>
            <a:chOff x="-2725544" y="-863477"/>
            <a:chExt cx="4711775" cy="1638197"/>
          </a:xfrm>
        </p:grpSpPr>
        <p:sp>
          <p:nvSpPr>
            <p:cNvPr id="304" name="Rectángulo"/>
            <p:cNvSpPr/>
            <p:nvPr/>
          </p:nvSpPr>
          <p:spPr>
            <a:xfrm rot="21555561">
              <a:off x="-2725544" y="-863477"/>
              <a:ext cx="4711775" cy="1638197"/>
            </a:xfrm>
            <a:prstGeom prst="rect">
              <a:avLst/>
            </a:prstGeom>
            <a:solidFill>
              <a:srgbClr val="FFECD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mc:AlternateContent xmlns:mc="http://schemas.openxmlformats.org/markup-compatibility/2006" xmlns:a14="http://schemas.microsoft.com/office/drawing/2010/main">
          <mc:Choice Requires="a14">
            <p:sp>
              <p:nvSpPr>
                <p:cNvPr id="305" name="Content Placeholder 2"/>
                <p:cNvSpPr txBox="1"/>
                <p:nvPr/>
              </p:nvSpPr>
              <p:spPr>
                <a:xfrm rot="21508702">
                  <a:off x="-2645888" y="-744811"/>
                  <a:ext cx="4588097" cy="1362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lvl1pPr defTabSz="370331">
                    <a:lnSpc>
                      <a:spcPct val="80000"/>
                    </a:lnSpc>
                    <a:spcBef>
                      <a:spcPts val="500"/>
                    </a:spcBef>
                    <a:defRPr sz="2187">
                      <a:latin typeface="Chalkduster"/>
                      <a:ea typeface="Chalkduster"/>
                      <a:cs typeface="Chalkduster"/>
                      <a:sym typeface="Chalkduster"/>
                    </a:defRPr>
                  </a:lvl1pPr>
                </a:lstStyle>
                <a:p>
                  <a:r>
                    <a:rPr lang="es-ES" sz="2000" dirty="0"/>
                    <a:t>2. Razón entre radios (</a:t>
                  </a:r>
                  <a:r>
                    <a:rPr lang="es-ES" sz="2000" dirty="0" err="1"/>
                    <a:t>r</a:t>
                  </a:r>
                  <a:r>
                    <a:rPr lang="es-ES" sz="2000" baseline="-25000" dirty="0" err="1"/>
                    <a:t>S</a:t>
                  </a:r>
                  <a:r>
                    <a:rPr lang="es-ES" sz="2000" dirty="0"/>
                    <a:t>, </a:t>
                  </a:r>
                  <a:r>
                    <a:rPr lang="es-ES" sz="2000" dirty="0" err="1"/>
                    <a:t>r</a:t>
                  </a:r>
                  <a:r>
                    <a:rPr lang="es-ES" sz="2000" baseline="-25000" dirty="0" err="1"/>
                    <a:t>L</a:t>
                  </a:r>
                  <a:r>
                    <a:rPr lang="es-ES" sz="2000" dirty="0"/>
                    <a:t>) y distancias Tierra-Sol y Tierra-Luna (</a:t>
                  </a:r>
                  <a:r>
                    <a:rPr lang="es-ES" sz="2000" dirty="0" err="1"/>
                    <a:t>d</a:t>
                  </a:r>
                  <a:r>
                    <a:rPr lang="es-ES" sz="2000" baseline="-25000" dirty="0" err="1"/>
                    <a:t>TS</a:t>
                  </a:r>
                  <a:r>
                    <a:rPr lang="es-ES" sz="2000" baseline="-25000" dirty="0"/>
                    <a:t>, </a:t>
                  </a:r>
                  <a:r>
                    <a:rPr lang="es-ES" sz="2000" dirty="0" err="1"/>
                    <a:t>d</a:t>
                  </a:r>
                  <a:r>
                    <a:rPr lang="es-ES" sz="2000" baseline="-25000" dirty="0" err="1"/>
                    <a:t>TL</a:t>
                  </a:r>
                  <a:r>
                    <a:rPr lang="es-ES" sz="2000" dirty="0"/>
                    <a:t>).</a:t>
                  </a:r>
                </a:p>
                <a:p>
                  <a:pPr algn="ctr"/>
                  <a14:m>
                    <m:oMath xmlns:m="http://schemas.openxmlformats.org/officeDocument/2006/math">
                      <m:f>
                        <m:fPr>
                          <m:ctrlPr>
                            <a:rPr lang="es-ES" sz="2000" i="1">
                              <a:latin typeface="Cambria Math"/>
                            </a:rPr>
                          </m:ctrlPr>
                        </m:fPr>
                        <m:num>
                          <m:r>
                            <m:rPr>
                              <m:nor/>
                            </m:rPr>
                            <a:rPr lang="es-ES" sz="2000" dirty="0"/>
                            <m:t>r</m:t>
                          </m:r>
                          <m:r>
                            <m:rPr>
                              <m:nor/>
                            </m:rPr>
                            <a:rPr lang="es-ES" sz="2000" baseline="-25000" dirty="0"/>
                            <m:t>S</m:t>
                          </m:r>
                        </m:num>
                        <m:den>
                          <m:r>
                            <m:rPr>
                              <m:nor/>
                            </m:rPr>
                            <a:rPr lang="es-ES" sz="2000" dirty="0"/>
                            <m:t>d</m:t>
                          </m:r>
                          <m:r>
                            <m:rPr>
                              <m:nor/>
                            </m:rPr>
                            <a:rPr lang="es-ES" sz="2000" baseline="-25000" dirty="0"/>
                            <m:t>TS</m:t>
                          </m:r>
                        </m:den>
                      </m:f>
                    </m:oMath>
                  </a14:m>
                  <a:r>
                    <a:rPr lang="es-ES" sz="2000" dirty="0"/>
                    <a:t>      </a:t>
                  </a:r>
                  <a14:m>
                    <m:oMath xmlns:m="http://schemas.openxmlformats.org/officeDocument/2006/math">
                      <m:r>
                        <a:rPr lang="es-ES" sz="2000">
                          <a:latin typeface="Cambria Math" panose="02040503050406030204" pitchFamily="18" charset="0"/>
                        </a:rPr>
                        <m:t>    </m:t>
                      </m:r>
                      <m:f>
                        <m:fPr>
                          <m:ctrlPr>
                            <a:rPr lang="es-ES" sz="2000" i="1">
                              <a:latin typeface="Cambria Math"/>
                            </a:rPr>
                          </m:ctrlPr>
                        </m:fPr>
                        <m:num>
                          <m:r>
                            <m:rPr>
                              <m:nor/>
                            </m:rPr>
                            <a:rPr lang="es-ES" sz="2000" dirty="0"/>
                            <m:t>r</m:t>
                          </m:r>
                          <m:r>
                            <m:rPr>
                              <m:nor/>
                            </m:rPr>
                            <a:rPr lang="es-ES" sz="2000" baseline="-25000" dirty="0"/>
                            <m:t>L</m:t>
                          </m:r>
                        </m:num>
                        <m:den>
                          <m:r>
                            <m:rPr>
                              <m:nor/>
                            </m:rPr>
                            <a:rPr lang="es-ES" sz="2000" dirty="0"/>
                            <m:t>d</m:t>
                          </m:r>
                          <m:r>
                            <m:rPr>
                              <m:nor/>
                            </m:rPr>
                            <a:rPr lang="es-ES" sz="2000" baseline="-25000" dirty="0"/>
                            <m:t>TL</m:t>
                          </m:r>
                        </m:den>
                      </m:f>
                    </m:oMath>
                  </a14:m>
                  <a:r>
                    <a:rPr lang="es-ES" sz="2000" dirty="0"/>
                    <a:t>  </a:t>
                  </a:r>
                </a:p>
                <a:p>
                  <a:endParaRPr lang="es-ES" dirty="0"/>
                </a:p>
              </p:txBody>
            </p:sp>
          </mc:Choice>
          <mc:Fallback xmlns="">
            <p:sp>
              <p:nvSpPr>
                <p:cNvPr id="305" name="Content Placeholder 2"/>
                <p:cNvSpPr txBox="1">
                  <a:spLocks noRot="1" noChangeAspect="1" noMove="1" noResize="1" noEditPoints="1" noAdjustHandles="1" noChangeArrowheads="1" noChangeShapeType="1" noTextEdit="1"/>
                </p:cNvSpPr>
                <p:nvPr/>
              </p:nvSpPr>
              <p:spPr>
                <a:xfrm rot="21508702">
                  <a:off x="-2645888" y="-744811"/>
                  <a:ext cx="4588097" cy="1362233"/>
                </a:xfrm>
                <a:prstGeom prst="rect">
                  <a:avLst/>
                </a:prstGeom>
                <a:blipFill rotWithShape="1">
                  <a:blip r:embed="rId4"/>
                  <a:stretch>
                    <a:fillRect l="-996" t="-5906"/>
                  </a:stretch>
                </a:blipFill>
                <a:ln w="12700" cap="flat">
                  <a:noFill/>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s-ES">
                      <a:noFill/>
                    </a:rPr>
                    <a:t> </a:t>
                  </a:r>
                </a:p>
              </p:txBody>
            </p:sp>
          </mc:Fallback>
        </mc:AlternateContent>
      </p:grpSp>
      <p:sp>
        <p:nvSpPr>
          <p:cNvPr id="10" name="Content Placeholder 2">
            <a:extLst>
              <a:ext uri="{FF2B5EF4-FFF2-40B4-BE49-F238E27FC236}">
                <a16:creationId xmlns:a16="http://schemas.microsoft.com/office/drawing/2014/main" xmlns="" id="{88565FD1-BA50-4F56-9E1C-FE8F7CA7EA81}"/>
              </a:ext>
            </a:extLst>
          </p:cNvPr>
          <p:cNvSpPr txBox="1"/>
          <p:nvPr/>
        </p:nvSpPr>
        <p:spPr>
          <a:xfrm>
            <a:off x="207139" y="1999341"/>
            <a:ext cx="8730469" cy="1104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r>
              <a:rPr lang="es-ES" sz="2200" b="1" dirty="0">
                <a:solidFill>
                  <a:srgbClr val="3071C2"/>
                </a:solidFill>
              </a:rPr>
              <a:t>Eclipse de Sol</a:t>
            </a:r>
            <a:endParaRPr lang="es-ES" dirty="0"/>
          </a:p>
          <a:p>
            <a:pPr>
              <a:spcBef>
                <a:spcPts val="500"/>
              </a:spcBef>
              <a:defRPr sz="2400">
                <a:latin typeface="Trebuchet MS"/>
                <a:ea typeface="Trebuchet MS"/>
                <a:cs typeface="Trebuchet MS"/>
                <a:sym typeface="Trebuchet MS"/>
              </a:defRPr>
            </a:pPr>
            <a:r>
              <a:rPr lang="es-ES" sz="2000" dirty="0"/>
              <a:t>Se puede apreciar que el tamaño aparente de Sol y Luna es prácticamente el mismo.</a:t>
            </a:r>
            <a:endParaRPr sz="2000" b="1" dirty="0"/>
          </a:p>
        </p:txBody>
      </p:sp>
      <mc:AlternateContent xmlns:mc="http://schemas.openxmlformats.org/markup-compatibility/2006" xmlns:a14="http://schemas.microsoft.com/office/drawing/2010/main">
        <mc:Choice Requires="a14">
          <p:graphicFrame>
            <p:nvGraphicFramePr>
              <p:cNvPr id="7" name="Tabla 7">
                <a:extLst>
                  <a:ext uri="{FF2B5EF4-FFF2-40B4-BE49-F238E27FC236}">
                    <a16:creationId xmlns:a16="http://schemas.microsoft.com/office/drawing/2014/main" xmlns="" id="{A09E8D0F-32F6-4D16-B8BE-2C5813492CD2}"/>
                  </a:ext>
                </a:extLst>
              </p:cNvPr>
              <p:cNvGraphicFramePr>
                <a:graphicFrameLocks noGrp="1"/>
              </p:cNvGraphicFramePr>
              <p:nvPr>
                <p:extLst>
                  <p:ext uri="{D42A27DB-BD31-4B8C-83A1-F6EECF244321}">
                    <p14:modId xmlns:p14="http://schemas.microsoft.com/office/powerpoint/2010/main" val="4251418640"/>
                  </p:ext>
                </p:extLst>
              </p:nvPr>
            </p:nvGraphicFramePr>
            <p:xfrm>
              <a:off x="5127397" y="5192612"/>
              <a:ext cx="3708594" cy="1236853"/>
            </p:xfrm>
            <a:graphic>
              <a:graphicData uri="http://schemas.openxmlformats.org/drawingml/2006/table">
                <a:tbl>
                  <a:tblPr firstRow="1" bandRow="1">
                    <a:tableStyleId>{5940675A-B579-460E-94D1-54222C63F5DA}</a:tableStyleId>
                  </a:tblPr>
                  <a:tblGrid>
                    <a:gridCol w="1236198">
                      <a:extLst>
                        <a:ext uri="{9D8B030D-6E8A-4147-A177-3AD203B41FA5}">
                          <a16:colId xmlns:a16="http://schemas.microsoft.com/office/drawing/2014/main" xmlns="" val="1767273872"/>
                        </a:ext>
                      </a:extLst>
                    </a:gridCol>
                    <a:gridCol w="1236198">
                      <a:extLst>
                        <a:ext uri="{9D8B030D-6E8A-4147-A177-3AD203B41FA5}">
                          <a16:colId xmlns:a16="http://schemas.microsoft.com/office/drawing/2014/main" xmlns="" val="1001687139"/>
                        </a:ext>
                      </a:extLst>
                    </a:gridCol>
                    <a:gridCol w="1236198">
                      <a:extLst>
                        <a:ext uri="{9D8B030D-6E8A-4147-A177-3AD203B41FA5}">
                          <a16:colId xmlns:a16="http://schemas.microsoft.com/office/drawing/2014/main" xmlns="" val="20002"/>
                        </a:ext>
                      </a:extLst>
                    </a:gridCol>
                  </a:tblGrid>
                  <a:tr h="370840">
                    <a:tc>
                      <a:txBody>
                        <a:bodyPr/>
                        <a:lstStyle/>
                        <a:p>
                          <a:pPr algn="ctr"/>
                          <a:endParaRPr lang="es-ES" dirty="0"/>
                        </a:p>
                      </a:txBody>
                      <a:tcPr/>
                    </a:tc>
                    <a:tc>
                      <a:txBody>
                        <a:bodyPr/>
                        <a:lstStyle/>
                        <a:p>
                          <a:pPr algn="ctr"/>
                          <a:r>
                            <a:rPr lang="es-ES" sz="1400" b="1" dirty="0"/>
                            <a:t>Aristarco</a:t>
                          </a:r>
                        </a:p>
                      </a:txBody>
                      <a:tcPr/>
                    </a:tc>
                    <a:tc>
                      <a:txBody>
                        <a:bodyPr/>
                        <a:lstStyle/>
                        <a:p>
                          <a:pPr algn="ctr"/>
                          <a:r>
                            <a:rPr lang="es-ES" sz="1400" b="1" dirty="0"/>
                            <a:t>Real</a:t>
                          </a:r>
                        </a:p>
                      </a:txBody>
                      <a:tcPr/>
                    </a:tc>
                    <a:extLst>
                      <a:ext uri="{0D108BD9-81ED-4DB2-BD59-A6C34878D82A}">
                        <a16:rowId xmlns:a16="http://schemas.microsoft.com/office/drawing/2014/main" xmlns="" val="1296412480"/>
                      </a:ext>
                    </a:extLst>
                  </a:tr>
                  <a:tr h="370840">
                    <a:tc>
                      <a:txBody>
                        <a:bodyPr/>
                        <a:lstStyle/>
                        <a:p>
                          <a:pPr algn="ctr"/>
                          <a14:m>
                            <m:oMathPara xmlns:m="http://schemas.openxmlformats.org/officeDocument/2006/math">
                              <m:oMathParaPr>
                                <m:jc m:val="centerGroup"/>
                              </m:oMathParaPr>
                              <m:oMath xmlns:m="http://schemas.openxmlformats.org/officeDocument/2006/math">
                                <m:r>
                                  <a:rPr lang="es-ES" sz="1400" b="1" i="1" smtClean="0">
                                    <a:latin typeface="Cambria Math" panose="02040503050406030204" pitchFamily="18" charset="0"/>
                                    <a:ea typeface="Cambria Math" panose="02040503050406030204" pitchFamily="18" charset="0"/>
                                  </a:rPr>
                                  <m:t>𝜷</m:t>
                                </m:r>
                              </m:oMath>
                            </m:oMathPara>
                          </a14:m>
                          <a:endParaRPr lang="es-ES" sz="1400" b="1" dirty="0">
                            <a:latin typeface="+mn-lt"/>
                          </a:endParaRPr>
                        </a:p>
                      </a:txBody>
                      <a:tcPr/>
                    </a:tc>
                    <a:tc>
                      <a:txBody>
                        <a:bodyPr/>
                        <a:lstStyle/>
                        <a:p>
                          <a:pPr algn="ctr"/>
                          <a:r>
                            <a:rPr lang="es-ES" sz="1400" dirty="0">
                              <a:latin typeface="+mn-lt"/>
                            </a:rPr>
                            <a:t>0,5º </a:t>
                          </a:r>
                          <a:r>
                            <a:rPr lang="es-ES" sz="1400" dirty="0" err="1">
                              <a:solidFill>
                                <a:srgbClr val="FF0000"/>
                              </a:solidFill>
                              <a:latin typeface="+mn-lt"/>
                            </a:rPr>
                            <a:t>ó</a:t>
                          </a:r>
                          <a:r>
                            <a:rPr lang="es-ES" sz="1400" dirty="0">
                              <a:solidFill>
                                <a:srgbClr val="FF0000"/>
                              </a:solidFill>
                              <a:latin typeface="+mn-lt"/>
                            </a:rPr>
                            <a:t> 2º</a:t>
                          </a:r>
                        </a:p>
                      </a:txBody>
                      <a:tcPr/>
                    </a:tc>
                    <a:tc>
                      <a:txBody>
                        <a:bodyPr/>
                        <a:lstStyle/>
                        <a:p>
                          <a:pPr algn="ctr"/>
                          <a:r>
                            <a:rPr lang="es-ES" sz="1400" dirty="0">
                              <a:latin typeface="+mn-lt"/>
                            </a:rPr>
                            <a:t>0,53º</a:t>
                          </a:r>
                        </a:p>
                      </a:txBody>
                      <a:tcPr/>
                    </a:tc>
                    <a:extLst>
                      <a:ext uri="{0D108BD9-81ED-4DB2-BD59-A6C34878D82A}">
                        <a16:rowId xmlns:a16="http://schemas.microsoft.com/office/drawing/2014/main" xmlns="" val="3483842765"/>
                      </a:ext>
                    </a:extLst>
                  </a:tr>
                  <a:tr h="370840">
                    <a:tc>
                      <a:txBody>
                        <a:bodyPr/>
                        <a:lstStyle/>
                        <a:p>
                          <a:pPr algn="ctr"/>
                          <a14:m>
                            <m:oMathPara xmlns:m="http://schemas.openxmlformats.org/officeDocument/2006/math">
                              <m:oMathParaPr>
                                <m:jc m:val="centerGroup"/>
                              </m:oMathParaPr>
                              <m:oMath xmlns:m="http://schemas.openxmlformats.org/officeDocument/2006/math">
                                <m:func>
                                  <m:funcPr>
                                    <m:ctrlPr>
                                      <a:rPr lang="es-ES" sz="1400" b="1" i="1" smtClean="0">
                                        <a:latin typeface="Cambria Math"/>
                                      </a:rPr>
                                    </m:ctrlPr>
                                  </m:funcPr>
                                  <m:fName>
                                    <m:r>
                                      <a:rPr lang="es-ES" sz="1400" b="1" i="0" smtClean="0">
                                        <a:latin typeface="Cambria Math" charset="0"/>
                                      </a:rPr>
                                      <m:t>𝐬𝐢𝐧</m:t>
                                    </m:r>
                                  </m:fName>
                                  <m:e>
                                    <m:f>
                                      <m:fPr>
                                        <m:ctrlPr>
                                          <a:rPr lang="bg-BG" sz="1400" b="1" i="1" smtClean="0">
                                            <a:latin typeface="Cambria Math"/>
                                          </a:rPr>
                                        </m:ctrlPr>
                                      </m:fPr>
                                      <m:num>
                                        <m:r>
                                          <a:rPr lang="bg-BG" sz="1400" b="1" i="1" smtClean="0">
                                            <a:latin typeface="Cambria Math" charset="0"/>
                                            <a:ea typeface="Cambria Math" charset="0"/>
                                            <a:cs typeface="Cambria Math" charset="0"/>
                                          </a:rPr>
                                          <m:t>𝜷</m:t>
                                        </m:r>
                                      </m:num>
                                      <m:den>
                                        <m:r>
                                          <a:rPr lang="es-ES" sz="1400" b="1" i="1" smtClean="0">
                                            <a:latin typeface="Cambria Math" charset="0"/>
                                          </a:rPr>
                                          <m:t>𝟐</m:t>
                                        </m:r>
                                      </m:den>
                                    </m:f>
                                  </m:e>
                                </m:func>
                              </m:oMath>
                            </m:oMathPara>
                          </a14:m>
                          <a:endParaRPr lang="es-ES" sz="1400" b="1" dirty="0">
                            <a:latin typeface="+mn-lt"/>
                          </a:endParaRPr>
                        </a:p>
                      </a:txBody>
                      <a:tcPr/>
                    </a:tc>
                    <a:tc>
                      <a:txBody>
                        <a:bodyPr/>
                        <a:lstStyle/>
                        <a:p>
                          <a:pPr algn="ctr"/>
                          <a:r>
                            <a:rPr lang="es-ES" sz="1400" dirty="0">
                              <a:latin typeface="+mn-lt"/>
                            </a:rPr>
                            <a:t>0,0087</a:t>
                          </a:r>
                          <a14:m>
                            <m:oMath xmlns:m="http://schemas.openxmlformats.org/officeDocument/2006/math">
                              <m:r>
                                <a:rPr lang="es-ES" sz="1600" i="1" smtClean="0">
                                  <a:latin typeface="Cambria Math" charset="0"/>
                                  <a:ea typeface="Cambria Math" panose="02040503050406030204" pitchFamily="18" charset="0"/>
                                </a:rPr>
                                <m:t>≈</m:t>
                              </m:r>
                              <m:f>
                                <m:fPr>
                                  <m:ctrlPr>
                                    <a:rPr lang="es-ES" sz="1600" i="1" smtClean="0">
                                      <a:latin typeface="Cambria Math"/>
                                      <a:ea typeface="Cambria Math" panose="02040503050406030204" pitchFamily="18" charset="0"/>
                                    </a:rPr>
                                  </m:ctrlPr>
                                </m:fPr>
                                <m:num>
                                  <m:r>
                                    <a:rPr lang="es-ES" sz="1600" b="0" i="1" smtClean="0">
                                      <a:latin typeface="Cambria Math" charset="0"/>
                                      <a:ea typeface="Cambria Math" panose="02040503050406030204" pitchFamily="18" charset="0"/>
                                    </a:rPr>
                                    <m:t>1</m:t>
                                  </m:r>
                                </m:num>
                                <m:den>
                                  <m:r>
                                    <a:rPr lang="es-ES" sz="1600" b="0" i="1" smtClean="0">
                                      <a:latin typeface="Cambria Math" charset="0"/>
                                      <a:ea typeface="Cambria Math" panose="02040503050406030204" pitchFamily="18" charset="0"/>
                                    </a:rPr>
                                    <m:t>115</m:t>
                                  </m:r>
                                </m:den>
                              </m:f>
                            </m:oMath>
                          </a14:m>
                          <a:endParaRPr lang="es-ES" sz="1600" dirty="0">
                            <a:latin typeface="+mn-lt"/>
                          </a:endParaRPr>
                        </a:p>
                      </a:txBody>
                      <a:tcPr/>
                    </a:tc>
                    <a:tc>
                      <a:txBody>
                        <a:bodyPr/>
                        <a:lstStyle/>
                        <a:p>
                          <a:pPr algn="ctr"/>
                          <a:r>
                            <a:rPr lang="es-ES" sz="1400" dirty="0">
                              <a:latin typeface="+mn-lt"/>
                            </a:rPr>
                            <a:t>0,0093</a:t>
                          </a:r>
                          <a14:m>
                            <m:oMath xmlns:m="http://schemas.openxmlformats.org/officeDocument/2006/math">
                              <m:r>
                                <a:rPr lang="es-ES" sz="1600" i="1" smtClean="0">
                                  <a:latin typeface="Cambria Math" charset="0"/>
                                  <a:ea typeface="Cambria Math" panose="02040503050406030204" pitchFamily="18" charset="0"/>
                                </a:rPr>
                                <m:t>≈</m:t>
                              </m:r>
                              <m:f>
                                <m:fPr>
                                  <m:ctrlPr>
                                    <a:rPr lang="es-ES" sz="1600" i="1" smtClean="0">
                                      <a:latin typeface="Cambria Math"/>
                                      <a:ea typeface="Cambria Math" panose="02040503050406030204" pitchFamily="18" charset="0"/>
                                    </a:rPr>
                                  </m:ctrlPr>
                                </m:fPr>
                                <m:num>
                                  <m:r>
                                    <a:rPr lang="es-ES" sz="1600" b="0" i="1" smtClean="0">
                                      <a:latin typeface="Cambria Math" charset="0"/>
                                      <a:ea typeface="Cambria Math" panose="02040503050406030204" pitchFamily="18" charset="0"/>
                                    </a:rPr>
                                    <m:t>1</m:t>
                                  </m:r>
                                </m:num>
                                <m:den>
                                  <m:r>
                                    <a:rPr lang="es-ES" sz="1600" b="0" i="1" smtClean="0">
                                      <a:latin typeface="Cambria Math" charset="0"/>
                                      <a:ea typeface="Cambria Math" panose="02040503050406030204" pitchFamily="18" charset="0"/>
                                    </a:rPr>
                                    <m:t>108</m:t>
                                  </m:r>
                                </m:den>
                              </m:f>
                            </m:oMath>
                          </a14:m>
                          <a:endParaRPr lang="es-ES" sz="1600" dirty="0">
                            <a:latin typeface="+mn-lt"/>
                          </a:endParaRPr>
                        </a:p>
                      </a:txBody>
                      <a:tcPr/>
                    </a:tc>
                    <a:extLst>
                      <a:ext uri="{0D108BD9-81ED-4DB2-BD59-A6C34878D82A}">
                        <a16:rowId xmlns:a16="http://schemas.microsoft.com/office/drawing/2014/main" xmlns="" val="1366998473"/>
                      </a:ext>
                    </a:extLst>
                  </a:tr>
                </a:tbl>
              </a:graphicData>
            </a:graphic>
          </p:graphicFrame>
        </mc:Choice>
        <mc:Fallback xmlns="">
          <p:graphicFrame>
            <p:nvGraphicFramePr>
              <p:cNvPr id="7" name="Tabla 7">
                <a:extLst>
                  <a:ext uri="{FF2B5EF4-FFF2-40B4-BE49-F238E27FC236}">
                    <a16:creationId xmlns:a16="http://schemas.microsoft.com/office/drawing/2014/main" id="{A09E8D0F-32F6-4D16-B8BE-2C5813492CD2}"/>
                  </a:ext>
                </a:extLst>
              </p:cNvPr>
              <p:cNvGraphicFramePr>
                <a:graphicFrameLocks noGrp="1"/>
              </p:cNvGraphicFramePr>
              <p:nvPr>
                <p:extLst>
                  <p:ext uri="{D42A27DB-BD31-4B8C-83A1-F6EECF244321}">
                    <p14:modId xmlns:p14="http://schemas.microsoft.com/office/powerpoint/2010/main" val="4251418640"/>
                  </p:ext>
                </p:extLst>
              </p:nvPr>
            </p:nvGraphicFramePr>
            <p:xfrm>
              <a:off x="5127397" y="5192612"/>
              <a:ext cx="3708594" cy="1236853"/>
            </p:xfrm>
            <a:graphic>
              <a:graphicData uri="http://schemas.openxmlformats.org/drawingml/2006/table">
                <a:tbl>
                  <a:tblPr firstRow="1" bandRow="1">
                    <a:tableStyleId>{5940675A-B579-460E-94D1-54222C63F5DA}</a:tableStyleId>
                  </a:tblPr>
                  <a:tblGrid>
                    <a:gridCol w="1236198">
                      <a:extLst>
                        <a:ext uri="{9D8B030D-6E8A-4147-A177-3AD203B41FA5}">
                          <a16:colId xmlns:a16="http://schemas.microsoft.com/office/drawing/2014/main" val="1767273872"/>
                        </a:ext>
                      </a:extLst>
                    </a:gridCol>
                    <a:gridCol w="1236198">
                      <a:extLst>
                        <a:ext uri="{9D8B030D-6E8A-4147-A177-3AD203B41FA5}">
                          <a16:colId xmlns:a16="http://schemas.microsoft.com/office/drawing/2014/main" val="1001687139"/>
                        </a:ext>
                      </a:extLst>
                    </a:gridCol>
                    <a:gridCol w="1236198">
                      <a:extLst>
                        <a:ext uri="{9D8B030D-6E8A-4147-A177-3AD203B41FA5}">
                          <a16:colId xmlns:a16="http://schemas.microsoft.com/office/drawing/2014/main" val="20002"/>
                        </a:ext>
                      </a:extLst>
                    </a:gridCol>
                  </a:tblGrid>
                  <a:tr h="370840">
                    <a:tc>
                      <a:txBody>
                        <a:bodyPr/>
                        <a:lstStyle/>
                        <a:p>
                          <a:pPr algn="ctr"/>
                          <a:endParaRPr lang="es-ES" dirty="0"/>
                        </a:p>
                      </a:txBody>
                      <a:tcPr/>
                    </a:tc>
                    <a:tc>
                      <a:txBody>
                        <a:bodyPr/>
                        <a:lstStyle/>
                        <a:p>
                          <a:pPr algn="ctr"/>
                          <a:r>
                            <a:rPr lang="es-ES" sz="1400" b="1" dirty="0"/>
                            <a:t>Aristarco</a:t>
                          </a:r>
                        </a:p>
                      </a:txBody>
                      <a:tcPr/>
                    </a:tc>
                    <a:tc>
                      <a:txBody>
                        <a:bodyPr/>
                        <a:lstStyle/>
                        <a:p>
                          <a:pPr algn="ctr"/>
                          <a:r>
                            <a:rPr lang="es-ES" sz="1400" b="1" dirty="0"/>
                            <a:t>Real</a:t>
                          </a:r>
                        </a:p>
                      </a:txBody>
                      <a:tcPr/>
                    </a:tc>
                    <a:extLst>
                      <a:ext uri="{0D108BD9-81ED-4DB2-BD59-A6C34878D82A}">
                        <a16:rowId xmlns:a16="http://schemas.microsoft.com/office/drawing/2014/main" val="1296412480"/>
                      </a:ext>
                    </a:extLst>
                  </a:tr>
                  <a:tr h="370840">
                    <a:tc>
                      <a:txBody>
                        <a:bodyPr/>
                        <a:lstStyle/>
                        <a:p>
                          <a:endParaRPr lang="es-ES"/>
                        </a:p>
                      </a:txBody>
                      <a:tcPr>
                        <a:blipFill>
                          <a:blip r:embed="rId5"/>
                          <a:stretch>
                            <a:fillRect l="-493" t="-101639" r="-200985" b="-137705"/>
                          </a:stretch>
                        </a:blipFill>
                      </a:tcPr>
                    </a:tc>
                    <a:tc>
                      <a:txBody>
                        <a:bodyPr/>
                        <a:lstStyle/>
                        <a:p>
                          <a:pPr algn="ctr"/>
                          <a:r>
                            <a:rPr lang="es-ES" sz="1400" dirty="0">
                              <a:latin typeface="+mn-lt"/>
                            </a:rPr>
                            <a:t>0,5º </a:t>
                          </a:r>
                          <a:r>
                            <a:rPr lang="es-ES" sz="1400" dirty="0" err="1">
                              <a:solidFill>
                                <a:srgbClr val="FF0000"/>
                              </a:solidFill>
                              <a:latin typeface="+mn-lt"/>
                            </a:rPr>
                            <a:t>ó</a:t>
                          </a:r>
                          <a:r>
                            <a:rPr lang="es-ES" sz="1400" dirty="0">
                              <a:solidFill>
                                <a:srgbClr val="FF0000"/>
                              </a:solidFill>
                              <a:latin typeface="+mn-lt"/>
                            </a:rPr>
                            <a:t> 2º</a:t>
                          </a:r>
                        </a:p>
                      </a:txBody>
                      <a:tcPr/>
                    </a:tc>
                    <a:tc>
                      <a:txBody>
                        <a:bodyPr/>
                        <a:lstStyle/>
                        <a:p>
                          <a:pPr algn="ctr"/>
                          <a:r>
                            <a:rPr lang="es-ES" sz="1400" dirty="0">
                              <a:latin typeface="+mn-lt"/>
                            </a:rPr>
                            <a:t>0,53º</a:t>
                          </a:r>
                        </a:p>
                      </a:txBody>
                      <a:tcPr/>
                    </a:tc>
                    <a:extLst>
                      <a:ext uri="{0D108BD9-81ED-4DB2-BD59-A6C34878D82A}">
                        <a16:rowId xmlns:a16="http://schemas.microsoft.com/office/drawing/2014/main" val="3483842765"/>
                      </a:ext>
                    </a:extLst>
                  </a:tr>
                  <a:tr h="495173">
                    <a:tc>
                      <a:txBody>
                        <a:bodyPr/>
                        <a:lstStyle/>
                        <a:p>
                          <a:endParaRPr lang="es-ES"/>
                        </a:p>
                      </a:txBody>
                      <a:tcPr>
                        <a:blipFill>
                          <a:blip r:embed="rId5"/>
                          <a:stretch>
                            <a:fillRect l="-493" t="-150000" r="-200985" b="-2439"/>
                          </a:stretch>
                        </a:blipFill>
                      </a:tcPr>
                    </a:tc>
                    <a:tc>
                      <a:txBody>
                        <a:bodyPr/>
                        <a:lstStyle/>
                        <a:p>
                          <a:endParaRPr lang="es-ES"/>
                        </a:p>
                      </a:txBody>
                      <a:tcPr>
                        <a:blipFill>
                          <a:blip r:embed="rId5"/>
                          <a:stretch>
                            <a:fillRect l="-100493" t="-150000" r="-100985" b="-2439"/>
                          </a:stretch>
                        </a:blipFill>
                      </a:tcPr>
                    </a:tc>
                    <a:tc>
                      <a:txBody>
                        <a:bodyPr/>
                        <a:lstStyle/>
                        <a:p>
                          <a:endParaRPr lang="es-ES"/>
                        </a:p>
                      </a:txBody>
                      <a:tcPr>
                        <a:blipFill>
                          <a:blip r:embed="rId5"/>
                          <a:stretch>
                            <a:fillRect l="-200493" t="-150000" r="-985" b="-2439"/>
                          </a:stretch>
                        </a:blipFill>
                      </a:tcPr>
                    </a:tc>
                    <a:extLst>
                      <a:ext uri="{0D108BD9-81ED-4DB2-BD59-A6C34878D82A}">
                        <a16:rowId xmlns:a16="http://schemas.microsoft.com/office/drawing/2014/main" val="1366998473"/>
                      </a:ext>
                    </a:extLst>
                  </a:tr>
                </a:tbl>
              </a:graphicData>
            </a:graphic>
          </p:graphicFrame>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xmlns="" id="{EB79947B-B11D-432D-B68D-77537D9F6CD7}"/>
                  </a:ext>
                </a:extLst>
              </p:cNvPr>
              <p:cNvSpPr txBox="1"/>
              <p:nvPr/>
            </p:nvSpPr>
            <p:spPr>
              <a:xfrm>
                <a:off x="308009" y="4824490"/>
                <a:ext cx="1834413" cy="57310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a14:m>
                  <m:oMathPara xmlns:m="http://schemas.openxmlformats.org/officeDocument/2006/math">
                    <m:oMathParaPr>
                      <m:jc m:val="centerGroup"/>
                    </m:oMathParaPr>
                    <m:oMath xmlns:m="http://schemas.openxmlformats.org/officeDocument/2006/math">
                      <m:func>
                        <m:funcPr>
                          <m:ctrlPr>
                            <a:rPr kumimoji="0" lang="es-ES" sz="1800" b="0" i="1" u="none" strike="noStrike" cap="none" spc="0" normalizeH="0" baseline="0" smtClean="0">
                              <a:ln>
                                <a:noFill/>
                              </a:ln>
                              <a:solidFill>
                                <a:srgbClr val="000000"/>
                              </a:solidFill>
                              <a:effectLst/>
                              <a:uFillTx/>
                              <a:latin typeface="Cambria Math"/>
                              <a:ea typeface="+mj-ea"/>
                              <a:cs typeface="+mj-cs"/>
                              <a:sym typeface="Calibri"/>
                            </a:rPr>
                          </m:ctrlPr>
                        </m:funcPr>
                        <m:fName>
                          <m:f>
                            <m:fPr>
                              <m:ctrlPr>
                                <a:rPr lang="es-ES" i="1">
                                  <a:latin typeface="Cambria Math"/>
                                </a:rPr>
                              </m:ctrlPr>
                            </m:fPr>
                            <m:num>
                              <m:sSub>
                                <m:sSubPr>
                                  <m:ctrlPr>
                                    <a:rPr lang="es-ES" i="1">
                                      <a:latin typeface="Cambria Math"/>
                                    </a:rPr>
                                  </m:ctrlPr>
                                </m:sSubPr>
                                <m:e>
                                  <m:r>
                                    <a:rPr lang="es-ES" i="1">
                                      <a:latin typeface="Cambria Math" panose="02040503050406030204" pitchFamily="18" charset="0"/>
                                    </a:rPr>
                                    <m:t>𝑟</m:t>
                                  </m:r>
                                </m:e>
                                <m:sub>
                                  <m:r>
                                    <a:rPr lang="es-ES" i="1">
                                      <a:latin typeface="Cambria Math" panose="02040503050406030204" pitchFamily="18" charset="0"/>
                                    </a:rPr>
                                    <m:t>𝐿</m:t>
                                  </m:r>
                                </m:sub>
                              </m:sSub>
                            </m:num>
                            <m:den>
                              <m:sSub>
                                <m:sSubPr>
                                  <m:ctrlPr>
                                    <a:rPr lang="es-ES" i="1">
                                      <a:latin typeface="Cambria Math"/>
                                    </a:rPr>
                                  </m:ctrlPr>
                                </m:sSubPr>
                                <m:e>
                                  <m:r>
                                    <a:rPr lang="es-ES" i="1">
                                      <a:latin typeface="Cambria Math" panose="02040503050406030204" pitchFamily="18" charset="0"/>
                                    </a:rPr>
                                    <m:t>𝑑</m:t>
                                  </m:r>
                                </m:e>
                                <m:sub>
                                  <m:r>
                                    <a:rPr lang="es-ES" i="1">
                                      <a:latin typeface="Cambria Math" panose="02040503050406030204" pitchFamily="18" charset="0"/>
                                    </a:rPr>
                                    <m:t>𝑇𝐿</m:t>
                                  </m:r>
                                </m:sub>
                              </m:sSub>
                            </m:den>
                          </m:f>
                          <m:r>
                            <a:rPr lang="es-ES">
                              <a:latin typeface="Cambria Math" panose="02040503050406030204" pitchFamily="18" charset="0"/>
                            </a:rPr>
                            <m:t>=</m:t>
                          </m:r>
                          <m:f>
                            <m:fPr>
                              <m:ctrlPr>
                                <a:rPr lang="es-ES" i="1">
                                  <a:latin typeface="Cambria Math"/>
                                </a:rPr>
                              </m:ctrlPr>
                            </m:fPr>
                            <m:num>
                              <m:sSub>
                                <m:sSubPr>
                                  <m:ctrlPr>
                                    <a:rPr lang="es-ES" i="1">
                                      <a:latin typeface="Cambria Math"/>
                                    </a:rPr>
                                  </m:ctrlPr>
                                </m:sSubPr>
                                <m:e>
                                  <m:r>
                                    <a:rPr lang="es-ES" i="1">
                                      <a:latin typeface="Cambria Math" panose="02040503050406030204" pitchFamily="18" charset="0"/>
                                    </a:rPr>
                                    <m:t>𝑟</m:t>
                                  </m:r>
                                </m:e>
                                <m:sub>
                                  <m:r>
                                    <a:rPr lang="es-ES" i="1">
                                      <a:latin typeface="Cambria Math" panose="02040503050406030204" pitchFamily="18" charset="0"/>
                                    </a:rPr>
                                    <m:t>𝑆</m:t>
                                  </m:r>
                                </m:sub>
                              </m:sSub>
                            </m:num>
                            <m:den>
                              <m:sSub>
                                <m:sSubPr>
                                  <m:ctrlPr>
                                    <a:rPr lang="es-ES" i="1">
                                      <a:latin typeface="Cambria Math"/>
                                    </a:rPr>
                                  </m:ctrlPr>
                                </m:sSubPr>
                                <m:e>
                                  <m:r>
                                    <a:rPr lang="es-ES" i="1">
                                      <a:latin typeface="Cambria Math" panose="02040503050406030204" pitchFamily="18" charset="0"/>
                                    </a:rPr>
                                    <m:t>𝑑</m:t>
                                  </m:r>
                                </m:e>
                                <m:sub>
                                  <m:r>
                                    <a:rPr lang="es-ES" i="1">
                                      <a:latin typeface="Cambria Math" panose="02040503050406030204" pitchFamily="18" charset="0"/>
                                    </a:rPr>
                                    <m:t>𝑇𝑆</m:t>
                                  </m:r>
                                </m:sub>
                              </m:sSub>
                            </m:den>
                          </m:f>
                          <m:r>
                            <a:rPr lang="es-ES">
                              <a:latin typeface="Cambria Math" panose="02040503050406030204" pitchFamily="18" charset="0"/>
                            </a:rPr>
                            <m:t>=</m:t>
                          </m:r>
                          <m:r>
                            <m:rPr>
                              <m:sty m:val="p"/>
                            </m:rPr>
                            <a:rPr kumimoji="0" lang="es-ES" sz="1800" b="0" i="0"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sin</m:t>
                          </m:r>
                        </m:fName>
                        <m:e>
                          <m:f>
                            <m:fPr>
                              <m:ctrlPr>
                                <a:rPr kumimoji="0" lang="es-ES" sz="1800" b="0" i="1" u="none" strike="noStrike" cap="none" spc="0" normalizeH="0" baseline="0" smtClean="0">
                                  <a:ln>
                                    <a:noFill/>
                                  </a:ln>
                                  <a:solidFill>
                                    <a:srgbClr val="000000"/>
                                  </a:solidFill>
                                  <a:effectLst/>
                                  <a:uFillTx/>
                                  <a:latin typeface="Cambria Math"/>
                                  <a:ea typeface="+mj-ea"/>
                                  <a:cs typeface="+mj-cs"/>
                                  <a:sym typeface="Calibri"/>
                                </a:rPr>
                              </m:ctrlPr>
                            </m:fPr>
                            <m:num>
                              <m:r>
                                <a:rPr kumimoji="0" lang="es-ES" sz="1800" b="0" i="1" u="none" strike="noStrike" cap="none" spc="0" normalizeH="0" baseline="0" smtClean="0">
                                  <a:ln>
                                    <a:noFill/>
                                  </a:ln>
                                  <a:solidFill>
                                    <a:srgbClr val="000000"/>
                                  </a:solidFill>
                                  <a:effectLst/>
                                  <a:uFillTx/>
                                  <a:latin typeface="Cambria Math" panose="02040503050406030204" pitchFamily="18" charset="0"/>
                                  <a:ea typeface="Cambria Math" panose="02040503050406030204" pitchFamily="18" charset="0"/>
                                  <a:sym typeface="Calibri"/>
                                </a:rPr>
                                <m:t>𝛽</m:t>
                              </m:r>
                            </m:num>
                            <m:den>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2</m:t>
                              </m:r>
                            </m:den>
                          </m:f>
                        </m:e>
                      </m:func>
                    </m:oMath>
                  </m:oMathPara>
                </a14:m>
                <a:endParaRPr kumimoji="0" lang="es-ES" sz="1800" b="0" i="0" u="none" strike="noStrike" cap="none" spc="0" normalizeH="0" baseline="0" dirty="0">
                  <a:ln>
                    <a:noFill/>
                  </a:ln>
                  <a:solidFill>
                    <a:srgbClr val="000000"/>
                  </a:solidFill>
                  <a:effectLst/>
                  <a:uFillTx/>
                  <a:latin typeface="+mj-lt"/>
                  <a:ea typeface="+mj-ea"/>
                  <a:cs typeface="+mj-cs"/>
                  <a:sym typeface="Calibri"/>
                </a:endParaRPr>
              </a:p>
            </p:txBody>
          </p:sp>
        </mc:Choice>
        <mc:Fallback xmlns="">
          <p:sp>
            <p:nvSpPr>
              <p:cNvPr id="3" name="CuadroTexto 2">
                <a:extLst>
                  <a:ext uri="{FF2B5EF4-FFF2-40B4-BE49-F238E27FC236}">
                    <a16:creationId xmlns:a16="http://schemas.microsoft.com/office/drawing/2014/main" id="{EB79947B-B11D-432D-B68D-77537D9F6CD7}"/>
                  </a:ext>
                </a:extLst>
              </p:cNvPr>
              <p:cNvSpPr txBox="1">
                <a:spLocks noRot="1" noChangeAspect="1" noMove="1" noResize="1" noEditPoints="1" noAdjustHandles="1" noChangeArrowheads="1" noChangeShapeType="1" noTextEdit="1"/>
              </p:cNvSpPr>
              <p:nvPr/>
            </p:nvSpPr>
            <p:spPr>
              <a:xfrm>
                <a:off x="308009" y="4824490"/>
                <a:ext cx="1834413" cy="573106"/>
              </a:xfrm>
              <a:prstGeom prst="rect">
                <a:avLst/>
              </a:prstGeom>
              <a:blipFill>
                <a:blip r:embed="rId6"/>
                <a:stretch>
                  <a:fillRect/>
                </a:stretch>
              </a:blipFill>
              <a:ln w="12700" cap="flat">
                <a:noFill/>
                <a:miter lim="400000"/>
              </a:ln>
              <a:effectLst/>
            </p:spPr>
            <p:txBody>
              <a:bodyPr/>
              <a:lstStyle/>
              <a:p>
                <a:r>
                  <a:rPr lang="es-ES">
                    <a:noFill/>
                  </a:rPr>
                  <a:t> </a:t>
                </a:r>
              </a:p>
            </p:txBody>
          </p:sp>
        </mc:Fallback>
      </mc:AlternateContent>
    </p:spTree>
    <p:extLst>
      <p:ext uri="{BB962C8B-B14F-4D97-AF65-F5344CB8AC3E}">
        <p14:creationId xmlns:p14="http://schemas.microsoft.com/office/powerpoint/2010/main" val="385629058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Marcador de contenido 4"/>
          <p:cNvSpPr txBox="1"/>
          <p:nvPr/>
        </p:nvSpPr>
        <p:spPr>
          <a:xfrm>
            <a:off x="457200" y="211995"/>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El Sol y la Luna </a:t>
            </a:r>
            <a:r>
              <a:rPr sz="2800" dirty="0">
                <a:solidFill>
                  <a:schemeClr val="accent2">
                    <a:lumMod val="75000"/>
                  </a:schemeClr>
                </a:solidFill>
              </a:rPr>
              <a:t>(s. </a:t>
            </a:r>
            <a:r>
              <a:rPr lang="es-ES" sz="2800" dirty="0">
                <a:solidFill>
                  <a:schemeClr val="accent2">
                    <a:lumMod val="75000"/>
                  </a:schemeClr>
                </a:solidFill>
              </a:rPr>
              <a:t>IV-III </a:t>
            </a:r>
            <a:r>
              <a:rPr sz="2800" dirty="0" err="1">
                <a:solidFill>
                  <a:schemeClr val="accent2">
                    <a:lumMod val="75000"/>
                  </a:schemeClr>
                </a:solidFill>
              </a:rPr>
              <a:t>a.C</a:t>
            </a:r>
            <a:r>
              <a:rPr sz="2800" dirty="0">
                <a:solidFill>
                  <a:schemeClr val="accent2">
                    <a:lumMod val="75000"/>
                  </a:schemeClr>
                </a:solidFill>
              </a:rPr>
              <a:t>.)</a:t>
            </a:r>
          </a:p>
        </p:txBody>
      </p:sp>
      <p:grpSp>
        <p:nvGrpSpPr>
          <p:cNvPr id="306" name="Grupo"/>
          <p:cNvGrpSpPr/>
          <p:nvPr/>
        </p:nvGrpSpPr>
        <p:grpSpPr>
          <a:xfrm rot="250177">
            <a:off x="287790" y="686196"/>
            <a:ext cx="8732499" cy="1424995"/>
            <a:chOff x="-2712002" y="-1018219"/>
            <a:chExt cx="4711775" cy="1998154"/>
          </a:xfrm>
        </p:grpSpPr>
        <p:sp>
          <p:nvSpPr>
            <p:cNvPr id="304" name="Rectángulo"/>
            <p:cNvSpPr/>
            <p:nvPr/>
          </p:nvSpPr>
          <p:spPr>
            <a:xfrm rot="21555561">
              <a:off x="-2712002" y="-1018219"/>
              <a:ext cx="4711775" cy="1638197"/>
            </a:xfrm>
            <a:prstGeom prst="rect">
              <a:avLst/>
            </a:prstGeom>
            <a:solidFill>
              <a:srgbClr val="FFECD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mc:AlternateContent xmlns:mc="http://schemas.openxmlformats.org/markup-compatibility/2006" xmlns:a14="http://schemas.microsoft.com/office/drawing/2010/main">
          <mc:Choice Requires="a14">
            <p:sp>
              <p:nvSpPr>
                <p:cNvPr id="305" name="Content Placeholder 2"/>
                <p:cNvSpPr txBox="1"/>
                <p:nvPr/>
              </p:nvSpPr>
              <p:spPr>
                <a:xfrm rot="21508702">
                  <a:off x="-2567171" y="-382298"/>
                  <a:ext cx="4409357" cy="1362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lvl1pPr defTabSz="370331">
                    <a:lnSpc>
                      <a:spcPct val="80000"/>
                    </a:lnSpc>
                    <a:spcBef>
                      <a:spcPts val="500"/>
                    </a:spcBef>
                    <a:defRPr sz="2187">
                      <a:latin typeface="Chalkduster"/>
                      <a:ea typeface="Chalkduster"/>
                      <a:cs typeface="Chalkduster"/>
                      <a:sym typeface="Chalkduster"/>
                    </a:defRPr>
                  </a:lvl1pPr>
                </a:lstStyle>
                <a:p>
                  <a:r>
                    <a:rPr lang="es-ES" sz="2000" dirty="0"/>
                    <a:t>3. Relación entre el radio de la Luna (</a:t>
                  </a:r>
                  <a:r>
                    <a:rPr lang="es-ES" sz="2000" dirty="0" err="1"/>
                    <a:t>r</a:t>
                  </a:r>
                  <a:r>
                    <a:rPr lang="es-ES" sz="2000" baseline="-25000" dirty="0" err="1"/>
                    <a:t>L</a:t>
                  </a:r>
                  <a:r>
                    <a:rPr lang="es-ES" sz="2000" dirty="0"/>
                    <a:t>) y el de la Tierra (</a:t>
                  </a:r>
                  <a:r>
                    <a:rPr lang="es-ES" sz="2000" dirty="0" err="1"/>
                    <a:t>r</a:t>
                  </a:r>
                  <a:r>
                    <a:rPr lang="es-ES" sz="2000" baseline="-25000" dirty="0" err="1"/>
                    <a:t>T</a:t>
                  </a:r>
                  <a:r>
                    <a:rPr lang="es-ES" sz="2000" dirty="0"/>
                    <a:t>).</a:t>
                  </a:r>
                </a:p>
                <a:p>
                  <a:pPr algn="ctr"/>
                  <a14:m>
                    <m:oMath xmlns:m="http://schemas.openxmlformats.org/officeDocument/2006/math">
                      <m:r>
                        <m:rPr>
                          <m:nor/>
                        </m:rPr>
                        <a:rPr lang="es-ES" sz="2000" dirty="0"/>
                        <m:t>r</m:t>
                      </m:r>
                      <m:r>
                        <m:rPr>
                          <m:nor/>
                        </m:rPr>
                        <a:rPr lang="es-ES" sz="2000" baseline="-25000" dirty="0"/>
                        <m:t>T</m:t>
                      </m:r>
                    </m:oMath>
                  </a14:m>
                  <a:r>
                    <a:rPr lang="es-ES" sz="2000" dirty="0"/>
                    <a:t> y </a:t>
                  </a:r>
                  <a:r>
                    <a:rPr lang="es-ES" sz="2000" dirty="0" err="1"/>
                    <a:t>r</a:t>
                  </a:r>
                  <a:r>
                    <a:rPr lang="es-ES" sz="2000" baseline="-25000" dirty="0" err="1"/>
                    <a:t>L</a:t>
                  </a:r>
                  <a:endParaRPr lang="es-ES" sz="2000" dirty="0"/>
                </a:p>
                <a:p>
                  <a:endParaRPr lang="es-ES" dirty="0"/>
                </a:p>
              </p:txBody>
            </p:sp>
          </mc:Choice>
          <mc:Fallback xmlns="">
            <p:sp>
              <p:nvSpPr>
                <p:cNvPr id="305" name="Content Placeholder 2"/>
                <p:cNvSpPr txBox="1">
                  <a:spLocks noRot="1" noChangeAspect="1" noMove="1" noResize="1" noEditPoints="1" noAdjustHandles="1" noChangeArrowheads="1" noChangeShapeType="1" noTextEdit="1"/>
                </p:cNvSpPr>
                <p:nvPr/>
              </p:nvSpPr>
              <p:spPr>
                <a:xfrm rot="21508702">
                  <a:off x="-2567171" y="-382298"/>
                  <a:ext cx="4409357" cy="1362233"/>
                </a:xfrm>
                <a:prstGeom prst="rect">
                  <a:avLst/>
                </a:prstGeom>
                <a:blipFill rotWithShape="1">
                  <a:blip r:embed="rId2"/>
                  <a:stretch>
                    <a:fillRect l="-964" t="-6306"/>
                  </a:stretch>
                </a:blipFill>
                <a:ln w="12700" cap="flat">
                  <a:noFill/>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xmlns="" id="{88565FD1-BA50-4F56-9E1C-FE8F7CA7EA81}"/>
                  </a:ext>
                </a:extLst>
              </p:cNvPr>
              <p:cNvSpPr txBox="1"/>
              <p:nvPr/>
            </p:nvSpPr>
            <p:spPr>
              <a:xfrm>
                <a:off x="270000" y="1868821"/>
                <a:ext cx="8545526" cy="110433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r>
                  <a:rPr lang="es-ES" sz="2200" b="1" dirty="0">
                    <a:solidFill>
                      <a:srgbClr val="3071C2"/>
                    </a:solidFill>
                  </a:rPr>
                  <a:t>Eclipse de Luna</a:t>
                </a:r>
                <a:endParaRPr lang="es-ES" dirty="0"/>
              </a:p>
              <a:p>
                <a:pPr>
                  <a:spcBef>
                    <a:spcPts val="500"/>
                  </a:spcBef>
                  <a:defRPr sz="2400">
                    <a:latin typeface="Trebuchet MS"/>
                    <a:ea typeface="Trebuchet MS"/>
                    <a:cs typeface="Trebuchet MS"/>
                    <a:sym typeface="Trebuchet MS"/>
                  </a:defRPr>
                </a:pPr>
                <a:r>
                  <a:rPr lang="es-ES" sz="2000" dirty="0"/>
                  <a:t>Se puede comparar el radio de la Luna con el de la Tierra usando un objeto intermedio: el radio del cono de sombra producido por la Tierra </a:t>
                </a:r>
                <a14:m>
                  <m:oMath xmlns:m="http://schemas.openxmlformats.org/officeDocument/2006/math">
                    <m:r>
                      <m:rPr>
                        <m:nor/>
                      </m:rPr>
                      <a:rPr lang="es-ES" sz="2000" dirty="0"/>
                      <m:t>r</m:t>
                    </m:r>
                    <m:r>
                      <m:rPr>
                        <m:nor/>
                      </m:rPr>
                      <a:rPr lang="es-ES" sz="2000" b="0" i="0" baseline="-25000" dirty="0" smtClean="0"/>
                      <m:t>C</m:t>
                    </m:r>
                  </m:oMath>
                </a14:m>
                <a:endParaRPr sz="2000" b="1" dirty="0"/>
              </a:p>
            </p:txBody>
          </p:sp>
        </mc:Choice>
        <mc:Fallback xmlns="">
          <p:sp>
            <p:nvSpPr>
              <p:cNvPr id="10" name="Content Placeholder 2">
                <a:extLst>
                  <a:ext uri="{FF2B5EF4-FFF2-40B4-BE49-F238E27FC236}">
                    <a16:creationId xmlns:a16="http://schemas.microsoft.com/office/drawing/2014/main" xmlns="" xmlns:a14="http://schemas.microsoft.com/office/drawing/2010/main" id="{88565FD1-BA50-4F56-9E1C-FE8F7CA7EA81}"/>
                  </a:ext>
                </a:extLst>
              </p:cNvPr>
              <p:cNvSpPr txBox="1">
                <a:spLocks noRot="1" noChangeAspect="1" noMove="1" noResize="1" noEditPoints="1" noAdjustHandles="1" noChangeArrowheads="1" noChangeShapeType="1" noTextEdit="1"/>
              </p:cNvSpPr>
              <p:nvPr/>
            </p:nvSpPr>
            <p:spPr>
              <a:xfrm>
                <a:off x="270000" y="1868821"/>
                <a:ext cx="8545526" cy="1104330"/>
              </a:xfrm>
              <a:prstGeom prst="rect">
                <a:avLst/>
              </a:prstGeom>
              <a:blipFill rotWithShape="1">
                <a:blip r:embed="rId3"/>
                <a:stretch>
                  <a:fillRect l="-1427" t="-3867" b="-9392"/>
                </a:stretch>
              </a:blipFill>
              <a:ln w="12700" cap="flat">
                <a:noFill/>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s-ES">
                    <a:noFill/>
                  </a:rPr>
                  <a:t> </a:t>
                </a:r>
              </a:p>
            </p:txBody>
          </p:sp>
        </mc:Fallback>
      </mc:AlternateContent>
      <mc:AlternateContent xmlns:mc="http://schemas.openxmlformats.org/markup-compatibility/2006" xmlns:a14="http://schemas.microsoft.com/office/drawing/2010/main">
        <mc:Choice Requires="a14">
          <p:graphicFrame>
            <p:nvGraphicFramePr>
              <p:cNvPr id="7" name="Tabla 7">
                <a:extLst>
                  <a:ext uri="{FF2B5EF4-FFF2-40B4-BE49-F238E27FC236}">
                    <a16:creationId xmlns:a16="http://schemas.microsoft.com/office/drawing/2014/main" xmlns="" id="{A09E8D0F-32F6-4D16-B8BE-2C5813492CD2}"/>
                  </a:ext>
                </a:extLst>
              </p:cNvPr>
              <p:cNvGraphicFramePr>
                <a:graphicFrameLocks noGrp="1"/>
              </p:cNvGraphicFramePr>
              <p:nvPr>
                <p:extLst>
                  <p:ext uri="{D42A27DB-BD31-4B8C-83A1-F6EECF244321}">
                    <p14:modId xmlns:p14="http://schemas.microsoft.com/office/powerpoint/2010/main" val="812276785"/>
                  </p:ext>
                </p:extLst>
              </p:nvPr>
            </p:nvGraphicFramePr>
            <p:xfrm>
              <a:off x="4978206" y="5628080"/>
              <a:ext cx="3708594" cy="741680"/>
            </p:xfrm>
            <a:graphic>
              <a:graphicData uri="http://schemas.openxmlformats.org/drawingml/2006/table">
                <a:tbl>
                  <a:tblPr firstRow="1" bandRow="1">
                    <a:tableStyleId>{5940675A-B579-460E-94D1-54222C63F5DA}</a:tableStyleId>
                  </a:tblPr>
                  <a:tblGrid>
                    <a:gridCol w="1236198">
                      <a:extLst>
                        <a:ext uri="{9D8B030D-6E8A-4147-A177-3AD203B41FA5}">
                          <a16:colId xmlns:a16="http://schemas.microsoft.com/office/drawing/2014/main" xmlns="" val="1767273872"/>
                        </a:ext>
                      </a:extLst>
                    </a:gridCol>
                    <a:gridCol w="1236198">
                      <a:extLst>
                        <a:ext uri="{9D8B030D-6E8A-4147-A177-3AD203B41FA5}">
                          <a16:colId xmlns:a16="http://schemas.microsoft.com/office/drawing/2014/main" xmlns="" val="3312194336"/>
                        </a:ext>
                      </a:extLst>
                    </a:gridCol>
                    <a:gridCol w="1236198">
                      <a:extLst>
                        <a:ext uri="{9D8B030D-6E8A-4147-A177-3AD203B41FA5}">
                          <a16:colId xmlns:a16="http://schemas.microsoft.com/office/drawing/2014/main" xmlns="" val="20002"/>
                        </a:ext>
                      </a:extLst>
                    </a:gridCol>
                  </a:tblGrid>
                  <a:tr h="370840">
                    <a:tc>
                      <a:txBody>
                        <a:bodyPr/>
                        <a:lstStyle/>
                        <a:p>
                          <a:pPr algn="ctr"/>
                          <a:endParaRPr lang="es-ES" dirty="0"/>
                        </a:p>
                      </a:txBody>
                      <a:tcPr/>
                    </a:tc>
                    <a:tc>
                      <a:txBody>
                        <a:bodyPr/>
                        <a:lstStyle/>
                        <a:p>
                          <a:pPr algn="ctr"/>
                          <a:r>
                            <a:rPr lang="es-ES" sz="1400" b="1" dirty="0"/>
                            <a:t>Aristarco </a:t>
                          </a:r>
                        </a:p>
                      </a:txBody>
                      <a:tcPr/>
                    </a:tc>
                    <a:tc>
                      <a:txBody>
                        <a:bodyPr/>
                        <a:lstStyle/>
                        <a:p>
                          <a:pPr algn="ctr"/>
                          <a:r>
                            <a:rPr lang="es-ES" sz="1400" b="1" dirty="0"/>
                            <a:t>Real</a:t>
                          </a:r>
                        </a:p>
                      </a:txBody>
                      <a:tcPr/>
                    </a:tc>
                    <a:extLst>
                      <a:ext uri="{0D108BD9-81ED-4DB2-BD59-A6C34878D82A}">
                        <a16:rowId xmlns:a16="http://schemas.microsoft.com/office/drawing/2014/main" xmlns="" val="1296412480"/>
                      </a:ext>
                    </a:extLst>
                  </a:tr>
                  <a:tr h="370840">
                    <a:tc>
                      <a:txBody>
                        <a:bodyPr/>
                        <a:lstStyle/>
                        <a:p>
                          <a:pPr algn="ctr"/>
                          <a14:m>
                            <m:oMathPara xmlns:m="http://schemas.openxmlformats.org/officeDocument/2006/math">
                              <m:oMathParaPr>
                                <m:jc m:val="centerGroup"/>
                              </m:oMathParaPr>
                              <m:oMath xmlns:m="http://schemas.openxmlformats.org/officeDocument/2006/math">
                                <m:r>
                                  <a:rPr lang="es-ES" sz="1400" b="1" i="1" smtClean="0">
                                    <a:latin typeface="Cambria Math"/>
                                    <a:ea typeface="Cambria Math" panose="02040503050406030204" pitchFamily="18" charset="0"/>
                                  </a:rPr>
                                  <m:t>𝒏</m:t>
                                </m:r>
                              </m:oMath>
                            </m:oMathPara>
                          </a14:m>
                          <a:endParaRPr lang="es-ES" sz="1400" b="1" dirty="0">
                            <a:latin typeface="+mn-lt"/>
                          </a:endParaRPr>
                        </a:p>
                      </a:txBody>
                      <a:tcPr/>
                    </a:tc>
                    <a:tc>
                      <a:txBody>
                        <a:bodyPr/>
                        <a:lstStyle/>
                        <a:p>
                          <a:pPr algn="ctr"/>
                          <a:r>
                            <a:rPr lang="es-ES" sz="1400" dirty="0">
                              <a:latin typeface="+mn-lt"/>
                            </a:rPr>
                            <a:t>2</a:t>
                          </a:r>
                        </a:p>
                      </a:txBody>
                      <a:tcPr/>
                    </a:tc>
                    <a:tc>
                      <a:txBody>
                        <a:bodyPr/>
                        <a:lstStyle/>
                        <a:p>
                          <a:pPr algn="ctr"/>
                          <a:r>
                            <a:rPr lang="es-ES" sz="1400" dirty="0">
                              <a:latin typeface="+mn-lt"/>
                            </a:rPr>
                            <a:t>2’7</a:t>
                          </a:r>
                        </a:p>
                      </a:txBody>
                      <a:tcPr/>
                    </a:tc>
                    <a:extLst>
                      <a:ext uri="{0D108BD9-81ED-4DB2-BD59-A6C34878D82A}">
                        <a16:rowId xmlns:a16="http://schemas.microsoft.com/office/drawing/2014/main" xmlns="" val="3483842765"/>
                      </a:ext>
                    </a:extLst>
                  </a:tr>
                </a:tbl>
              </a:graphicData>
            </a:graphic>
          </p:graphicFrame>
        </mc:Choice>
        <mc:Fallback xmlns="">
          <p:graphicFrame>
            <p:nvGraphicFramePr>
              <p:cNvPr id="7" name="Tabla 7">
                <a:extLst>
                  <a:ext uri="{FF2B5EF4-FFF2-40B4-BE49-F238E27FC236}">
                    <a16:creationId xmlns:a16="http://schemas.microsoft.com/office/drawing/2014/main" xmlns="" xmlns:a14="http://schemas.microsoft.com/office/drawing/2010/main" id="{A09E8D0F-32F6-4D16-B8BE-2C5813492CD2}"/>
                  </a:ext>
                </a:extLst>
              </p:cNvPr>
              <p:cNvGraphicFramePr>
                <a:graphicFrameLocks noGrp="1"/>
              </p:cNvGraphicFramePr>
              <p:nvPr>
                <p:extLst>
                  <p:ext uri="{D42A27DB-BD31-4B8C-83A1-F6EECF244321}">
                    <p14:modId xmlns:p14="http://schemas.microsoft.com/office/powerpoint/2010/main" val="812276785"/>
                  </p:ext>
                </p:extLst>
              </p:nvPr>
            </p:nvGraphicFramePr>
            <p:xfrm>
              <a:off x="4978206" y="5628080"/>
              <a:ext cx="3708594" cy="741680"/>
            </p:xfrm>
            <a:graphic>
              <a:graphicData uri="http://schemas.openxmlformats.org/drawingml/2006/table">
                <a:tbl>
                  <a:tblPr firstRow="1" bandRow="1">
                    <a:tableStyleId>{5940675A-B579-460E-94D1-54222C63F5DA}</a:tableStyleId>
                  </a:tblPr>
                  <a:tblGrid>
                    <a:gridCol w="1236198">
                      <a:extLst>
                        <a:ext uri="{9D8B030D-6E8A-4147-A177-3AD203B41FA5}">
                          <a16:colId xmlns:a16="http://schemas.microsoft.com/office/drawing/2014/main" xmlns="" xmlns:a14="http://schemas.microsoft.com/office/drawing/2010/main" val="1767273872"/>
                        </a:ext>
                      </a:extLst>
                    </a:gridCol>
                    <a:gridCol w="1236198">
                      <a:extLst>
                        <a:ext uri="{9D8B030D-6E8A-4147-A177-3AD203B41FA5}">
                          <a16:colId xmlns:a16="http://schemas.microsoft.com/office/drawing/2014/main" xmlns="" xmlns:a14="http://schemas.microsoft.com/office/drawing/2010/main" val="3312194336"/>
                        </a:ext>
                      </a:extLst>
                    </a:gridCol>
                    <a:gridCol w="1236198">
                      <a:extLst>
                        <a:ext uri="{9D8B030D-6E8A-4147-A177-3AD203B41FA5}">
                          <a16:colId xmlns:a16="http://schemas.microsoft.com/office/drawing/2014/main" xmlns="" xmlns:a14="http://schemas.microsoft.com/office/drawing/2010/main" val="20002"/>
                        </a:ext>
                      </a:extLst>
                    </a:gridCol>
                  </a:tblGrid>
                  <a:tr h="370840">
                    <a:tc>
                      <a:txBody>
                        <a:bodyPr/>
                        <a:lstStyle/>
                        <a:p>
                          <a:pPr algn="ctr"/>
                          <a:endParaRPr lang="es-ES" dirty="0"/>
                        </a:p>
                      </a:txBody>
                      <a:tcPr/>
                    </a:tc>
                    <a:tc>
                      <a:txBody>
                        <a:bodyPr/>
                        <a:lstStyle/>
                        <a:p>
                          <a:pPr algn="ctr"/>
                          <a:r>
                            <a:rPr lang="es-ES" sz="1400" b="1" dirty="0"/>
                            <a:t>Aristarco </a:t>
                          </a:r>
                        </a:p>
                      </a:txBody>
                      <a:tcPr/>
                    </a:tc>
                    <a:tc>
                      <a:txBody>
                        <a:bodyPr/>
                        <a:lstStyle/>
                        <a:p>
                          <a:pPr algn="ctr"/>
                          <a:r>
                            <a:rPr lang="es-ES" sz="1400" b="1" dirty="0"/>
                            <a:t>Real</a:t>
                          </a:r>
                        </a:p>
                      </a:txBody>
                      <a:tcPr/>
                    </a:tc>
                    <a:extLst>
                      <a:ext uri="{0D108BD9-81ED-4DB2-BD59-A6C34878D82A}">
                        <a16:rowId xmlns:a16="http://schemas.microsoft.com/office/drawing/2014/main" xmlns="" xmlns:a14="http://schemas.microsoft.com/office/drawing/2010/main" val="1296412480"/>
                      </a:ext>
                    </a:extLst>
                  </a:tr>
                  <a:tr h="370840">
                    <a:tc>
                      <a:txBody>
                        <a:bodyPr/>
                        <a:lstStyle/>
                        <a:p>
                          <a:endParaRPr lang="es-ES"/>
                        </a:p>
                      </a:txBody>
                      <a:tcPr>
                        <a:blipFill rotWithShape="1">
                          <a:blip r:embed="rId4"/>
                          <a:stretch>
                            <a:fillRect l="-493" t="-101639" r="-199507"/>
                          </a:stretch>
                        </a:blipFill>
                      </a:tcPr>
                    </a:tc>
                    <a:tc>
                      <a:txBody>
                        <a:bodyPr/>
                        <a:lstStyle/>
                        <a:p>
                          <a:pPr algn="ctr"/>
                          <a:r>
                            <a:rPr lang="es-ES" sz="1400" dirty="0">
                              <a:latin typeface="+mn-lt"/>
                            </a:rPr>
                            <a:t>2</a:t>
                          </a:r>
                        </a:p>
                      </a:txBody>
                      <a:tcPr/>
                    </a:tc>
                    <a:tc>
                      <a:txBody>
                        <a:bodyPr/>
                        <a:lstStyle/>
                        <a:p>
                          <a:pPr algn="ctr"/>
                          <a:r>
                            <a:rPr lang="es-ES" sz="1400" dirty="0">
                              <a:latin typeface="+mn-lt"/>
                            </a:rPr>
                            <a:t>2’7</a:t>
                          </a:r>
                        </a:p>
                      </a:txBody>
                      <a:tcPr/>
                    </a:tc>
                    <a:extLst>
                      <a:ext uri="{0D108BD9-81ED-4DB2-BD59-A6C34878D82A}">
                        <a16:rowId xmlns:a16="http://schemas.microsoft.com/office/drawing/2014/main" xmlns="" xmlns:a14="http://schemas.microsoft.com/office/drawing/2010/main" val="3483842765"/>
                      </a:ext>
                    </a:extLst>
                  </a:tr>
                </a:tbl>
              </a:graphicData>
            </a:graphic>
          </p:graphicFrame>
        </mc:Fallback>
      </mc:AlternateContent>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xmlns="" id="{EB79947B-B11D-432D-B68D-77537D9F6CD7}"/>
                  </a:ext>
                </a:extLst>
              </p:cNvPr>
              <p:cNvSpPr txBox="1"/>
              <p:nvPr/>
            </p:nvSpPr>
            <p:spPr>
              <a:xfrm>
                <a:off x="1454545" y="5726089"/>
                <a:ext cx="1274773" cy="545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a14:m>
                  <m:oMathPara xmlns:m="http://schemas.openxmlformats.org/officeDocument/2006/math">
                    <m:oMathParaPr>
                      <m:jc m:val="centerGroup"/>
                    </m:oMathParaPr>
                    <m:oMath xmlns:m="http://schemas.openxmlformats.org/officeDocument/2006/math">
                      <m:f>
                        <m:fPr>
                          <m:ctrlPr>
                            <a:rPr lang="es-ES" i="1">
                              <a:latin typeface="Cambria Math"/>
                            </a:rPr>
                          </m:ctrlPr>
                        </m:fPr>
                        <m:num>
                          <m:sSub>
                            <m:sSubPr>
                              <m:ctrlPr>
                                <a:rPr lang="es-ES" i="1">
                                  <a:latin typeface="Cambria Math"/>
                                </a:rPr>
                              </m:ctrlPr>
                            </m:sSubPr>
                            <m:e>
                              <m:r>
                                <a:rPr lang="es-ES" i="1">
                                  <a:latin typeface="Cambria Math" panose="02040503050406030204" pitchFamily="18" charset="0"/>
                                </a:rPr>
                                <m:t>𝑟</m:t>
                              </m:r>
                            </m:e>
                            <m:sub>
                              <m:r>
                                <a:rPr lang="es-ES" i="1">
                                  <a:latin typeface="Cambria Math"/>
                                </a:rPr>
                                <m:t>𝐶</m:t>
                              </m:r>
                            </m:sub>
                          </m:sSub>
                        </m:num>
                        <m:den>
                          <m:sSub>
                            <m:sSubPr>
                              <m:ctrlPr>
                                <a:rPr lang="es-ES" i="1">
                                  <a:latin typeface="Cambria Math"/>
                                </a:rPr>
                              </m:ctrlPr>
                            </m:sSubPr>
                            <m:e>
                              <m:r>
                                <a:rPr lang="es-ES" i="1">
                                  <a:latin typeface="Cambria Math"/>
                                </a:rPr>
                                <m:t>𝑟</m:t>
                              </m:r>
                            </m:e>
                            <m:sub>
                              <m:r>
                                <a:rPr lang="es-ES" i="1">
                                  <a:latin typeface="Cambria Math" panose="02040503050406030204" pitchFamily="18" charset="0"/>
                                </a:rPr>
                                <m:t>𝐿</m:t>
                              </m:r>
                            </m:sub>
                          </m:sSub>
                        </m:den>
                      </m:f>
                      <m:r>
                        <a:rPr lang="es-ES">
                          <a:latin typeface="Cambria Math" panose="02040503050406030204" pitchFamily="18" charset="0"/>
                        </a:rPr>
                        <m:t>=</m:t>
                      </m:r>
                      <m:f>
                        <m:fPr>
                          <m:ctrlPr>
                            <a:rPr lang="es-ES" i="1">
                              <a:latin typeface="Cambria Math"/>
                            </a:rPr>
                          </m:ctrlPr>
                        </m:fPr>
                        <m:num>
                          <m:sSub>
                            <m:sSubPr>
                              <m:ctrlPr>
                                <a:rPr lang="es-ES" i="1">
                                  <a:latin typeface="Cambria Math"/>
                                </a:rPr>
                              </m:ctrlPr>
                            </m:sSubPr>
                            <m:e>
                              <m:r>
                                <a:rPr lang="es-ES" i="1">
                                  <a:latin typeface="Cambria Math"/>
                                </a:rPr>
                                <m:t>𝑡</m:t>
                              </m:r>
                            </m:e>
                            <m:sub>
                              <m:r>
                                <a:rPr lang="es-ES" i="1">
                                  <a:latin typeface="Cambria Math"/>
                                </a:rPr>
                                <m:t>13</m:t>
                              </m:r>
                            </m:sub>
                          </m:sSub>
                        </m:num>
                        <m:den>
                          <m:sSub>
                            <m:sSubPr>
                              <m:ctrlPr>
                                <a:rPr lang="es-ES" i="1">
                                  <a:latin typeface="Cambria Math"/>
                                </a:rPr>
                              </m:ctrlPr>
                            </m:sSubPr>
                            <m:e>
                              <m:r>
                                <a:rPr lang="es-ES" i="1">
                                  <a:latin typeface="Cambria Math"/>
                                </a:rPr>
                                <m:t>𝑡</m:t>
                              </m:r>
                            </m:e>
                            <m:sub>
                              <m:r>
                                <a:rPr lang="es-ES" i="1">
                                  <a:latin typeface="Cambria Math"/>
                                </a:rPr>
                                <m:t>12</m:t>
                              </m:r>
                            </m:sub>
                          </m:sSub>
                        </m:den>
                      </m:f>
                      <m:r>
                        <a:rPr lang="es-ES">
                          <a:latin typeface="Cambria Math" panose="02040503050406030204" pitchFamily="18" charset="0"/>
                        </a:rPr>
                        <m:t>=</m:t>
                      </m:r>
                      <m:r>
                        <a:rPr lang="es-ES" i="1">
                          <a:latin typeface="Cambria Math"/>
                        </a:rPr>
                        <m:t>𝑛</m:t>
                      </m:r>
                    </m:oMath>
                  </m:oMathPara>
                </a14:m>
                <a:endParaRPr kumimoji="0" lang="es-ES" sz="1800" b="0" i="1" u="none" strike="noStrike" cap="none" spc="0" normalizeH="0" baseline="0" dirty="0">
                  <a:ln>
                    <a:noFill/>
                  </a:ln>
                  <a:solidFill>
                    <a:srgbClr val="000000"/>
                  </a:solidFill>
                  <a:effectLst/>
                  <a:uFillTx/>
                  <a:sym typeface="Calibri"/>
                </a:endParaRPr>
              </a:p>
            </p:txBody>
          </p:sp>
        </mc:Choice>
        <mc:Fallback xmlns="">
          <p:sp>
            <p:nvSpPr>
              <p:cNvPr id="3" name="CuadroTexto 2">
                <a:extLst>
                  <a:ext uri="{FF2B5EF4-FFF2-40B4-BE49-F238E27FC236}">
                    <a16:creationId xmlns:a16="http://schemas.microsoft.com/office/drawing/2014/main" xmlns="" xmlns:a14="http://schemas.microsoft.com/office/drawing/2010/main" id="{EB79947B-B11D-432D-B68D-77537D9F6CD7}"/>
                  </a:ext>
                </a:extLst>
              </p:cNvPr>
              <p:cNvSpPr txBox="1">
                <a:spLocks noRot="1" noChangeAspect="1" noMove="1" noResize="1" noEditPoints="1" noAdjustHandles="1" noChangeArrowheads="1" noChangeShapeType="1" noTextEdit="1"/>
              </p:cNvSpPr>
              <p:nvPr/>
            </p:nvSpPr>
            <p:spPr>
              <a:xfrm>
                <a:off x="1454545" y="5726089"/>
                <a:ext cx="1274773" cy="545662"/>
              </a:xfrm>
              <a:prstGeom prst="rect">
                <a:avLst/>
              </a:prstGeom>
              <a:blipFill rotWithShape="1">
                <a:blip r:embed="rId5"/>
                <a:stretch>
                  <a:fillRect/>
                </a:stretch>
              </a:blipFill>
              <a:ln w="12700" cap="flat">
                <a:noFill/>
                <a:miter lim="400000"/>
              </a:ln>
              <a:effectLst/>
            </p:spPr>
            <p:txBody>
              <a:bodyPr/>
              <a:lstStyle/>
              <a:p>
                <a:r>
                  <a:rPr lang="es-ES">
                    <a:noFill/>
                  </a:rPr>
                  <a:t> </a:t>
                </a:r>
              </a:p>
            </p:txBody>
          </p:sp>
        </mc:Fallback>
      </mc:AlternateContent>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3371" y="3045441"/>
            <a:ext cx="4480629" cy="211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973151"/>
            <a:ext cx="4663371" cy="232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010674"/>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Marcador de contenido 4"/>
          <p:cNvSpPr txBox="1"/>
          <p:nvPr/>
        </p:nvSpPr>
        <p:spPr>
          <a:xfrm>
            <a:off x="457200" y="211831"/>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El Sol y la Luna </a:t>
            </a:r>
            <a:r>
              <a:rPr sz="2800" dirty="0">
                <a:solidFill>
                  <a:schemeClr val="accent2">
                    <a:lumMod val="75000"/>
                  </a:schemeClr>
                </a:solidFill>
              </a:rPr>
              <a:t>(s. </a:t>
            </a:r>
            <a:r>
              <a:rPr lang="es-ES" sz="2800" dirty="0">
                <a:solidFill>
                  <a:schemeClr val="accent2">
                    <a:lumMod val="75000"/>
                  </a:schemeClr>
                </a:solidFill>
              </a:rPr>
              <a:t>IV-III </a:t>
            </a:r>
            <a:r>
              <a:rPr sz="2800" dirty="0" err="1">
                <a:solidFill>
                  <a:schemeClr val="accent2">
                    <a:lumMod val="75000"/>
                  </a:schemeClr>
                </a:solidFill>
              </a:rPr>
              <a:t>a.C</a:t>
            </a:r>
            <a:r>
              <a:rPr sz="2800" dirty="0">
                <a:solidFill>
                  <a:schemeClr val="accent2">
                    <a:lumMod val="75000"/>
                  </a:schemeClr>
                </a:solidFill>
              </a:rPr>
              <a:t>.)</a:t>
            </a:r>
          </a:p>
        </p:txBody>
      </p:sp>
      <p:grpSp>
        <p:nvGrpSpPr>
          <p:cNvPr id="306" name="Grupo"/>
          <p:cNvGrpSpPr/>
          <p:nvPr/>
        </p:nvGrpSpPr>
        <p:grpSpPr>
          <a:xfrm rot="250177">
            <a:off x="318902" y="771557"/>
            <a:ext cx="8732499" cy="1434919"/>
            <a:chOff x="-2700778" y="-988473"/>
            <a:chExt cx="4711775" cy="1638197"/>
          </a:xfrm>
        </p:grpSpPr>
        <p:sp>
          <p:nvSpPr>
            <p:cNvPr id="304" name="Rectángulo"/>
            <p:cNvSpPr/>
            <p:nvPr/>
          </p:nvSpPr>
          <p:spPr>
            <a:xfrm rot="21555561">
              <a:off x="-2700778" y="-988473"/>
              <a:ext cx="4711775" cy="1638197"/>
            </a:xfrm>
            <a:prstGeom prst="rect">
              <a:avLst/>
            </a:prstGeom>
            <a:solidFill>
              <a:srgbClr val="FFECD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mc:AlternateContent xmlns:mc="http://schemas.openxmlformats.org/markup-compatibility/2006" xmlns:a14="http://schemas.microsoft.com/office/drawing/2010/main">
          <mc:Choice Requires="a14">
            <p:sp>
              <p:nvSpPr>
                <p:cNvPr id="305" name="Content Placeholder 2"/>
                <p:cNvSpPr txBox="1"/>
                <p:nvPr/>
              </p:nvSpPr>
              <p:spPr>
                <a:xfrm rot="21508702">
                  <a:off x="-2584399" y="-845515"/>
                  <a:ext cx="4409357" cy="1362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lvl1pPr defTabSz="370331">
                    <a:lnSpc>
                      <a:spcPct val="80000"/>
                    </a:lnSpc>
                    <a:spcBef>
                      <a:spcPts val="500"/>
                    </a:spcBef>
                    <a:defRPr sz="2187">
                      <a:latin typeface="Chalkduster"/>
                      <a:ea typeface="Chalkduster"/>
                      <a:cs typeface="Chalkduster"/>
                      <a:sym typeface="Chalkduster"/>
                    </a:defRPr>
                  </a:lvl1pPr>
                </a:lstStyle>
                <a:p>
                  <a:r>
                    <a:rPr lang="es-ES" sz="2000" dirty="0"/>
                    <a:t>3. Razón entre el radio de la Luna (</a:t>
                  </a:r>
                  <a:r>
                    <a:rPr lang="es-ES" sz="2000" dirty="0" err="1"/>
                    <a:t>r</a:t>
                  </a:r>
                  <a:r>
                    <a:rPr lang="es-ES" sz="2000" baseline="-25000" dirty="0" err="1"/>
                    <a:t>L</a:t>
                  </a:r>
                  <a:r>
                    <a:rPr lang="es-ES" sz="2000" dirty="0"/>
                    <a:t>) y el de la Tierra (</a:t>
                  </a:r>
                  <a:r>
                    <a:rPr lang="es-ES" sz="2000" dirty="0" err="1"/>
                    <a:t>r</a:t>
                  </a:r>
                  <a:r>
                    <a:rPr lang="es-ES" sz="2000" baseline="-25000" dirty="0" err="1"/>
                    <a:t>T</a:t>
                  </a:r>
                  <a:r>
                    <a:rPr lang="es-ES" sz="2000" dirty="0"/>
                    <a:t>).</a:t>
                  </a:r>
                </a:p>
                <a:p>
                  <a:endParaRPr lang="es-ES" sz="2000" dirty="0"/>
                </a:p>
                <a:p>
                  <a:pPr/>
                  <a14:m>
                    <m:oMathPara xmlns:m="http://schemas.openxmlformats.org/officeDocument/2006/math">
                      <m:oMathParaPr>
                        <m:jc m:val="centerGroup"/>
                      </m:oMathParaPr>
                      <m:oMath xmlns:m="http://schemas.openxmlformats.org/officeDocument/2006/math">
                        <m:f>
                          <m:fPr>
                            <m:ctrlPr>
                              <a:rPr lang="es-ES" sz="2000" i="1">
                                <a:latin typeface="Cambria Math"/>
                              </a:rPr>
                            </m:ctrlPr>
                          </m:fPr>
                          <m:num>
                            <m:r>
                              <m:rPr>
                                <m:nor/>
                              </m:rPr>
                              <a:rPr lang="es-ES" sz="2000" dirty="0"/>
                              <m:t>r</m:t>
                            </m:r>
                            <m:r>
                              <m:rPr>
                                <m:nor/>
                              </m:rPr>
                              <a:rPr lang="es-ES" sz="2000" baseline="-25000" dirty="0"/>
                              <m:t>T</m:t>
                            </m:r>
                          </m:num>
                          <m:den>
                            <m:r>
                              <m:rPr>
                                <m:nor/>
                              </m:rPr>
                              <a:rPr lang="es-ES" sz="2000" dirty="0"/>
                              <m:t>r</m:t>
                            </m:r>
                            <m:r>
                              <m:rPr>
                                <m:nor/>
                              </m:rPr>
                              <a:rPr lang="es-ES" sz="2000" baseline="-25000" dirty="0"/>
                              <m:t>L</m:t>
                            </m:r>
                          </m:den>
                        </m:f>
                      </m:oMath>
                    </m:oMathPara>
                  </a14:m>
                  <a:endParaRPr lang="es-ES" sz="2000" dirty="0"/>
                </a:p>
              </p:txBody>
            </p:sp>
          </mc:Choice>
          <mc:Fallback xmlns="">
            <p:sp>
              <p:nvSpPr>
                <p:cNvPr id="305" name="Content Placeholder 2"/>
                <p:cNvSpPr txBox="1">
                  <a:spLocks noRot="1" noChangeAspect="1" noMove="1" noResize="1" noEditPoints="1" noAdjustHandles="1" noChangeArrowheads="1" noChangeShapeType="1" noTextEdit="1"/>
                </p:cNvSpPr>
                <p:nvPr/>
              </p:nvSpPr>
              <p:spPr>
                <a:xfrm rot="21508702">
                  <a:off x="-2584399" y="-845515"/>
                  <a:ext cx="4409357" cy="1362233"/>
                </a:xfrm>
                <a:prstGeom prst="rect">
                  <a:avLst/>
                </a:prstGeom>
                <a:blipFill rotWithShape="1">
                  <a:blip r:embed="rId2"/>
                  <a:stretch>
                    <a:fillRect l="-815" t="-5426"/>
                  </a:stretch>
                </a:blipFill>
                <a:ln w="12700" cap="flat">
                  <a:noFill/>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xmlns="" id="{88565FD1-BA50-4F56-9E1C-FE8F7CA7EA81}"/>
                  </a:ext>
                </a:extLst>
              </p:cNvPr>
              <p:cNvSpPr txBox="1"/>
              <p:nvPr/>
            </p:nvSpPr>
            <p:spPr>
              <a:xfrm>
                <a:off x="337270" y="2434862"/>
                <a:ext cx="8545526" cy="4775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r>
                  <a:rPr lang="es-ES" sz="2000" b="1" dirty="0">
                    <a:solidFill>
                      <a:srgbClr val="0070C0"/>
                    </a:solidFill>
                  </a:rPr>
                  <a:t>¿Pero como sabemos el tamaño </a:t>
                </a:r>
                <a14:m>
                  <m:oMath xmlns:m="http://schemas.openxmlformats.org/officeDocument/2006/math">
                    <m:r>
                      <m:rPr>
                        <m:nor/>
                      </m:rPr>
                      <a:rPr lang="es-ES" sz="2000" i="1" dirty="0">
                        <a:solidFill>
                          <a:srgbClr val="0070C0"/>
                        </a:solidFill>
                      </a:rPr>
                      <m:t>r</m:t>
                    </m:r>
                    <m:r>
                      <a:rPr lang="es-ES" sz="2000" b="0" i="1" baseline="-25000" dirty="0" smtClean="0">
                        <a:solidFill>
                          <a:srgbClr val="0070C0"/>
                        </a:solidFill>
                        <a:latin typeface="Cambria Math"/>
                      </a:rPr>
                      <m:t>𝐶</m:t>
                    </m:r>
                    <m:r>
                      <a:rPr lang="es-ES" sz="2000" i="1" baseline="-25000" dirty="0">
                        <a:solidFill>
                          <a:srgbClr val="0070C0"/>
                        </a:solidFill>
                        <a:latin typeface="Cambria Math" panose="02040503050406030204" pitchFamily="18" charset="0"/>
                      </a:rPr>
                      <m:t> </m:t>
                    </m:r>
                  </m:oMath>
                </a14:m>
                <a:r>
                  <a:rPr lang="es-ES" sz="2000" b="1" dirty="0">
                    <a:solidFill>
                      <a:srgbClr val="0070C0"/>
                    </a:solidFill>
                  </a:rPr>
                  <a:t>del cono de sombra de la Tierra?</a:t>
                </a:r>
                <a:endParaRPr lang="es-ES" sz="2000" dirty="0">
                  <a:solidFill>
                    <a:srgbClr val="0070C0"/>
                  </a:solidFill>
                </a:endParaRPr>
              </a:p>
            </p:txBody>
          </p:sp>
        </mc:Choice>
        <mc:Fallback xmlns="">
          <p:sp>
            <p:nvSpPr>
              <p:cNvPr id="10" name="Content Placeholder 2">
                <a:extLst>
                  <a:ext uri="{FF2B5EF4-FFF2-40B4-BE49-F238E27FC236}">
                    <a16:creationId xmlns:a16="http://schemas.microsoft.com/office/drawing/2014/main" xmlns="" xmlns:a14="http://schemas.microsoft.com/office/drawing/2010/main" id="{88565FD1-BA50-4F56-9E1C-FE8F7CA7EA81}"/>
                  </a:ext>
                </a:extLst>
              </p:cNvPr>
              <p:cNvSpPr txBox="1">
                <a:spLocks noRot="1" noChangeAspect="1" noMove="1" noResize="1" noEditPoints="1" noAdjustHandles="1" noChangeArrowheads="1" noChangeShapeType="1" noTextEdit="1"/>
              </p:cNvSpPr>
              <p:nvPr/>
            </p:nvSpPr>
            <p:spPr>
              <a:xfrm>
                <a:off x="337270" y="2434862"/>
                <a:ext cx="8545526" cy="477547"/>
              </a:xfrm>
              <a:prstGeom prst="rect">
                <a:avLst/>
              </a:prstGeom>
              <a:blipFill rotWithShape="1">
                <a:blip r:embed="rId3"/>
                <a:stretch>
                  <a:fillRect l="-1284" t="-7595" b="-3797"/>
                </a:stretch>
              </a:blipFill>
              <a:ln w="12700" cap="flat">
                <a:noFill/>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ontent Placeholder 2"/>
              <p:cNvSpPr txBox="1"/>
              <p:nvPr/>
            </p:nvSpPr>
            <p:spPr>
              <a:xfrm>
                <a:off x="2514790" y="5869143"/>
                <a:ext cx="4319931" cy="740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14:m>
                  <m:oMathPara xmlns:m="http://schemas.openxmlformats.org/officeDocument/2006/math">
                    <m:oMathParaPr>
                      <m:jc m:val="centerGroup"/>
                    </m:oMathParaPr>
                    <m:oMath xmlns:m="http://schemas.openxmlformats.org/officeDocument/2006/math">
                      <m:sSub>
                        <m:sSubPr>
                          <m:ctrlPr>
                            <a:rPr lang="es-ES" sz="2000" b="1" i="1" smtClean="0">
                              <a:solidFill>
                                <a:srgbClr val="FF0000"/>
                              </a:solidFill>
                              <a:latin typeface="Cambria Math"/>
                            </a:rPr>
                          </m:ctrlPr>
                        </m:sSubPr>
                        <m:e>
                          <m:r>
                            <a:rPr lang="es-ES" sz="2000" b="1" i="1" smtClean="0">
                              <a:solidFill>
                                <a:srgbClr val="FF0000"/>
                              </a:solidFill>
                              <a:latin typeface="Cambria Math"/>
                            </a:rPr>
                            <m:t>𝒓</m:t>
                          </m:r>
                        </m:e>
                        <m:sub>
                          <m:r>
                            <a:rPr lang="es-ES" sz="2000" b="1" i="1" smtClean="0">
                              <a:solidFill>
                                <a:srgbClr val="FF0000"/>
                              </a:solidFill>
                              <a:latin typeface="Cambria Math"/>
                            </a:rPr>
                            <m:t>𝑪</m:t>
                          </m:r>
                        </m:sub>
                      </m:sSub>
                      <m:r>
                        <a:rPr lang="es-ES" sz="2000" b="1" i="1" smtClean="0">
                          <a:solidFill>
                            <a:srgbClr val="FF0000"/>
                          </a:solidFill>
                          <a:latin typeface="Cambria Math"/>
                        </a:rPr>
                        <m:t>=</m:t>
                      </m:r>
                      <m:sSub>
                        <m:sSubPr>
                          <m:ctrlPr>
                            <a:rPr lang="es-ES" sz="2000" b="1" i="1" smtClean="0">
                              <a:solidFill>
                                <a:srgbClr val="FF0000"/>
                              </a:solidFill>
                              <a:latin typeface="Cambria Math"/>
                            </a:rPr>
                          </m:ctrlPr>
                        </m:sSubPr>
                        <m:e>
                          <m:r>
                            <a:rPr lang="es-ES" sz="2000" b="1" i="1" smtClean="0">
                              <a:solidFill>
                                <a:srgbClr val="FF0000"/>
                              </a:solidFill>
                              <a:latin typeface="Cambria Math"/>
                            </a:rPr>
                            <m:t>𝒓</m:t>
                          </m:r>
                        </m:e>
                        <m:sub>
                          <m:r>
                            <a:rPr lang="es-ES" sz="2000" b="1" i="1" smtClean="0">
                              <a:solidFill>
                                <a:srgbClr val="FF0000"/>
                              </a:solidFill>
                              <a:latin typeface="Cambria Math"/>
                            </a:rPr>
                            <m:t>𝑻</m:t>
                          </m:r>
                        </m:sub>
                      </m:sSub>
                      <m:r>
                        <a:rPr lang="es-ES" sz="2000" b="1" i="1" smtClean="0">
                          <a:latin typeface="Cambria Math"/>
                        </a:rPr>
                        <m:t>      </m:t>
                      </m:r>
                      <m:r>
                        <a:rPr lang="es-ES" sz="2000" b="1" i="1" smtClean="0">
                          <a:latin typeface="Cambria Math"/>
                          <a:ea typeface="Cambria Math"/>
                        </a:rPr>
                        <m:t>→     </m:t>
                      </m:r>
                      <m:sSub>
                        <m:sSubPr>
                          <m:ctrlPr>
                            <a:rPr lang="es-ES" sz="2000" b="1" i="1" smtClean="0">
                              <a:latin typeface="Cambria Math"/>
                              <a:ea typeface="Cambria Math"/>
                            </a:rPr>
                          </m:ctrlPr>
                        </m:sSubPr>
                        <m:e>
                          <m:r>
                            <a:rPr lang="es-ES" sz="2000" b="1" i="1" smtClean="0">
                              <a:latin typeface="Cambria Math"/>
                              <a:ea typeface="Cambria Math"/>
                            </a:rPr>
                            <m:t>𝒓</m:t>
                          </m:r>
                        </m:e>
                        <m:sub>
                          <m:r>
                            <a:rPr lang="es-ES" sz="2000" b="1" i="1" smtClean="0">
                              <a:latin typeface="Cambria Math"/>
                              <a:ea typeface="Cambria Math"/>
                            </a:rPr>
                            <m:t>𝑳</m:t>
                          </m:r>
                        </m:sub>
                      </m:sSub>
                      <m:r>
                        <a:rPr lang="es-ES" sz="2000" b="1" i="1" smtClean="0">
                          <a:latin typeface="Cambria Math"/>
                          <a:ea typeface="Cambria Math"/>
                        </a:rPr>
                        <m:t>=</m:t>
                      </m:r>
                      <m:f>
                        <m:fPr>
                          <m:ctrlPr>
                            <a:rPr lang="es-ES" sz="2000" b="1" i="1" smtClean="0">
                              <a:latin typeface="Cambria Math"/>
                              <a:ea typeface="Cambria Math"/>
                            </a:rPr>
                          </m:ctrlPr>
                        </m:fPr>
                        <m:num>
                          <m:sSub>
                            <m:sSubPr>
                              <m:ctrlPr>
                                <a:rPr lang="es-ES" sz="2000" b="1" i="1" smtClean="0">
                                  <a:latin typeface="Cambria Math"/>
                                  <a:ea typeface="Cambria Math"/>
                                </a:rPr>
                              </m:ctrlPr>
                            </m:sSubPr>
                            <m:e>
                              <m:r>
                                <a:rPr lang="es-ES" sz="2000" b="1" i="1" smtClean="0">
                                  <a:latin typeface="Cambria Math"/>
                                  <a:ea typeface="Cambria Math"/>
                                </a:rPr>
                                <m:t>𝒓</m:t>
                              </m:r>
                            </m:e>
                            <m:sub>
                              <m:r>
                                <a:rPr lang="es-ES" sz="2000" b="1" i="1" smtClean="0">
                                  <a:latin typeface="Cambria Math"/>
                                  <a:ea typeface="Cambria Math"/>
                                </a:rPr>
                                <m:t>𝑻</m:t>
                              </m:r>
                            </m:sub>
                          </m:sSub>
                        </m:num>
                        <m:den>
                          <m:r>
                            <a:rPr lang="es-ES" sz="2000" b="1" i="1" smtClean="0">
                              <a:latin typeface="Cambria Math"/>
                              <a:ea typeface="Cambria Math"/>
                            </a:rPr>
                            <m:t>𝒏</m:t>
                          </m:r>
                        </m:den>
                      </m:f>
                      <m:r>
                        <a:rPr lang="es-ES" sz="2000" b="1" i="1" smtClean="0">
                          <a:latin typeface="Cambria Math"/>
                          <a:ea typeface="Cambria Math"/>
                        </a:rPr>
                        <m:t>  </m:t>
                      </m:r>
                    </m:oMath>
                  </m:oMathPara>
                </a14:m>
                <a:endParaRPr sz="2000" b="1" dirty="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2514790" y="5869143"/>
                <a:ext cx="4319931" cy="740663"/>
              </a:xfrm>
              <a:prstGeom prst="rect">
                <a:avLst/>
              </a:prstGeom>
              <a:blipFill rotWithShape="1">
                <a:blip r:embed="rId4"/>
                <a:stretch>
                  <a:fillRect/>
                </a:stretch>
              </a:blipFill>
              <a:ln w="12700" cap="flat">
                <a:noFill/>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s-ES">
                    <a:noFill/>
                  </a:rPr>
                  <a:t> </a:t>
                </a:r>
              </a:p>
            </p:txBody>
          </p:sp>
        </mc:Fallback>
      </mc:AlternateContent>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028" y="3029514"/>
            <a:ext cx="6897189" cy="283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7270" y="3429000"/>
            <a:ext cx="2433680" cy="461665"/>
          </a:xfrm>
          <a:prstGeom prst="rect">
            <a:avLst/>
          </a:prstGeom>
        </p:spPr>
        <p:txBody>
          <a:bodyPr wrap="none">
            <a:spAutoFit/>
          </a:bodyPr>
          <a:lstStyle/>
          <a:p>
            <a:pPr>
              <a:spcBef>
                <a:spcPts val="500"/>
              </a:spcBef>
              <a:defRPr sz="2400">
                <a:latin typeface="Trebuchet MS"/>
                <a:ea typeface="Trebuchet MS"/>
                <a:cs typeface="Trebuchet MS"/>
                <a:sym typeface="Trebuchet MS"/>
              </a:defRPr>
            </a:pPr>
            <a:r>
              <a:rPr lang="es-ES" b="1" dirty="0">
                <a:solidFill>
                  <a:schemeClr val="tx1"/>
                </a:solidFill>
              </a:rPr>
              <a:t>Aproximación 1</a:t>
            </a:r>
            <a:endParaRPr lang="es-ES" b="1" i="1" dirty="0">
              <a:solidFill>
                <a:schemeClr val="tx1"/>
              </a:solidFill>
              <a:latin typeface="Cambria Math"/>
            </a:endParaRPr>
          </a:p>
        </p:txBody>
      </p:sp>
    </p:spTree>
    <p:extLst>
      <p:ext uri="{BB962C8B-B14F-4D97-AF65-F5344CB8AC3E}">
        <p14:creationId xmlns:p14="http://schemas.microsoft.com/office/powerpoint/2010/main" val="112719951"/>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Marcador de contenido 4"/>
          <p:cNvSpPr txBox="1"/>
          <p:nvPr/>
        </p:nvSpPr>
        <p:spPr>
          <a:xfrm>
            <a:off x="457200" y="211831"/>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El Sol y la Luna </a:t>
            </a:r>
            <a:r>
              <a:rPr sz="2800" dirty="0">
                <a:solidFill>
                  <a:schemeClr val="accent2">
                    <a:lumMod val="75000"/>
                  </a:schemeClr>
                </a:solidFill>
              </a:rPr>
              <a:t>(s. </a:t>
            </a:r>
            <a:r>
              <a:rPr lang="es-ES" sz="2800" dirty="0">
                <a:solidFill>
                  <a:schemeClr val="accent2">
                    <a:lumMod val="75000"/>
                  </a:schemeClr>
                </a:solidFill>
              </a:rPr>
              <a:t>IV-III </a:t>
            </a:r>
            <a:r>
              <a:rPr sz="2800" dirty="0" err="1">
                <a:solidFill>
                  <a:schemeClr val="accent2">
                    <a:lumMod val="75000"/>
                  </a:schemeClr>
                </a:solidFill>
              </a:rPr>
              <a:t>a.C</a:t>
            </a:r>
            <a:r>
              <a:rPr sz="2800" dirty="0">
                <a:solidFill>
                  <a:schemeClr val="accent2">
                    <a:lumMod val="75000"/>
                  </a:schemeClr>
                </a:solidFill>
              </a:rPr>
              <a:t>.)</a:t>
            </a:r>
          </a:p>
        </p:txBody>
      </p:sp>
      <p:grpSp>
        <p:nvGrpSpPr>
          <p:cNvPr id="306" name="Grupo"/>
          <p:cNvGrpSpPr/>
          <p:nvPr/>
        </p:nvGrpSpPr>
        <p:grpSpPr>
          <a:xfrm rot="250177">
            <a:off x="323494" y="771725"/>
            <a:ext cx="8732499" cy="1308592"/>
            <a:chOff x="-2700778" y="-988473"/>
            <a:chExt cx="4711775" cy="1638197"/>
          </a:xfrm>
        </p:grpSpPr>
        <p:sp>
          <p:nvSpPr>
            <p:cNvPr id="304" name="Rectángulo"/>
            <p:cNvSpPr/>
            <p:nvPr/>
          </p:nvSpPr>
          <p:spPr>
            <a:xfrm rot="21555561">
              <a:off x="-2700778" y="-988473"/>
              <a:ext cx="4711775" cy="1638197"/>
            </a:xfrm>
            <a:prstGeom prst="rect">
              <a:avLst/>
            </a:prstGeom>
            <a:solidFill>
              <a:srgbClr val="FFECD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mc:AlternateContent xmlns:mc="http://schemas.openxmlformats.org/markup-compatibility/2006" xmlns:a14="http://schemas.microsoft.com/office/drawing/2010/main">
          <mc:Choice Requires="a14">
            <p:sp>
              <p:nvSpPr>
                <p:cNvPr id="305" name="Content Placeholder 2"/>
                <p:cNvSpPr txBox="1"/>
                <p:nvPr/>
              </p:nvSpPr>
              <p:spPr>
                <a:xfrm rot="21508702">
                  <a:off x="-2584399" y="-845515"/>
                  <a:ext cx="4409357" cy="1362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lvl1pPr defTabSz="370331">
                    <a:lnSpc>
                      <a:spcPct val="80000"/>
                    </a:lnSpc>
                    <a:spcBef>
                      <a:spcPts val="500"/>
                    </a:spcBef>
                    <a:defRPr sz="2187">
                      <a:latin typeface="Chalkduster"/>
                      <a:ea typeface="Chalkduster"/>
                      <a:cs typeface="Chalkduster"/>
                      <a:sym typeface="Chalkduster"/>
                    </a:defRPr>
                  </a:lvl1pPr>
                </a:lstStyle>
                <a:p>
                  <a:r>
                    <a:rPr lang="es-ES" sz="2000" dirty="0"/>
                    <a:t>3. Razón entre el radio de la Luna (</a:t>
                  </a:r>
                  <a:r>
                    <a:rPr lang="es-ES" sz="2000" dirty="0" err="1"/>
                    <a:t>r</a:t>
                  </a:r>
                  <a:r>
                    <a:rPr lang="es-ES" sz="2000" baseline="-25000" dirty="0" err="1"/>
                    <a:t>L</a:t>
                  </a:r>
                  <a:r>
                    <a:rPr lang="es-ES" sz="2000" dirty="0"/>
                    <a:t>) y el de la Tierra (</a:t>
                  </a:r>
                  <a:r>
                    <a:rPr lang="es-ES" sz="2000" dirty="0" err="1"/>
                    <a:t>r</a:t>
                  </a:r>
                  <a:r>
                    <a:rPr lang="es-ES" sz="2000" baseline="-25000" dirty="0" err="1"/>
                    <a:t>T</a:t>
                  </a:r>
                  <a:r>
                    <a:rPr lang="es-ES" sz="2000" dirty="0"/>
                    <a:t>).</a:t>
                  </a:r>
                </a:p>
                <a:p>
                  <a:endParaRPr lang="es-ES" sz="2000" dirty="0"/>
                </a:p>
                <a:p>
                  <a:pPr/>
                  <a14:m>
                    <m:oMathPara xmlns:m="http://schemas.openxmlformats.org/officeDocument/2006/math">
                      <m:oMathParaPr>
                        <m:jc m:val="centerGroup"/>
                      </m:oMathParaPr>
                      <m:oMath xmlns:m="http://schemas.openxmlformats.org/officeDocument/2006/math">
                        <m:f>
                          <m:fPr>
                            <m:ctrlPr>
                              <a:rPr lang="es-ES" sz="2000" i="1">
                                <a:latin typeface="Cambria Math"/>
                              </a:rPr>
                            </m:ctrlPr>
                          </m:fPr>
                          <m:num>
                            <m:r>
                              <m:rPr>
                                <m:nor/>
                              </m:rPr>
                              <a:rPr lang="es-ES" sz="2000" dirty="0"/>
                              <m:t>r</m:t>
                            </m:r>
                            <m:r>
                              <m:rPr>
                                <m:nor/>
                              </m:rPr>
                              <a:rPr lang="es-ES" sz="2000" baseline="-25000" dirty="0"/>
                              <m:t>T</m:t>
                            </m:r>
                          </m:num>
                          <m:den>
                            <m:r>
                              <m:rPr>
                                <m:nor/>
                              </m:rPr>
                              <a:rPr lang="es-ES" sz="2000" dirty="0"/>
                              <m:t>r</m:t>
                            </m:r>
                            <m:r>
                              <m:rPr>
                                <m:nor/>
                              </m:rPr>
                              <a:rPr lang="es-ES" sz="2000" baseline="-25000" dirty="0"/>
                              <m:t>L</m:t>
                            </m:r>
                          </m:den>
                        </m:f>
                      </m:oMath>
                    </m:oMathPara>
                  </a14:m>
                  <a:endParaRPr lang="es-ES" sz="2000" dirty="0"/>
                </a:p>
              </p:txBody>
            </p:sp>
          </mc:Choice>
          <mc:Fallback xmlns="">
            <p:sp>
              <p:nvSpPr>
                <p:cNvPr id="305" name="Content Placeholder 2"/>
                <p:cNvSpPr txBox="1">
                  <a:spLocks noRot="1" noChangeAspect="1" noMove="1" noResize="1" noEditPoints="1" noAdjustHandles="1" noChangeArrowheads="1" noChangeShapeType="1" noTextEdit="1"/>
                </p:cNvSpPr>
                <p:nvPr/>
              </p:nvSpPr>
              <p:spPr>
                <a:xfrm rot="21508702">
                  <a:off x="-2584399" y="-845515"/>
                  <a:ext cx="4409357" cy="1362233"/>
                </a:xfrm>
                <a:prstGeom prst="rect">
                  <a:avLst/>
                </a:prstGeom>
                <a:blipFill rotWithShape="1">
                  <a:blip r:embed="rId2"/>
                  <a:stretch>
                    <a:fillRect l="-964" t="-5809"/>
                  </a:stretch>
                </a:blipFill>
                <a:ln w="12700" cap="flat">
                  <a:noFill/>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xmlns="" id="{88565FD1-BA50-4F56-9E1C-FE8F7CA7EA81}"/>
                  </a:ext>
                </a:extLst>
              </p:cNvPr>
              <p:cNvSpPr txBox="1"/>
              <p:nvPr/>
            </p:nvSpPr>
            <p:spPr>
              <a:xfrm>
                <a:off x="299237" y="2157559"/>
                <a:ext cx="8545526" cy="4775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r>
                  <a:rPr lang="es-ES" sz="2000" b="1" dirty="0">
                    <a:solidFill>
                      <a:srgbClr val="0070C0"/>
                    </a:solidFill>
                  </a:rPr>
                  <a:t>¿Pero como sabemos el tamaño </a:t>
                </a:r>
                <a14:m>
                  <m:oMath xmlns:m="http://schemas.openxmlformats.org/officeDocument/2006/math">
                    <m:r>
                      <m:rPr>
                        <m:nor/>
                      </m:rPr>
                      <a:rPr lang="es-ES" sz="2000" i="1" dirty="0">
                        <a:solidFill>
                          <a:srgbClr val="0070C0"/>
                        </a:solidFill>
                      </a:rPr>
                      <m:t>r</m:t>
                    </m:r>
                    <m:r>
                      <a:rPr lang="es-ES" sz="2000" b="0" i="1" baseline="-25000" dirty="0" smtClean="0">
                        <a:solidFill>
                          <a:srgbClr val="0070C0"/>
                        </a:solidFill>
                        <a:latin typeface="Cambria Math"/>
                      </a:rPr>
                      <m:t>𝐶</m:t>
                    </m:r>
                    <m:r>
                      <a:rPr lang="es-ES" sz="2000" i="1" baseline="-25000" dirty="0">
                        <a:solidFill>
                          <a:srgbClr val="0070C0"/>
                        </a:solidFill>
                        <a:latin typeface="Cambria Math" panose="02040503050406030204" pitchFamily="18" charset="0"/>
                      </a:rPr>
                      <m:t> </m:t>
                    </m:r>
                  </m:oMath>
                </a14:m>
                <a:r>
                  <a:rPr lang="es-ES" sz="2000" b="1" dirty="0">
                    <a:solidFill>
                      <a:srgbClr val="0070C0"/>
                    </a:solidFill>
                  </a:rPr>
                  <a:t>del cono de sombra de la Tierra?</a:t>
                </a:r>
                <a:endParaRPr lang="es-ES" sz="2000" dirty="0">
                  <a:solidFill>
                    <a:srgbClr val="0070C0"/>
                  </a:solidFill>
                </a:endParaRPr>
              </a:p>
            </p:txBody>
          </p:sp>
        </mc:Choice>
        <mc:Fallback xmlns="">
          <p:sp>
            <p:nvSpPr>
              <p:cNvPr id="10" name="Content Placeholder 2">
                <a:extLst>
                  <a:ext uri="{FF2B5EF4-FFF2-40B4-BE49-F238E27FC236}">
                    <a16:creationId xmlns:a16="http://schemas.microsoft.com/office/drawing/2014/main" xmlns="" xmlns:a14="http://schemas.microsoft.com/office/drawing/2010/main" id="{88565FD1-BA50-4F56-9E1C-FE8F7CA7EA81}"/>
                  </a:ext>
                </a:extLst>
              </p:cNvPr>
              <p:cNvSpPr txBox="1">
                <a:spLocks noRot="1" noChangeAspect="1" noMove="1" noResize="1" noEditPoints="1" noAdjustHandles="1" noChangeArrowheads="1" noChangeShapeType="1" noTextEdit="1"/>
              </p:cNvSpPr>
              <p:nvPr/>
            </p:nvSpPr>
            <p:spPr>
              <a:xfrm>
                <a:off x="299237" y="2157559"/>
                <a:ext cx="8545526" cy="477547"/>
              </a:xfrm>
              <a:prstGeom prst="rect">
                <a:avLst/>
              </a:prstGeom>
              <a:blipFill rotWithShape="1">
                <a:blip r:embed="rId3"/>
                <a:stretch>
                  <a:fillRect l="-1284" t="-7692" b="-5128"/>
                </a:stretch>
              </a:blipFill>
              <a:ln w="12700" cap="flat">
                <a:noFill/>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ontent Placeholder 2"/>
              <p:cNvSpPr txBox="1"/>
              <p:nvPr/>
            </p:nvSpPr>
            <p:spPr>
              <a:xfrm>
                <a:off x="2771748" y="5958947"/>
                <a:ext cx="3697193" cy="10427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endParaRPr lang="es-ES" sz="1400" b="1" i="1" dirty="0">
                  <a:solidFill>
                    <a:schemeClr val="tx1"/>
                  </a:solidFill>
                  <a:latin typeface="Cambria Math"/>
                </a:endParaRPr>
              </a:p>
              <a:p>
                <a:pPr>
                  <a:spcBef>
                    <a:spcPts val="500"/>
                  </a:spcBef>
                  <a:defRPr sz="2400">
                    <a:latin typeface="Trebuchet MS"/>
                    <a:ea typeface="Trebuchet MS"/>
                    <a:cs typeface="Trebuchet MS"/>
                    <a:sym typeface="Trebuchet MS"/>
                  </a:defRPr>
                </a:pPr>
                <a14:m>
                  <m:oMathPara xmlns:m="http://schemas.openxmlformats.org/officeDocument/2006/math">
                    <m:oMathParaPr>
                      <m:jc m:val="centerGroup"/>
                    </m:oMathParaPr>
                    <m:oMath xmlns:m="http://schemas.openxmlformats.org/officeDocument/2006/math">
                      <m:sSub>
                        <m:sSubPr>
                          <m:ctrlPr>
                            <a:rPr lang="es-ES" sz="2000" b="1" i="1" smtClean="0">
                              <a:solidFill>
                                <a:srgbClr val="008A3E"/>
                              </a:solidFill>
                              <a:latin typeface="Cambria Math"/>
                            </a:rPr>
                          </m:ctrlPr>
                        </m:sSubPr>
                        <m:e>
                          <m:r>
                            <a:rPr lang="es-ES" sz="2000" b="1" i="1" smtClean="0">
                              <a:solidFill>
                                <a:srgbClr val="008A3E"/>
                              </a:solidFill>
                              <a:latin typeface="Cambria Math"/>
                            </a:rPr>
                            <m:t>𝒓</m:t>
                          </m:r>
                        </m:e>
                        <m:sub>
                          <m:r>
                            <a:rPr lang="es-ES" sz="2000" b="1" i="1" smtClean="0">
                              <a:solidFill>
                                <a:srgbClr val="008A3E"/>
                              </a:solidFill>
                              <a:latin typeface="Cambria Math"/>
                            </a:rPr>
                            <m:t>𝑪</m:t>
                          </m:r>
                        </m:sub>
                      </m:sSub>
                      <m:r>
                        <a:rPr lang="es-ES" sz="2000" b="1" i="1" smtClean="0">
                          <a:solidFill>
                            <a:srgbClr val="008A3E"/>
                          </a:solidFill>
                          <a:latin typeface="Cambria Math"/>
                        </a:rPr>
                        <m:t>=</m:t>
                      </m:r>
                      <m:sSub>
                        <m:sSubPr>
                          <m:ctrlPr>
                            <a:rPr lang="es-ES" sz="2000" b="1" i="1" smtClean="0">
                              <a:solidFill>
                                <a:srgbClr val="008A3E"/>
                              </a:solidFill>
                              <a:latin typeface="Cambria Math"/>
                            </a:rPr>
                          </m:ctrlPr>
                        </m:sSubPr>
                        <m:e>
                          <m:r>
                            <a:rPr lang="es-ES" sz="2000" b="1" i="1" smtClean="0">
                              <a:solidFill>
                                <a:srgbClr val="008A3E"/>
                              </a:solidFill>
                              <a:latin typeface="Cambria Math"/>
                            </a:rPr>
                            <m:t>𝒓</m:t>
                          </m:r>
                        </m:e>
                        <m:sub>
                          <m:r>
                            <a:rPr lang="es-ES" sz="2000" b="1" i="1" smtClean="0">
                              <a:solidFill>
                                <a:srgbClr val="008A3E"/>
                              </a:solidFill>
                              <a:latin typeface="Cambria Math"/>
                            </a:rPr>
                            <m:t>𝑻</m:t>
                          </m:r>
                        </m:sub>
                      </m:sSub>
                      <m:r>
                        <a:rPr lang="es-ES" sz="2000" b="1" i="1" smtClean="0">
                          <a:solidFill>
                            <a:srgbClr val="008A3E"/>
                          </a:solidFill>
                          <a:latin typeface="Cambria Math"/>
                        </a:rPr>
                        <m:t>−</m:t>
                      </m:r>
                      <m:sSub>
                        <m:sSubPr>
                          <m:ctrlPr>
                            <a:rPr lang="es-ES" sz="2000" b="1" i="1">
                              <a:solidFill>
                                <a:srgbClr val="008A3E"/>
                              </a:solidFill>
                              <a:latin typeface="Cambria Math"/>
                            </a:rPr>
                          </m:ctrlPr>
                        </m:sSubPr>
                        <m:e>
                          <m:r>
                            <a:rPr lang="es-ES" sz="2000" b="1" i="1">
                              <a:solidFill>
                                <a:srgbClr val="008A3E"/>
                              </a:solidFill>
                              <a:latin typeface="Cambria Math"/>
                            </a:rPr>
                            <m:t>𝒓</m:t>
                          </m:r>
                        </m:e>
                        <m:sub>
                          <m:r>
                            <a:rPr lang="es-ES" sz="2000" b="1" i="1" smtClean="0">
                              <a:solidFill>
                                <a:srgbClr val="008A3E"/>
                              </a:solidFill>
                              <a:latin typeface="Cambria Math"/>
                            </a:rPr>
                            <m:t>𝑳</m:t>
                          </m:r>
                        </m:sub>
                      </m:sSub>
                      <m:r>
                        <a:rPr lang="es-ES" sz="2000" b="1" i="1" smtClean="0">
                          <a:latin typeface="Cambria Math"/>
                        </a:rPr>
                        <m:t>    </m:t>
                      </m:r>
                      <m:r>
                        <a:rPr lang="es-ES" sz="2000" b="1" i="1" smtClean="0">
                          <a:latin typeface="Cambria Math"/>
                          <a:ea typeface="Cambria Math"/>
                        </a:rPr>
                        <m:t>→     </m:t>
                      </m:r>
                      <m:sSub>
                        <m:sSubPr>
                          <m:ctrlPr>
                            <a:rPr lang="es-ES" sz="2000" b="1" i="1" smtClean="0">
                              <a:latin typeface="Cambria Math"/>
                              <a:ea typeface="Cambria Math"/>
                            </a:rPr>
                          </m:ctrlPr>
                        </m:sSubPr>
                        <m:e>
                          <m:r>
                            <a:rPr lang="es-ES" sz="2000" b="1" i="1" smtClean="0">
                              <a:latin typeface="Cambria Math"/>
                              <a:ea typeface="Cambria Math"/>
                            </a:rPr>
                            <m:t>𝒓</m:t>
                          </m:r>
                        </m:e>
                        <m:sub>
                          <m:r>
                            <a:rPr lang="es-ES" sz="2000" b="1" i="1" smtClean="0">
                              <a:latin typeface="Cambria Math"/>
                              <a:ea typeface="Cambria Math"/>
                            </a:rPr>
                            <m:t>𝑳</m:t>
                          </m:r>
                        </m:sub>
                      </m:sSub>
                      <m:r>
                        <a:rPr lang="es-ES" sz="2000" b="1" i="1" smtClean="0">
                          <a:latin typeface="Cambria Math"/>
                          <a:ea typeface="Cambria Math"/>
                        </a:rPr>
                        <m:t>=</m:t>
                      </m:r>
                      <m:f>
                        <m:fPr>
                          <m:ctrlPr>
                            <a:rPr lang="es-ES" sz="2000" b="1" i="1" smtClean="0">
                              <a:latin typeface="Cambria Math"/>
                              <a:ea typeface="Cambria Math"/>
                            </a:rPr>
                          </m:ctrlPr>
                        </m:fPr>
                        <m:num>
                          <m:sSub>
                            <m:sSubPr>
                              <m:ctrlPr>
                                <a:rPr lang="es-ES" sz="2000" b="1" i="1" smtClean="0">
                                  <a:latin typeface="Cambria Math"/>
                                  <a:ea typeface="Cambria Math"/>
                                </a:rPr>
                              </m:ctrlPr>
                            </m:sSubPr>
                            <m:e>
                              <m:r>
                                <a:rPr lang="es-ES" sz="2000" b="1" i="1" smtClean="0">
                                  <a:latin typeface="Cambria Math"/>
                                  <a:ea typeface="Cambria Math"/>
                                </a:rPr>
                                <m:t>𝒓</m:t>
                              </m:r>
                            </m:e>
                            <m:sub>
                              <m:r>
                                <a:rPr lang="es-ES" sz="2000" b="1" i="1" smtClean="0">
                                  <a:latin typeface="Cambria Math"/>
                                  <a:ea typeface="Cambria Math"/>
                                </a:rPr>
                                <m:t>𝑻</m:t>
                              </m:r>
                            </m:sub>
                          </m:sSub>
                        </m:num>
                        <m:den>
                          <m:r>
                            <a:rPr lang="es-ES" sz="2000" b="1" i="1" smtClean="0">
                              <a:latin typeface="Cambria Math"/>
                              <a:ea typeface="Cambria Math"/>
                            </a:rPr>
                            <m:t>𝒏</m:t>
                          </m:r>
                          <m:r>
                            <a:rPr lang="es-ES" sz="2000" b="1" i="1" smtClean="0">
                              <a:latin typeface="Cambria Math"/>
                              <a:ea typeface="Cambria Math"/>
                            </a:rPr>
                            <m:t>+</m:t>
                          </m:r>
                          <m:r>
                            <a:rPr lang="es-ES" sz="2000" b="1" i="1" smtClean="0">
                              <a:latin typeface="Cambria Math"/>
                              <a:ea typeface="Cambria Math"/>
                            </a:rPr>
                            <m:t>𝟏</m:t>
                          </m:r>
                        </m:den>
                      </m:f>
                      <m:r>
                        <a:rPr lang="es-ES" sz="2000" b="1" i="1" smtClean="0">
                          <a:latin typeface="Cambria Math"/>
                          <a:ea typeface="Cambria Math"/>
                        </a:rPr>
                        <m:t>  </m:t>
                      </m:r>
                    </m:oMath>
                  </m:oMathPara>
                </a14:m>
                <a:endParaRPr sz="2000" b="1"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2771748" y="5958947"/>
                <a:ext cx="3697193" cy="1042744"/>
              </a:xfrm>
              <a:prstGeom prst="rect">
                <a:avLst/>
              </a:prstGeom>
              <a:blipFill rotWithShape="1">
                <a:blip r:embed="rId4"/>
                <a:stretch>
                  <a:fillRect/>
                </a:stretch>
              </a:blipFill>
              <a:ln w="12700" cap="flat">
                <a:noFill/>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s-ES">
                    <a:noFill/>
                  </a:rPr>
                  <a:t> </a:t>
                </a:r>
              </a:p>
            </p:txBody>
          </p:sp>
        </mc:Fallback>
      </mc:AlternateContent>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1" y="2825916"/>
            <a:ext cx="8229600" cy="336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Rectángulo"/>
          <p:cNvSpPr/>
          <p:nvPr/>
        </p:nvSpPr>
        <p:spPr>
          <a:xfrm>
            <a:off x="195942" y="2635106"/>
            <a:ext cx="2433680" cy="461665"/>
          </a:xfrm>
          <a:prstGeom prst="rect">
            <a:avLst/>
          </a:prstGeom>
        </p:spPr>
        <p:txBody>
          <a:bodyPr wrap="none">
            <a:spAutoFit/>
          </a:bodyPr>
          <a:lstStyle/>
          <a:p>
            <a:pPr>
              <a:spcBef>
                <a:spcPts val="500"/>
              </a:spcBef>
              <a:defRPr sz="2400">
                <a:latin typeface="Trebuchet MS"/>
                <a:ea typeface="Trebuchet MS"/>
                <a:cs typeface="Trebuchet MS"/>
                <a:sym typeface="Trebuchet MS"/>
              </a:defRPr>
            </a:pPr>
            <a:r>
              <a:rPr lang="es-ES" b="1" dirty="0">
                <a:solidFill>
                  <a:schemeClr val="tx1"/>
                </a:solidFill>
              </a:rPr>
              <a:t>Aproximación 2</a:t>
            </a:r>
            <a:endParaRPr lang="es-ES" b="1" i="1" dirty="0">
              <a:solidFill>
                <a:schemeClr val="tx1"/>
              </a:solidFill>
              <a:latin typeface="Cambria Math"/>
            </a:endParaRPr>
          </a:p>
        </p:txBody>
      </p:sp>
      <p:sp>
        <p:nvSpPr>
          <p:cNvPr id="12" name="12 Rectángulo">
            <a:extLst>
              <a:ext uri="{FF2B5EF4-FFF2-40B4-BE49-F238E27FC236}">
                <a16:creationId xmlns:a16="http://schemas.microsoft.com/office/drawing/2014/main" xmlns="" id="{C0BA2B68-F27D-4B31-9793-F241401DEFC3}"/>
              </a:ext>
            </a:extLst>
          </p:cNvPr>
          <p:cNvSpPr/>
          <p:nvPr/>
        </p:nvSpPr>
        <p:spPr>
          <a:xfrm>
            <a:off x="4004080" y="3833178"/>
            <a:ext cx="380232" cy="461665"/>
          </a:xfrm>
          <a:prstGeom prst="rect">
            <a:avLst/>
          </a:prstGeom>
        </p:spPr>
        <p:txBody>
          <a:bodyPr wrap="none">
            <a:spAutoFit/>
          </a:bodyPr>
          <a:lstStyle/>
          <a:p>
            <a:pPr>
              <a:spcBef>
                <a:spcPts val="500"/>
              </a:spcBef>
              <a:defRPr sz="2400">
                <a:latin typeface="Trebuchet MS"/>
                <a:ea typeface="Trebuchet MS"/>
                <a:cs typeface="Trebuchet MS"/>
                <a:sym typeface="Trebuchet MS"/>
              </a:defRPr>
            </a:pPr>
            <a:r>
              <a:rPr lang="es-ES" b="1" dirty="0">
                <a:solidFill>
                  <a:schemeClr val="tx1"/>
                </a:solidFill>
              </a:rPr>
              <a:t>1</a:t>
            </a:r>
            <a:endParaRPr lang="es-ES" b="1" i="1" dirty="0">
              <a:solidFill>
                <a:schemeClr val="tx1"/>
              </a:solidFill>
              <a:latin typeface="Cambria Math"/>
            </a:endParaRPr>
          </a:p>
        </p:txBody>
      </p:sp>
      <p:sp>
        <p:nvSpPr>
          <p:cNvPr id="14" name="12 Rectángulo">
            <a:extLst>
              <a:ext uri="{FF2B5EF4-FFF2-40B4-BE49-F238E27FC236}">
                <a16:creationId xmlns:a16="http://schemas.microsoft.com/office/drawing/2014/main" xmlns="" id="{D9305B94-6810-449B-869F-5591CF648717}"/>
              </a:ext>
            </a:extLst>
          </p:cNvPr>
          <p:cNvSpPr/>
          <p:nvPr/>
        </p:nvSpPr>
        <p:spPr>
          <a:xfrm>
            <a:off x="7300297" y="3754765"/>
            <a:ext cx="365806" cy="461665"/>
          </a:xfrm>
          <a:prstGeom prst="rect">
            <a:avLst/>
          </a:prstGeom>
        </p:spPr>
        <p:txBody>
          <a:bodyPr wrap="none">
            <a:spAutoFit/>
          </a:bodyPr>
          <a:lstStyle/>
          <a:p>
            <a:pPr>
              <a:spcBef>
                <a:spcPts val="500"/>
              </a:spcBef>
              <a:defRPr sz="2400">
                <a:latin typeface="Trebuchet MS"/>
                <a:ea typeface="Trebuchet MS"/>
                <a:cs typeface="Trebuchet MS"/>
                <a:sym typeface="Trebuchet MS"/>
              </a:defRPr>
            </a:pPr>
            <a:r>
              <a:rPr lang="es-ES" b="1" dirty="0">
                <a:solidFill>
                  <a:schemeClr val="tx1"/>
                </a:solidFill>
                <a:latin typeface="Trebuchet MS"/>
              </a:rPr>
              <a:t>2</a:t>
            </a:r>
            <a:endParaRPr lang="es-ES" b="1" i="1" dirty="0">
              <a:solidFill>
                <a:schemeClr val="tx1"/>
              </a:solidFill>
              <a:latin typeface="Cambria Math"/>
            </a:endParaRPr>
          </a:p>
        </p:txBody>
      </p:sp>
    </p:spTree>
    <p:extLst>
      <p:ext uri="{BB962C8B-B14F-4D97-AF65-F5344CB8AC3E}">
        <p14:creationId xmlns:p14="http://schemas.microsoft.com/office/powerpoint/2010/main" val="1046551265"/>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Marcador de contenido 4"/>
          <p:cNvSpPr txBox="1"/>
          <p:nvPr/>
        </p:nvSpPr>
        <p:spPr>
          <a:xfrm>
            <a:off x="457200" y="211831"/>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El Sol y la Luna </a:t>
            </a:r>
            <a:r>
              <a:rPr sz="2800" dirty="0">
                <a:solidFill>
                  <a:schemeClr val="accent2">
                    <a:lumMod val="75000"/>
                  </a:schemeClr>
                </a:solidFill>
              </a:rPr>
              <a:t>(s. </a:t>
            </a:r>
            <a:r>
              <a:rPr lang="es-ES" sz="2800" dirty="0">
                <a:solidFill>
                  <a:schemeClr val="accent2">
                    <a:lumMod val="75000"/>
                  </a:schemeClr>
                </a:solidFill>
              </a:rPr>
              <a:t>IV-III </a:t>
            </a:r>
            <a:r>
              <a:rPr sz="2800" dirty="0" err="1">
                <a:solidFill>
                  <a:schemeClr val="accent2">
                    <a:lumMod val="75000"/>
                  </a:schemeClr>
                </a:solidFill>
              </a:rPr>
              <a:t>a.C</a:t>
            </a:r>
            <a:r>
              <a:rPr sz="2800" dirty="0">
                <a:solidFill>
                  <a:schemeClr val="accent2">
                    <a:lumMod val="75000"/>
                  </a:schemeClr>
                </a:solidFill>
              </a:rPr>
              <a:t>.)</a:t>
            </a:r>
          </a:p>
        </p:txBody>
      </p:sp>
      <p:grpSp>
        <p:nvGrpSpPr>
          <p:cNvPr id="306" name="Grupo"/>
          <p:cNvGrpSpPr/>
          <p:nvPr/>
        </p:nvGrpSpPr>
        <p:grpSpPr>
          <a:xfrm rot="250177">
            <a:off x="323494" y="771725"/>
            <a:ext cx="8732499" cy="1308592"/>
            <a:chOff x="-2700778" y="-988473"/>
            <a:chExt cx="4711775" cy="1638197"/>
          </a:xfrm>
        </p:grpSpPr>
        <p:sp>
          <p:nvSpPr>
            <p:cNvPr id="304" name="Rectángulo"/>
            <p:cNvSpPr/>
            <p:nvPr/>
          </p:nvSpPr>
          <p:spPr>
            <a:xfrm rot="21555561">
              <a:off x="-2700778" y="-988473"/>
              <a:ext cx="4711775" cy="1638197"/>
            </a:xfrm>
            <a:prstGeom prst="rect">
              <a:avLst/>
            </a:prstGeom>
            <a:solidFill>
              <a:srgbClr val="FFECD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mc:AlternateContent xmlns:mc="http://schemas.openxmlformats.org/markup-compatibility/2006" xmlns:a14="http://schemas.microsoft.com/office/drawing/2010/main">
          <mc:Choice Requires="a14">
            <p:sp>
              <p:nvSpPr>
                <p:cNvPr id="305" name="Content Placeholder 2"/>
                <p:cNvSpPr txBox="1"/>
                <p:nvPr/>
              </p:nvSpPr>
              <p:spPr>
                <a:xfrm rot="21508702">
                  <a:off x="-2584399" y="-845515"/>
                  <a:ext cx="4409357" cy="13622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lvl1pPr defTabSz="370331">
                    <a:lnSpc>
                      <a:spcPct val="80000"/>
                    </a:lnSpc>
                    <a:spcBef>
                      <a:spcPts val="500"/>
                    </a:spcBef>
                    <a:defRPr sz="2187">
                      <a:latin typeface="Chalkduster"/>
                      <a:ea typeface="Chalkduster"/>
                      <a:cs typeface="Chalkduster"/>
                      <a:sym typeface="Chalkduster"/>
                    </a:defRPr>
                  </a:lvl1pPr>
                </a:lstStyle>
                <a:p>
                  <a:r>
                    <a:rPr lang="es-ES" sz="2000" dirty="0"/>
                    <a:t>3. Razón entre el radio de la Luna (</a:t>
                  </a:r>
                  <a:r>
                    <a:rPr lang="es-ES" sz="2000" dirty="0" err="1"/>
                    <a:t>r</a:t>
                  </a:r>
                  <a:r>
                    <a:rPr lang="es-ES" sz="2000" baseline="-25000" dirty="0" err="1"/>
                    <a:t>L</a:t>
                  </a:r>
                  <a:r>
                    <a:rPr lang="es-ES" sz="2000" dirty="0"/>
                    <a:t>) y el de la Tierra (</a:t>
                  </a:r>
                  <a:r>
                    <a:rPr lang="es-ES" sz="2000" dirty="0" err="1"/>
                    <a:t>r</a:t>
                  </a:r>
                  <a:r>
                    <a:rPr lang="es-ES" sz="2000" baseline="-25000" dirty="0" err="1"/>
                    <a:t>T</a:t>
                  </a:r>
                  <a:r>
                    <a:rPr lang="es-ES" sz="2000" dirty="0"/>
                    <a:t>).</a:t>
                  </a:r>
                </a:p>
                <a:p>
                  <a:endParaRPr lang="es-ES" sz="2000" dirty="0"/>
                </a:p>
                <a:p>
                  <a:pPr/>
                  <a14:m>
                    <m:oMathPara xmlns:m="http://schemas.openxmlformats.org/officeDocument/2006/math">
                      <m:oMathParaPr>
                        <m:jc m:val="centerGroup"/>
                      </m:oMathParaPr>
                      <m:oMath xmlns:m="http://schemas.openxmlformats.org/officeDocument/2006/math">
                        <m:f>
                          <m:fPr>
                            <m:ctrlPr>
                              <a:rPr lang="es-ES" sz="2000" i="1">
                                <a:latin typeface="Cambria Math"/>
                              </a:rPr>
                            </m:ctrlPr>
                          </m:fPr>
                          <m:num>
                            <m:r>
                              <m:rPr>
                                <m:nor/>
                              </m:rPr>
                              <a:rPr lang="es-ES" sz="2000" dirty="0"/>
                              <m:t>r</m:t>
                            </m:r>
                            <m:r>
                              <m:rPr>
                                <m:nor/>
                              </m:rPr>
                              <a:rPr lang="es-ES" sz="2000" baseline="-25000" dirty="0"/>
                              <m:t>T</m:t>
                            </m:r>
                          </m:num>
                          <m:den>
                            <m:r>
                              <m:rPr>
                                <m:nor/>
                              </m:rPr>
                              <a:rPr lang="es-ES" sz="2000" dirty="0"/>
                              <m:t>r</m:t>
                            </m:r>
                            <m:r>
                              <m:rPr>
                                <m:nor/>
                              </m:rPr>
                              <a:rPr lang="es-ES" sz="2000" baseline="-25000" dirty="0"/>
                              <m:t>L</m:t>
                            </m:r>
                          </m:den>
                        </m:f>
                      </m:oMath>
                    </m:oMathPara>
                  </a14:m>
                  <a:endParaRPr lang="es-ES" sz="2000" dirty="0"/>
                </a:p>
              </p:txBody>
            </p:sp>
          </mc:Choice>
          <mc:Fallback xmlns="">
            <p:sp>
              <p:nvSpPr>
                <p:cNvPr id="305" name="Content Placeholder 2"/>
                <p:cNvSpPr txBox="1">
                  <a:spLocks noRot="1" noChangeAspect="1" noMove="1" noResize="1" noEditPoints="1" noAdjustHandles="1" noChangeArrowheads="1" noChangeShapeType="1" noTextEdit="1"/>
                </p:cNvSpPr>
                <p:nvPr/>
              </p:nvSpPr>
              <p:spPr>
                <a:xfrm rot="21508702">
                  <a:off x="-2584399" y="-845515"/>
                  <a:ext cx="4409357" cy="1362233"/>
                </a:xfrm>
                <a:prstGeom prst="rect">
                  <a:avLst/>
                </a:prstGeom>
                <a:blipFill rotWithShape="1">
                  <a:blip r:embed="rId2"/>
                  <a:stretch>
                    <a:fillRect l="-964" t="-5809"/>
                  </a:stretch>
                </a:blipFill>
                <a:ln w="12700" cap="flat">
                  <a:noFill/>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xmlns="" id="{88565FD1-BA50-4F56-9E1C-FE8F7CA7EA81}"/>
                  </a:ext>
                </a:extLst>
              </p:cNvPr>
              <p:cNvSpPr txBox="1"/>
              <p:nvPr/>
            </p:nvSpPr>
            <p:spPr>
              <a:xfrm>
                <a:off x="299237" y="2157559"/>
                <a:ext cx="8545526" cy="4775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r>
                  <a:rPr lang="es-ES" sz="2000" b="1" dirty="0">
                    <a:solidFill>
                      <a:srgbClr val="0070C0"/>
                    </a:solidFill>
                  </a:rPr>
                  <a:t>¿Pero como sabemos el tamaño </a:t>
                </a:r>
                <a14:m>
                  <m:oMath xmlns:m="http://schemas.openxmlformats.org/officeDocument/2006/math">
                    <m:r>
                      <m:rPr>
                        <m:nor/>
                      </m:rPr>
                      <a:rPr lang="es-ES" sz="2000" i="1" dirty="0">
                        <a:solidFill>
                          <a:srgbClr val="0070C0"/>
                        </a:solidFill>
                      </a:rPr>
                      <m:t>r</m:t>
                    </m:r>
                    <m:r>
                      <a:rPr lang="es-ES" sz="2000" b="0" i="1" baseline="-25000" dirty="0" smtClean="0">
                        <a:solidFill>
                          <a:srgbClr val="0070C0"/>
                        </a:solidFill>
                        <a:latin typeface="Cambria Math"/>
                      </a:rPr>
                      <m:t>𝐶</m:t>
                    </m:r>
                    <m:r>
                      <a:rPr lang="es-ES" sz="2000" i="1" baseline="-25000" dirty="0">
                        <a:solidFill>
                          <a:srgbClr val="0070C0"/>
                        </a:solidFill>
                        <a:latin typeface="Cambria Math" panose="02040503050406030204" pitchFamily="18" charset="0"/>
                      </a:rPr>
                      <m:t> </m:t>
                    </m:r>
                  </m:oMath>
                </a14:m>
                <a:r>
                  <a:rPr lang="es-ES" sz="2000" b="1" dirty="0">
                    <a:solidFill>
                      <a:srgbClr val="0070C0"/>
                    </a:solidFill>
                  </a:rPr>
                  <a:t>del cono de sombra de la Tierra?</a:t>
                </a:r>
                <a:endParaRPr lang="es-ES" sz="2000" dirty="0">
                  <a:solidFill>
                    <a:srgbClr val="0070C0"/>
                  </a:solidFill>
                </a:endParaRPr>
              </a:p>
            </p:txBody>
          </p:sp>
        </mc:Choice>
        <mc:Fallback xmlns="">
          <p:sp>
            <p:nvSpPr>
              <p:cNvPr id="10" name="Content Placeholder 2">
                <a:extLst>
                  <a:ext uri="{FF2B5EF4-FFF2-40B4-BE49-F238E27FC236}">
                    <a16:creationId xmlns:a16="http://schemas.microsoft.com/office/drawing/2014/main" xmlns="" xmlns:a14="http://schemas.microsoft.com/office/drawing/2010/main" id="{88565FD1-BA50-4F56-9E1C-FE8F7CA7EA81}"/>
                  </a:ext>
                </a:extLst>
              </p:cNvPr>
              <p:cNvSpPr txBox="1">
                <a:spLocks noRot="1" noChangeAspect="1" noMove="1" noResize="1" noEditPoints="1" noAdjustHandles="1" noChangeArrowheads="1" noChangeShapeType="1" noTextEdit="1"/>
              </p:cNvSpPr>
              <p:nvPr/>
            </p:nvSpPr>
            <p:spPr>
              <a:xfrm>
                <a:off x="299237" y="2157559"/>
                <a:ext cx="8545526" cy="477547"/>
              </a:xfrm>
              <a:prstGeom prst="rect">
                <a:avLst/>
              </a:prstGeom>
              <a:blipFill rotWithShape="1">
                <a:blip r:embed="rId3"/>
                <a:stretch>
                  <a:fillRect l="-1284" t="-7692" b="-5128"/>
                </a:stretch>
              </a:blipFill>
              <a:ln w="12700" cap="flat">
                <a:noFill/>
                <a:miter lim="400000"/>
              </a:ln>
              <a:effectLst/>
              <a:extLst>
                <a:ext uri="{C572A759-6A51-4108-AA02-DFA0A04FC94B}">
                  <ma14:wrappingTextBoxFlag xmlns="" xmlns:ma14="http://schemas.microsoft.com/office/mac/drawingml/2011/main" xmlns:a14="http://schemas.microsoft.com/office/drawing/2010/main" val="1"/>
                </a:ext>
              </a:extLst>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ontent Placeholder 2"/>
              <p:cNvSpPr txBox="1"/>
              <p:nvPr/>
            </p:nvSpPr>
            <p:spPr>
              <a:xfrm>
                <a:off x="2969927" y="5282499"/>
                <a:ext cx="5761929" cy="10427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endParaRPr lang="es-ES" sz="1400" b="1" i="1" dirty="0">
                  <a:solidFill>
                    <a:schemeClr val="tx1"/>
                  </a:solidFill>
                  <a:latin typeface="Cambria Math" panose="02040503050406030204" pitchFamily="18" charset="0"/>
                  <a:ea typeface="Cambria Math" panose="02040503050406030204" pitchFamily="18" charset="0"/>
                </a:endParaRPr>
              </a:p>
              <a:p>
                <a:pPr>
                  <a:spcBef>
                    <a:spcPts val="500"/>
                  </a:spcBef>
                  <a:defRPr sz="2400">
                    <a:latin typeface="Trebuchet MS"/>
                    <a:ea typeface="Trebuchet MS"/>
                    <a:cs typeface="Trebuchet MS"/>
                    <a:sym typeface="Trebuchet MS"/>
                  </a:defRPr>
                </a:pPr>
                <a14:m>
                  <m:oMath xmlns:m="http://schemas.openxmlformats.org/officeDocument/2006/math">
                    <m:sSub>
                      <m:sSubPr>
                        <m:ctrlPr>
                          <a:rPr lang="ar-AE" sz="2000" b="1" i="1" smtClean="0">
                            <a:solidFill>
                              <a:schemeClr val="tx1"/>
                            </a:solidFill>
                            <a:latin typeface="Cambria Math"/>
                            <a:ea typeface="Cambria Math" panose="02040503050406030204" pitchFamily="18" charset="0"/>
                          </a:rPr>
                        </m:ctrlPr>
                      </m:sSubPr>
                      <m:e>
                        <m:r>
                          <a:rPr lang="es-ES" sz="2000" b="1" i="1" smtClean="0">
                            <a:solidFill>
                              <a:schemeClr val="tx1"/>
                            </a:solidFill>
                            <a:latin typeface="Cambria Math" panose="02040503050406030204" pitchFamily="18" charset="0"/>
                            <a:ea typeface="Cambria Math" panose="02040503050406030204" pitchFamily="18" charset="0"/>
                          </a:rPr>
                          <m:t>𝒓</m:t>
                        </m:r>
                      </m:e>
                      <m:sub>
                        <m:r>
                          <a:rPr lang="es-ES" sz="2000" b="1" i="1" smtClean="0">
                            <a:solidFill>
                              <a:schemeClr val="tx1"/>
                            </a:solidFill>
                            <a:latin typeface="Cambria Math" panose="02040503050406030204" pitchFamily="18" charset="0"/>
                            <a:ea typeface="Cambria Math" panose="02040503050406030204" pitchFamily="18" charset="0"/>
                          </a:rPr>
                          <m:t>𝑪</m:t>
                        </m:r>
                      </m:sub>
                    </m:sSub>
                    <m:r>
                      <a:rPr lang="ar-AE" sz="2000" b="1" i="1" smtClean="0">
                        <a:solidFill>
                          <a:schemeClr val="tx1"/>
                        </a:solidFill>
                        <a:latin typeface="Cambria Math" panose="02040503050406030204" pitchFamily="18" charset="0"/>
                        <a:ea typeface="Cambria Math" panose="02040503050406030204" pitchFamily="18" charset="0"/>
                      </a:rPr>
                      <m:t>=</m:t>
                    </m:r>
                    <m:sSub>
                      <m:sSubPr>
                        <m:ctrlPr>
                          <a:rPr lang="ar-AE" sz="2000" b="1" i="1" smtClean="0">
                            <a:solidFill>
                              <a:schemeClr val="tx1"/>
                            </a:solidFill>
                            <a:latin typeface="Cambria Math"/>
                            <a:ea typeface="Cambria Math" panose="02040503050406030204" pitchFamily="18" charset="0"/>
                          </a:rPr>
                        </m:ctrlPr>
                      </m:sSubPr>
                      <m:e>
                        <m:r>
                          <a:rPr lang="es-ES" sz="2000" b="1" i="1" smtClean="0">
                            <a:solidFill>
                              <a:schemeClr val="tx1"/>
                            </a:solidFill>
                            <a:latin typeface="Cambria Math" panose="02040503050406030204" pitchFamily="18" charset="0"/>
                            <a:ea typeface="Cambria Math" panose="02040503050406030204" pitchFamily="18" charset="0"/>
                          </a:rPr>
                          <m:t>𝒓</m:t>
                        </m:r>
                      </m:e>
                      <m:sub>
                        <m:r>
                          <a:rPr lang="es-ES" sz="2000" b="1" i="1" smtClean="0">
                            <a:solidFill>
                              <a:schemeClr val="tx1"/>
                            </a:solidFill>
                            <a:latin typeface="Cambria Math" panose="02040503050406030204" pitchFamily="18" charset="0"/>
                            <a:ea typeface="Cambria Math" panose="02040503050406030204" pitchFamily="18" charset="0"/>
                          </a:rPr>
                          <m:t>𝑻</m:t>
                        </m:r>
                      </m:sub>
                    </m:sSub>
                    <m:r>
                      <a:rPr lang="ar-AE" sz="2000" b="1" i="1" smtClean="0">
                        <a:solidFill>
                          <a:schemeClr val="tx1"/>
                        </a:solidFill>
                        <a:latin typeface="Cambria Math" panose="02040503050406030204" pitchFamily="18" charset="0"/>
                        <a:ea typeface="Cambria Math" panose="02040503050406030204" pitchFamily="18" charset="0"/>
                      </a:rPr>
                      <m:t>−</m:t>
                    </m:r>
                    <m:f>
                      <m:fPr>
                        <m:ctrlPr>
                          <a:rPr lang="ar-AE" sz="2000" b="1" i="1">
                            <a:solidFill>
                              <a:schemeClr val="tx1"/>
                            </a:solidFill>
                            <a:latin typeface="Cambria Math"/>
                            <a:ea typeface="Cambria Math" panose="02040503050406030204" pitchFamily="18" charset="0"/>
                          </a:rPr>
                        </m:ctrlPr>
                      </m:fPr>
                      <m:num>
                        <m:sSub>
                          <m:sSubPr>
                            <m:ctrlPr>
                              <a:rPr lang="ar-AE" sz="2000" b="1" i="1">
                                <a:solidFill>
                                  <a:schemeClr val="tx1"/>
                                </a:solidFill>
                                <a:latin typeface="Cambria Math"/>
                                <a:ea typeface="Cambria Math" panose="02040503050406030204" pitchFamily="18" charset="0"/>
                              </a:rPr>
                            </m:ctrlPr>
                          </m:sSubPr>
                          <m:e>
                            <m:r>
                              <a:rPr lang="es-ES" sz="2000" b="1" i="1">
                                <a:solidFill>
                                  <a:schemeClr val="tx1"/>
                                </a:solidFill>
                                <a:latin typeface="Cambria Math" panose="02040503050406030204" pitchFamily="18" charset="0"/>
                                <a:ea typeface="Cambria Math" panose="02040503050406030204" pitchFamily="18" charset="0"/>
                              </a:rPr>
                              <m:t>𝒓</m:t>
                            </m:r>
                          </m:e>
                          <m:sub>
                            <m:r>
                              <a:rPr lang="es-ES" sz="2000" b="1" i="1" smtClean="0">
                                <a:solidFill>
                                  <a:schemeClr val="tx1"/>
                                </a:solidFill>
                                <a:latin typeface="Cambria Math" panose="02040503050406030204" pitchFamily="18" charset="0"/>
                                <a:ea typeface="Cambria Math" panose="02040503050406030204" pitchFamily="18" charset="0"/>
                              </a:rPr>
                              <m:t>𝑳</m:t>
                            </m:r>
                          </m:sub>
                        </m:sSub>
                      </m:num>
                      <m:den>
                        <m:sSub>
                          <m:sSubPr>
                            <m:ctrlPr>
                              <a:rPr lang="ar-AE" sz="2000" b="1" i="1">
                                <a:solidFill>
                                  <a:schemeClr val="tx1"/>
                                </a:solidFill>
                                <a:latin typeface="Cambria Math"/>
                                <a:ea typeface="Cambria Math" panose="02040503050406030204" pitchFamily="18" charset="0"/>
                              </a:rPr>
                            </m:ctrlPr>
                          </m:sSubPr>
                          <m:e>
                            <m:r>
                              <a:rPr lang="es-ES" sz="2000" b="1" i="1">
                                <a:solidFill>
                                  <a:schemeClr val="tx1"/>
                                </a:solidFill>
                                <a:latin typeface="Cambria Math" panose="02040503050406030204" pitchFamily="18" charset="0"/>
                                <a:ea typeface="Cambria Math" panose="02040503050406030204" pitchFamily="18" charset="0"/>
                              </a:rPr>
                              <m:t>𝒓</m:t>
                            </m:r>
                          </m:e>
                          <m:sub>
                            <m:r>
                              <a:rPr lang="es-ES" sz="2000" b="1" i="1" smtClean="0">
                                <a:solidFill>
                                  <a:schemeClr val="tx1"/>
                                </a:solidFill>
                                <a:latin typeface="Cambria Math" panose="02040503050406030204" pitchFamily="18" charset="0"/>
                                <a:ea typeface="Cambria Math" panose="02040503050406030204" pitchFamily="18" charset="0"/>
                              </a:rPr>
                              <m:t>𝑺</m:t>
                            </m:r>
                          </m:sub>
                        </m:sSub>
                      </m:den>
                    </m:f>
                    <m:r>
                      <a:rPr lang="ar-AE" sz="2000" b="1" i="1" smtClean="0">
                        <a:solidFill>
                          <a:schemeClr val="tx1"/>
                        </a:solidFill>
                        <a:latin typeface="Cambria Math" panose="02040503050406030204" pitchFamily="18" charset="0"/>
                        <a:ea typeface="Cambria Math" panose="02040503050406030204" pitchFamily="18" charset="0"/>
                      </a:rPr>
                      <m:t>(</m:t>
                    </m:r>
                    <m:sSub>
                      <m:sSubPr>
                        <m:ctrlPr>
                          <a:rPr lang="ar-AE" sz="2000" b="1" i="1">
                            <a:solidFill>
                              <a:schemeClr val="tx1"/>
                            </a:solidFill>
                            <a:latin typeface="Cambria Math"/>
                            <a:ea typeface="Cambria Math" panose="02040503050406030204" pitchFamily="18" charset="0"/>
                          </a:rPr>
                        </m:ctrlPr>
                      </m:sSubPr>
                      <m:e>
                        <m:r>
                          <a:rPr lang="es-ES" sz="2000" b="1" i="1">
                            <a:solidFill>
                              <a:schemeClr val="tx1"/>
                            </a:solidFill>
                            <a:latin typeface="Cambria Math" panose="02040503050406030204" pitchFamily="18" charset="0"/>
                            <a:ea typeface="Cambria Math" panose="02040503050406030204" pitchFamily="18" charset="0"/>
                          </a:rPr>
                          <m:t>𝒓</m:t>
                        </m:r>
                      </m:e>
                      <m:sub>
                        <m:r>
                          <a:rPr lang="es-ES" sz="2000" b="1" i="1" smtClean="0">
                            <a:solidFill>
                              <a:schemeClr val="tx1"/>
                            </a:solidFill>
                            <a:latin typeface="Cambria Math" panose="02040503050406030204" pitchFamily="18" charset="0"/>
                            <a:ea typeface="Cambria Math" panose="02040503050406030204" pitchFamily="18" charset="0"/>
                          </a:rPr>
                          <m:t>𝑺</m:t>
                        </m:r>
                      </m:sub>
                    </m:sSub>
                    <m:r>
                      <a:rPr lang="ar-AE" sz="2000" b="1" i="1" smtClean="0">
                        <a:solidFill>
                          <a:schemeClr val="tx1"/>
                        </a:solidFill>
                        <a:latin typeface="Cambria Math" panose="02040503050406030204" pitchFamily="18" charset="0"/>
                        <a:ea typeface="Cambria Math" panose="02040503050406030204" pitchFamily="18" charset="0"/>
                      </a:rPr>
                      <m:t>−</m:t>
                    </m:r>
                    <m:sSub>
                      <m:sSubPr>
                        <m:ctrlPr>
                          <a:rPr lang="ar-AE" sz="2000" b="1" i="1">
                            <a:solidFill>
                              <a:schemeClr val="tx1"/>
                            </a:solidFill>
                            <a:latin typeface="Cambria Math"/>
                            <a:ea typeface="Cambria Math" panose="02040503050406030204" pitchFamily="18" charset="0"/>
                          </a:rPr>
                        </m:ctrlPr>
                      </m:sSubPr>
                      <m:e>
                        <m:r>
                          <a:rPr lang="es-ES" sz="2000" b="1" i="1">
                            <a:solidFill>
                              <a:schemeClr val="tx1"/>
                            </a:solidFill>
                            <a:latin typeface="Cambria Math" panose="02040503050406030204" pitchFamily="18" charset="0"/>
                            <a:ea typeface="Cambria Math" panose="02040503050406030204" pitchFamily="18" charset="0"/>
                          </a:rPr>
                          <m:t>𝒓</m:t>
                        </m:r>
                      </m:e>
                      <m:sub>
                        <m:r>
                          <a:rPr lang="es-ES" sz="2000" b="1" i="1" smtClean="0">
                            <a:solidFill>
                              <a:schemeClr val="tx1"/>
                            </a:solidFill>
                            <a:latin typeface="Cambria Math" panose="02040503050406030204" pitchFamily="18" charset="0"/>
                            <a:ea typeface="Cambria Math" panose="02040503050406030204" pitchFamily="18" charset="0"/>
                          </a:rPr>
                          <m:t>𝑻</m:t>
                        </m:r>
                      </m:sub>
                    </m:sSub>
                    <m:r>
                      <a:rPr lang="ar-AE" sz="2000" b="1" i="1" smtClean="0">
                        <a:solidFill>
                          <a:schemeClr val="tx1"/>
                        </a:solidFill>
                        <a:latin typeface="Cambria Math" panose="02040503050406030204" pitchFamily="18" charset="0"/>
                        <a:ea typeface="Cambria Math" panose="02040503050406030204" pitchFamily="18" charset="0"/>
                      </a:rPr>
                      <m:t>)→     </m:t>
                    </m:r>
                    <m:sSub>
                      <m:sSubPr>
                        <m:ctrlPr>
                          <a:rPr lang="ar-AE" sz="2000" b="1" i="1" smtClean="0">
                            <a:solidFill>
                              <a:schemeClr val="tx1"/>
                            </a:solidFill>
                            <a:latin typeface="Cambria Math"/>
                            <a:ea typeface="Cambria Math" panose="02040503050406030204" pitchFamily="18" charset="0"/>
                          </a:rPr>
                        </m:ctrlPr>
                      </m:sSubPr>
                      <m:e>
                        <m:r>
                          <a:rPr lang="es-ES" sz="2000" b="1" i="1" smtClean="0">
                            <a:solidFill>
                              <a:schemeClr val="tx1"/>
                            </a:solidFill>
                            <a:latin typeface="Cambria Math" panose="02040503050406030204" pitchFamily="18" charset="0"/>
                            <a:ea typeface="Cambria Math" panose="02040503050406030204" pitchFamily="18" charset="0"/>
                          </a:rPr>
                          <m:t>𝒓</m:t>
                        </m:r>
                      </m:e>
                      <m:sub>
                        <m:r>
                          <a:rPr lang="es-ES" sz="2000" b="1" i="1" smtClean="0">
                            <a:solidFill>
                              <a:schemeClr val="tx1"/>
                            </a:solidFill>
                            <a:latin typeface="Cambria Math" panose="02040503050406030204" pitchFamily="18" charset="0"/>
                            <a:ea typeface="Cambria Math" panose="02040503050406030204" pitchFamily="18" charset="0"/>
                          </a:rPr>
                          <m:t>𝑳</m:t>
                        </m:r>
                      </m:sub>
                    </m:sSub>
                    <m:r>
                      <a:rPr lang="ar-AE" sz="2000" b="1" i="1" smtClean="0">
                        <a:solidFill>
                          <a:schemeClr val="tx1"/>
                        </a:solidFill>
                        <a:latin typeface="Cambria Math" panose="02040503050406030204" pitchFamily="18" charset="0"/>
                        <a:ea typeface="Cambria Math" panose="02040503050406030204" pitchFamily="18" charset="0"/>
                      </a:rPr>
                      <m:t>=</m:t>
                    </m:r>
                    <m:f>
                      <m:fPr>
                        <m:ctrlPr>
                          <a:rPr lang="ar-AE" sz="2000" b="1" i="1" smtClean="0">
                            <a:solidFill>
                              <a:schemeClr val="tx1"/>
                            </a:solidFill>
                            <a:latin typeface="Cambria Math"/>
                            <a:ea typeface="Cambria Math" panose="02040503050406030204" pitchFamily="18" charset="0"/>
                          </a:rPr>
                        </m:ctrlPr>
                      </m:fPr>
                      <m:num>
                        <m:sSub>
                          <m:sSubPr>
                            <m:ctrlPr>
                              <a:rPr lang="ar-AE" sz="2000" b="1" i="1" smtClean="0">
                                <a:solidFill>
                                  <a:schemeClr val="tx1"/>
                                </a:solidFill>
                                <a:latin typeface="Cambria Math"/>
                                <a:ea typeface="Cambria Math" panose="02040503050406030204" pitchFamily="18" charset="0"/>
                              </a:rPr>
                            </m:ctrlPr>
                          </m:sSubPr>
                          <m:e>
                            <m:r>
                              <a:rPr lang="es-ES" sz="2000" b="1" i="1" smtClean="0">
                                <a:solidFill>
                                  <a:schemeClr val="tx1"/>
                                </a:solidFill>
                                <a:latin typeface="Cambria Math" panose="02040503050406030204" pitchFamily="18" charset="0"/>
                                <a:ea typeface="Cambria Math" panose="02040503050406030204" pitchFamily="18" charset="0"/>
                              </a:rPr>
                              <m:t>𝒓</m:t>
                            </m:r>
                          </m:e>
                          <m:sub>
                            <m:r>
                              <a:rPr lang="es-ES" sz="2000" b="1" i="1" smtClean="0">
                                <a:solidFill>
                                  <a:schemeClr val="tx1"/>
                                </a:solidFill>
                                <a:latin typeface="Cambria Math" panose="02040503050406030204" pitchFamily="18" charset="0"/>
                                <a:ea typeface="Cambria Math" panose="02040503050406030204" pitchFamily="18" charset="0"/>
                              </a:rPr>
                              <m:t>𝑻</m:t>
                            </m:r>
                          </m:sub>
                        </m:sSub>
                      </m:num>
                      <m:den>
                        <m:r>
                          <a:rPr lang="es-ES" sz="2000" b="1" i="1" smtClean="0">
                            <a:solidFill>
                              <a:schemeClr val="tx1"/>
                            </a:solidFill>
                            <a:latin typeface="Cambria Math" panose="02040503050406030204" pitchFamily="18" charset="0"/>
                            <a:ea typeface="Cambria Math" panose="02040503050406030204" pitchFamily="18" charset="0"/>
                          </a:rPr>
                          <m:t>𝒏</m:t>
                        </m:r>
                        <m:r>
                          <a:rPr lang="es-ES" sz="2000" b="1" i="1" smtClean="0">
                            <a:solidFill>
                              <a:schemeClr val="tx1"/>
                            </a:solidFill>
                            <a:latin typeface="Cambria Math" panose="02040503050406030204" pitchFamily="18" charset="0"/>
                            <a:ea typeface="Cambria Math" panose="02040503050406030204" pitchFamily="18" charset="0"/>
                          </a:rPr>
                          <m:t>+</m:t>
                        </m:r>
                        <m:r>
                          <a:rPr lang="es-ES" sz="2000" b="1" i="1" smtClean="0">
                            <a:solidFill>
                              <a:schemeClr val="tx1"/>
                            </a:solidFill>
                            <a:latin typeface="Cambria Math" panose="02040503050406030204" pitchFamily="18" charset="0"/>
                            <a:ea typeface="Cambria Math" panose="02040503050406030204" pitchFamily="18" charset="0"/>
                          </a:rPr>
                          <m:t>𝟏</m:t>
                        </m:r>
                      </m:den>
                    </m:f>
                    <m:r>
                      <a:rPr lang="ar-AE" sz="2000" b="0" i="1" smtClean="0">
                        <a:solidFill>
                          <a:schemeClr val="tx1"/>
                        </a:solidFill>
                        <a:latin typeface="Cambria Math" panose="02040503050406030204" pitchFamily="18" charset="0"/>
                        <a:ea typeface="Cambria Math" panose="02040503050406030204" pitchFamily="18" charset="0"/>
                      </a:rPr>
                      <m:t> </m:t>
                    </m:r>
                    <m:r>
                      <a:rPr lang="es-ES" sz="2000" b="0" i="0" smtClean="0">
                        <a:solidFill>
                          <a:schemeClr val="tx1"/>
                        </a:solidFill>
                        <a:latin typeface="Cambria Math"/>
                        <a:ea typeface="Cambria Math" panose="02040503050406030204" pitchFamily="18" charset="0"/>
                      </a:rPr>
                      <m:t>(</m:t>
                    </m:r>
                  </m:oMath>
                </a14:m>
                <a:r>
                  <a:rPr lang="es-ES" sz="2000" dirty="0">
                    <a:solidFill>
                      <a:schemeClr val="tx1"/>
                    </a:solidFill>
                    <a:latin typeface="Cambria" panose="02040503050406030204" pitchFamily="18" charset="0"/>
                    <a:ea typeface="Cambria Math" panose="02040503050406030204" pitchFamily="18" charset="0"/>
                  </a:rPr>
                  <a:t>1</a:t>
                </a:r>
                <a:r>
                  <a:rPr lang="ar-AE" sz="2000" dirty="0">
                    <a:solidFill>
                      <a:schemeClr val="tx1"/>
                    </a:solidFill>
                    <a:latin typeface="Cambria" panose="02040503050406030204" pitchFamily="18" charset="0"/>
                    <a:ea typeface="Cambria Math" panose="02040503050406030204" pitchFamily="18" charset="0"/>
                  </a:rPr>
                  <a:t>+</a:t>
                </a:r>
                <a:r>
                  <a:rPr lang="ar-AE" sz="2000" b="1" dirty="0">
                    <a:solidFill>
                      <a:schemeClr val="tx1"/>
                    </a:solidFill>
                    <a:latin typeface="Cambria" panose="02040503050406030204" pitchFamily="18" charset="0"/>
                    <a:ea typeface="Cambria Math" panose="02040503050406030204" pitchFamily="18" charset="0"/>
                  </a:rPr>
                  <a:t> </a:t>
                </a:r>
                <a:r>
                  <a:rPr lang="es-ES" sz="2000" b="1" dirty="0">
                    <a:solidFill>
                      <a:schemeClr val="tx1"/>
                    </a:solidFill>
                    <a:latin typeface="Cambria" panose="02040503050406030204" pitchFamily="18" charset="0"/>
                    <a:ea typeface="Cambria Math" panose="02040503050406030204" pitchFamily="18" charset="0"/>
                  </a:rPr>
                  <a:t> </a:t>
                </a:r>
                <a:r>
                  <a:rPr lang="es-ES" sz="2000" dirty="0">
                    <a:solidFill>
                      <a:schemeClr val="tx1"/>
                    </a:solidFill>
                    <a:latin typeface="Cambria" panose="02040503050406030204" pitchFamily="18" charset="0"/>
                    <a:ea typeface="Cambria Math" panose="02040503050406030204" pitchFamily="18" charset="0"/>
                  </a:rPr>
                  <a:t>sin </a:t>
                </a:r>
                <a14:m>
                  <m:oMath xmlns:m="http://schemas.openxmlformats.org/officeDocument/2006/math">
                    <m:r>
                      <m:rPr>
                        <m:sty m:val="p"/>
                      </m:rPr>
                      <a:rPr lang="es-ES" sz="2000" b="0" i="0">
                        <a:solidFill>
                          <a:schemeClr val="tx1"/>
                        </a:solidFill>
                        <a:latin typeface="Cambria Math" panose="02040503050406030204" pitchFamily="18" charset="0"/>
                        <a:ea typeface="Cambria Math" panose="02040503050406030204" pitchFamily="18" charset="0"/>
                      </a:rPr>
                      <m:t>α</m:t>
                    </m:r>
                    <m:r>
                      <a:rPr lang="es-ES" sz="2000" b="1" i="0" smtClean="0">
                        <a:solidFill>
                          <a:schemeClr val="tx1"/>
                        </a:solidFill>
                        <a:latin typeface="Cambria Math"/>
                        <a:ea typeface="Cambria Math" panose="02040503050406030204" pitchFamily="18" charset="0"/>
                      </a:rPr>
                      <m:t>)</m:t>
                    </m:r>
                  </m:oMath>
                </a14:m>
                <a:endParaRPr lang="es-ES" sz="2000" b="1" dirty="0">
                  <a:solidFill>
                    <a:schemeClr val="tx1"/>
                  </a:solidFill>
                  <a:latin typeface="Cambria" panose="02040503050406030204" pitchFamily="18" charset="0"/>
                  <a:ea typeface="Cambria Math" panose="02040503050406030204" pitchFamily="18" charset="0"/>
                </a:endParaRP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2969927" y="5282499"/>
                <a:ext cx="5761929" cy="1042744"/>
              </a:xfrm>
              <a:prstGeom prst="rect">
                <a:avLst/>
              </a:prstGeom>
              <a:blipFill>
                <a:blip r:embed="rId4"/>
                <a:stretch>
                  <a:fillRect l="-317"/>
                </a:stretch>
              </a:blipFill>
              <a:ln w="12700" cap="flat">
                <a:noFill/>
                <a:miter lim="400000"/>
              </a:ln>
              <a:effectLst/>
              <a:extLst>
                <a:ext uri="{C572A759-6A51-4108-AA02-DFA0A04FC94B}">
                  <ma14:wrappingTextBoxFlag xmlns:ma14="http://schemas.microsoft.com/office/mac/drawingml/2011/main" xmlns="" xmlns:a14="http://schemas.microsoft.com/office/drawing/2010/main" val="1"/>
                </a:ext>
              </a:extLst>
            </p:spPr>
            <p:txBody>
              <a:bodyPr/>
              <a:lstStyle/>
              <a:p>
                <a:r>
                  <a:rPr lang="es-ES">
                    <a:noFill/>
                  </a:rPr>
                  <a:t> </a:t>
                </a:r>
              </a:p>
            </p:txBody>
          </p:sp>
        </mc:Fallback>
      </mc:AlternateContent>
      <p:sp>
        <p:nvSpPr>
          <p:cNvPr id="13" name="12 Rectángulo"/>
          <p:cNvSpPr/>
          <p:nvPr/>
        </p:nvSpPr>
        <p:spPr>
          <a:xfrm>
            <a:off x="383903" y="3096771"/>
            <a:ext cx="2433680" cy="461665"/>
          </a:xfrm>
          <a:prstGeom prst="rect">
            <a:avLst/>
          </a:prstGeom>
        </p:spPr>
        <p:txBody>
          <a:bodyPr wrap="none">
            <a:spAutoFit/>
          </a:bodyPr>
          <a:lstStyle/>
          <a:p>
            <a:pPr>
              <a:spcBef>
                <a:spcPts val="500"/>
              </a:spcBef>
              <a:defRPr sz="2400">
                <a:latin typeface="Trebuchet MS"/>
                <a:ea typeface="Trebuchet MS"/>
                <a:cs typeface="Trebuchet MS"/>
                <a:sym typeface="Trebuchet MS"/>
              </a:defRPr>
            </a:pPr>
            <a:r>
              <a:rPr lang="es-ES" b="1" dirty="0">
                <a:solidFill>
                  <a:schemeClr val="tx1"/>
                </a:solidFill>
              </a:rPr>
              <a:t>Aproximación 1</a:t>
            </a:r>
            <a:endParaRPr lang="es-ES" b="1" i="1" dirty="0">
              <a:solidFill>
                <a:schemeClr val="tx1"/>
              </a:solidFill>
              <a:latin typeface="Cambria Math"/>
            </a:endParaRPr>
          </a:p>
        </p:txBody>
      </p:sp>
      <p:sp>
        <p:nvSpPr>
          <p:cNvPr id="15" name="14 Rectángulo"/>
          <p:cNvSpPr/>
          <p:nvPr/>
        </p:nvSpPr>
        <p:spPr>
          <a:xfrm>
            <a:off x="383903" y="4353839"/>
            <a:ext cx="2433680" cy="461665"/>
          </a:xfrm>
          <a:prstGeom prst="rect">
            <a:avLst/>
          </a:prstGeom>
        </p:spPr>
        <p:txBody>
          <a:bodyPr wrap="none">
            <a:spAutoFit/>
          </a:bodyPr>
          <a:lstStyle/>
          <a:p>
            <a:pPr>
              <a:spcBef>
                <a:spcPts val="500"/>
              </a:spcBef>
              <a:defRPr sz="2400">
                <a:latin typeface="Trebuchet MS"/>
                <a:ea typeface="Trebuchet MS"/>
                <a:cs typeface="Trebuchet MS"/>
                <a:sym typeface="Trebuchet MS"/>
              </a:defRPr>
            </a:pPr>
            <a:r>
              <a:rPr lang="es-ES" b="1" dirty="0">
                <a:solidFill>
                  <a:schemeClr val="tx1"/>
                </a:solidFill>
              </a:rPr>
              <a:t>Aproximación 2</a:t>
            </a:r>
            <a:endParaRPr lang="es-ES" b="1" i="1" dirty="0">
              <a:solidFill>
                <a:schemeClr val="tx1"/>
              </a:solidFill>
              <a:latin typeface="Cambria Math"/>
            </a:endParaRPr>
          </a:p>
        </p:txBody>
      </p:sp>
      <mc:AlternateContent xmlns:mc="http://schemas.openxmlformats.org/markup-compatibility/2006" xmlns:a14="http://schemas.microsoft.com/office/drawing/2010/main">
        <mc:Choice Requires="a14">
          <p:sp>
            <p:nvSpPr>
              <p:cNvPr id="16" name="Content Placeholder 2"/>
              <p:cNvSpPr txBox="1"/>
              <p:nvPr/>
            </p:nvSpPr>
            <p:spPr>
              <a:xfrm>
                <a:off x="3671112" y="2957271"/>
                <a:ext cx="4319931" cy="74066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14:m>
                  <m:oMathPara xmlns:m="http://schemas.openxmlformats.org/officeDocument/2006/math">
                    <m:oMathParaPr>
                      <m:jc m:val="centerGroup"/>
                    </m:oMathParaPr>
                    <m:oMath xmlns:m="http://schemas.openxmlformats.org/officeDocument/2006/math">
                      <m:sSub>
                        <m:sSubPr>
                          <m:ctrlPr>
                            <a:rPr lang="es-ES" sz="2000" b="1" i="1" smtClean="0">
                              <a:solidFill>
                                <a:srgbClr val="FF0000"/>
                              </a:solidFill>
                              <a:latin typeface="Cambria Math"/>
                            </a:rPr>
                          </m:ctrlPr>
                        </m:sSubPr>
                        <m:e>
                          <m:r>
                            <a:rPr lang="es-ES" sz="2000" b="1" i="1" smtClean="0">
                              <a:solidFill>
                                <a:srgbClr val="FF0000"/>
                              </a:solidFill>
                              <a:latin typeface="Cambria Math"/>
                            </a:rPr>
                            <m:t>𝒓</m:t>
                          </m:r>
                        </m:e>
                        <m:sub>
                          <m:r>
                            <a:rPr lang="es-ES" sz="2000" b="1" i="1" smtClean="0">
                              <a:solidFill>
                                <a:srgbClr val="FF0000"/>
                              </a:solidFill>
                              <a:latin typeface="Cambria Math"/>
                            </a:rPr>
                            <m:t>𝑪</m:t>
                          </m:r>
                        </m:sub>
                      </m:sSub>
                      <m:r>
                        <a:rPr lang="es-ES" sz="2000" b="1" i="1" smtClean="0">
                          <a:solidFill>
                            <a:srgbClr val="FF0000"/>
                          </a:solidFill>
                          <a:latin typeface="Cambria Math"/>
                        </a:rPr>
                        <m:t>=</m:t>
                      </m:r>
                      <m:sSub>
                        <m:sSubPr>
                          <m:ctrlPr>
                            <a:rPr lang="es-ES" sz="2000" b="1" i="1" smtClean="0">
                              <a:solidFill>
                                <a:srgbClr val="FF0000"/>
                              </a:solidFill>
                              <a:latin typeface="Cambria Math"/>
                            </a:rPr>
                          </m:ctrlPr>
                        </m:sSubPr>
                        <m:e>
                          <m:r>
                            <a:rPr lang="es-ES" sz="2000" b="1" i="1" smtClean="0">
                              <a:solidFill>
                                <a:srgbClr val="FF0000"/>
                              </a:solidFill>
                              <a:latin typeface="Cambria Math"/>
                            </a:rPr>
                            <m:t>𝒓</m:t>
                          </m:r>
                        </m:e>
                        <m:sub>
                          <m:r>
                            <a:rPr lang="es-ES" sz="2000" b="1" i="1" smtClean="0">
                              <a:solidFill>
                                <a:srgbClr val="FF0000"/>
                              </a:solidFill>
                              <a:latin typeface="Cambria Math"/>
                            </a:rPr>
                            <m:t>𝑻</m:t>
                          </m:r>
                        </m:sub>
                      </m:sSub>
                      <m:r>
                        <a:rPr lang="es-ES" sz="2000" b="1" i="1" smtClean="0">
                          <a:latin typeface="Cambria Math"/>
                        </a:rPr>
                        <m:t>      </m:t>
                      </m:r>
                      <m:r>
                        <a:rPr lang="es-ES" sz="2000" b="1" i="1" smtClean="0">
                          <a:latin typeface="Cambria Math"/>
                          <a:ea typeface="Cambria Math"/>
                        </a:rPr>
                        <m:t>→     </m:t>
                      </m:r>
                      <m:sSub>
                        <m:sSubPr>
                          <m:ctrlPr>
                            <a:rPr lang="es-ES" sz="2000" b="1" i="1" smtClean="0">
                              <a:latin typeface="Cambria Math"/>
                              <a:ea typeface="Cambria Math"/>
                            </a:rPr>
                          </m:ctrlPr>
                        </m:sSubPr>
                        <m:e>
                          <m:r>
                            <a:rPr lang="es-ES" sz="2000" b="1" i="1" smtClean="0">
                              <a:latin typeface="Cambria Math"/>
                              <a:ea typeface="Cambria Math"/>
                            </a:rPr>
                            <m:t>𝒓</m:t>
                          </m:r>
                        </m:e>
                        <m:sub>
                          <m:r>
                            <a:rPr lang="es-ES" sz="2000" b="1" i="1" smtClean="0">
                              <a:latin typeface="Cambria Math"/>
                              <a:ea typeface="Cambria Math"/>
                            </a:rPr>
                            <m:t>𝑳</m:t>
                          </m:r>
                        </m:sub>
                      </m:sSub>
                      <m:r>
                        <a:rPr lang="es-ES" sz="2000" b="1" i="1" smtClean="0">
                          <a:latin typeface="Cambria Math"/>
                          <a:ea typeface="Cambria Math"/>
                        </a:rPr>
                        <m:t>=</m:t>
                      </m:r>
                      <m:f>
                        <m:fPr>
                          <m:ctrlPr>
                            <a:rPr lang="es-ES" sz="2000" b="1" i="1" smtClean="0">
                              <a:latin typeface="Cambria Math"/>
                              <a:ea typeface="Cambria Math"/>
                            </a:rPr>
                          </m:ctrlPr>
                        </m:fPr>
                        <m:num>
                          <m:sSub>
                            <m:sSubPr>
                              <m:ctrlPr>
                                <a:rPr lang="es-ES" sz="2000" b="1" i="1" smtClean="0">
                                  <a:latin typeface="Cambria Math"/>
                                  <a:ea typeface="Cambria Math"/>
                                </a:rPr>
                              </m:ctrlPr>
                            </m:sSubPr>
                            <m:e>
                              <m:r>
                                <a:rPr lang="es-ES" sz="2000" b="1" i="1" smtClean="0">
                                  <a:latin typeface="Cambria Math"/>
                                  <a:ea typeface="Cambria Math"/>
                                </a:rPr>
                                <m:t>𝒓</m:t>
                              </m:r>
                            </m:e>
                            <m:sub>
                              <m:r>
                                <a:rPr lang="es-ES" sz="2000" b="1" i="1" smtClean="0">
                                  <a:latin typeface="Cambria Math"/>
                                  <a:ea typeface="Cambria Math"/>
                                </a:rPr>
                                <m:t>𝑻</m:t>
                              </m:r>
                            </m:sub>
                          </m:sSub>
                        </m:num>
                        <m:den>
                          <m:r>
                            <a:rPr lang="es-ES" sz="2000" b="1" i="1" smtClean="0">
                              <a:latin typeface="Cambria Math"/>
                              <a:ea typeface="Cambria Math"/>
                            </a:rPr>
                            <m:t>𝒏</m:t>
                          </m:r>
                        </m:den>
                      </m:f>
                      <m:r>
                        <a:rPr lang="es-ES" sz="2000" b="1" i="1" smtClean="0">
                          <a:latin typeface="Cambria Math"/>
                          <a:ea typeface="Cambria Math"/>
                        </a:rPr>
                        <m:t>  </m:t>
                      </m:r>
                    </m:oMath>
                  </m:oMathPara>
                </a14:m>
                <a:endParaRPr sz="2000" b="1" dirty="0"/>
              </a:p>
            </p:txBody>
          </p:sp>
        </mc:Choice>
        <mc:Fallback xmlns="">
          <p:sp>
            <p:nvSpPr>
              <p:cNvPr id="16" name="Content Placeholder 2"/>
              <p:cNvSpPr txBox="1">
                <a:spLocks noRot="1" noChangeAspect="1" noMove="1" noResize="1" noEditPoints="1" noAdjustHandles="1" noChangeArrowheads="1" noChangeShapeType="1" noTextEdit="1"/>
              </p:cNvSpPr>
              <p:nvPr/>
            </p:nvSpPr>
            <p:spPr>
              <a:xfrm>
                <a:off x="3671112" y="2957271"/>
                <a:ext cx="4319931" cy="740663"/>
              </a:xfrm>
              <a:prstGeom prst="rect">
                <a:avLst/>
              </a:prstGeom>
              <a:blipFill rotWithShape="1">
                <a:blip r:embed="rId5"/>
                <a:stretch>
                  <a:fillRect/>
                </a:stretch>
              </a:blipFill>
              <a:ln w="12700" cap="flat">
                <a:noFill/>
                <a:miter lim="400000"/>
              </a:ln>
              <a:effectLst/>
              <a:extLst>
                <a:ext uri="{C572A759-6A51-4108-AA02-DFA0A04FC94B}">
                  <ma14:wrappingTextBoxFlag xmlns:ma14="http://schemas.microsoft.com/office/mac/drawingml/2011/main" xmlns="" xmlns:a14="http://schemas.microsoft.com/office/drawing/2010/main" val="1"/>
                </a:ext>
              </a:extLst>
            </p:spPr>
            <p:txBody>
              <a:bodyPr/>
              <a:lstStyle/>
              <a:p>
                <a:r>
                  <a:rPr lang="es-ES">
                    <a:noFill/>
                  </a:rPr>
                  <a:t> </a:t>
                </a:r>
              </a:p>
            </p:txBody>
          </p:sp>
        </mc:Fallback>
      </mc:AlternateContent>
      <p:sp>
        <p:nvSpPr>
          <p:cNvPr id="17" name="16 Rectángulo"/>
          <p:cNvSpPr/>
          <p:nvPr/>
        </p:nvSpPr>
        <p:spPr>
          <a:xfrm>
            <a:off x="457200" y="5573039"/>
            <a:ext cx="1992853" cy="461665"/>
          </a:xfrm>
          <a:prstGeom prst="rect">
            <a:avLst/>
          </a:prstGeom>
        </p:spPr>
        <p:txBody>
          <a:bodyPr wrap="none">
            <a:spAutoFit/>
          </a:bodyPr>
          <a:lstStyle/>
          <a:p>
            <a:pPr>
              <a:spcBef>
                <a:spcPts val="500"/>
              </a:spcBef>
              <a:defRPr sz="2400">
                <a:latin typeface="Trebuchet MS"/>
                <a:ea typeface="Trebuchet MS"/>
                <a:cs typeface="Trebuchet MS"/>
                <a:sym typeface="Trebuchet MS"/>
              </a:defRPr>
            </a:pPr>
            <a:r>
              <a:rPr lang="es-ES" b="1" dirty="0">
                <a:solidFill>
                  <a:schemeClr val="tx1"/>
                </a:solidFill>
              </a:rPr>
              <a:t>Valor exacto</a:t>
            </a:r>
            <a:endParaRPr lang="es-ES" b="1" i="1" dirty="0">
              <a:solidFill>
                <a:schemeClr val="tx1"/>
              </a:solidFill>
              <a:latin typeface="Cambria Math"/>
            </a:endParaRPr>
          </a:p>
        </p:txBody>
      </p:sp>
      <mc:AlternateContent xmlns:mc="http://schemas.openxmlformats.org/markup-compatibility/2006" xmlns:a14="http://schemas.microsoft.com/office/drawing/2010/main">
        <mc:Choice Requires="a14">
          <p:sp>
            <p:nvSpPr>
              <p:cNvPr id="18" name="Content Placeholder 2"/>
              <p:cNvSpPr txBox="1"/>
              <p:nvPr/>
            </p:nvSpPr>
            <p:spPr>
              <a:xfrm>
                <a:off x="4129071" y="4063299"/>
                <a:ext cx="3697193" cy="104274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endParaRPr lang="es-ES" sz="1400" b="1" i="1" dirty="0">
                  <a:solidFill>
                    <a:schemeClr val="tx1"/>
                  </a:solidFill>
                  <a:latin typeface="Cambria Math"/>
                </a:endParaRPr>
              </a:p>
              <a:p>
                <a:pPr>
                  <a:spcBef>
                    <a:spcPts val="500"/>
                  </a:spcBef>
                  <a:defRPr sz="2400">
                    <a:latin typeface="Trebuchet MS"/>
                    <a:ea typeface="Trebuchet MS"/>
                    <a:cs typeface="Trebuchet MS"/>
                    <a:sym typeface="Trebuchet MS"/>
                  </a:defRPr>
                </a:pPr>
                <a14:m>
                  <m:oMathPara xmlns:m="http://schemas.openxmlformats.org/officeDocument/2006/math">
                    <m:oMathParaPr>
                      <m:jc m:val="centerGroup"/>
                    </m:oMathParaPr>
                    <m:oMath xmlns:m="http://schemas.openxmlformats.org/officeDocument/2006/math">
                      <m:sSub>
                        <m:sSubPr>
                          <m:ctrlPr>
                            <a:rPr lang="es-ES" sz="2000" b="1" i="1" smtClean="0">
                              <a:solidFill>
                                <a:srgbClr val="008A3E"/>
                              </a:solidFill>
                              <a:latin typeface="Cambria Math"/>
                            </a:rPr>
                          </m:ctrlPr>
                        </m:sSubPr>
                        <m:e>
                          <m:r>
                            <a:rPr lang="es-ES" sz="2000" b="1" i="1" smtClean="0">
                              <a:solidFill>
                                <a:srgbClr val="008A3E"/>
                              </a:solidFill>
                              <a:latin typeface="Cambria Math"/>
                            </a:rPr>
                            <m:t>𝒓</m:t>
                          </m:r>
                        </m:e>
                        <m:sub>
                          <m:r>
                            <a:rPr lang="es-ES" sz="2000" b="1" i="1" smtClean="0">
                              <a:solidFill>
                                <a:srgbClr val="008A3E"/>
                              </a:solidFill>
                              <a:latin typeface="Cambria Math"/>
                            </a:rPr>
                            <m:t>𝑪</m:t>
                          </m:r>
                        </m:sub>
                      </m:sSub>
                      <m:r>
                        <a:rPr lang="es-ES" sz="2000" b="1" i="1" smtClean="0">
                          <a:solidFill>
                            <a:srgbClr val="008A3E"/>
                          </a:solidFill>
                          <a:latin typeface="Cambria Math"/>
                        </a:rPr>
                        <m:t>=</m:t>
                      </m:r>
                      <m:sSub>
                        <m:sSubPr>
                          <m:ctrlPr>
                            <a:rPr lang="es-ES" sz="2000" b="1" i="1" smtClean="0">
                              <a:solidFill>
                                <a:srgbClr val="008A3E"/>
                              </a:solidFill>
                              <a:latin typeface="Cambria Math"/>
                            </a:rPr>
                          </m:ctrlPr>
                        </m:sSubPr>
                        <m:e>
                          <m:r>
                            <a:rPr lang="es-ES" sz="2000" b="1" i="1" smtClean="0">
                              <a:solidFill>
                                <a:srgbClr val="008A3E"/>
                              </a:solidFill>
                              <a:latin typeface="Cambria Math"/>
                            </a:rPr>
                            <m:t>𝒓</m:t>
                          </m:r>
                        </m:e>
                        <m:sub>
                          <m:r>
                            <a:rPr lang="es-ES" sz="2000" b="1" i="1" smtClean="0">
                              <a:solidFill>
                                <a:srgbClr val="008A3E"/>
                              </a:solidFill>
                              <a:latin typeface="Cambria Math"/>
                            </a:rPr>
                            <m:t>𝑻</m:t>
                          </m:r>
                        </m:sub>
                      </m:sSub>
                      <m:r>
                        <a:rPr lang="es-ES" sz="2000" b="1" i="1" smtClean="0">
                          <a:solidFill>
                            <a:srgbClr val="008A3E"/>
                          </a:solidFill>
                          <a:latin typeface="Cambria Math"/>
                        </a:rPr>
                        <m:t>−</m:t>
                      </m:r>
                      <m:sSub>
                        <m:sSubPr>
                          <m:ctrlPr>
                            <a:rPr lang="es-ES" sz="2000" b="1" i="1">
                              <a:solidFill>
                                <a:srgbClr val="008A3E"/>
                              </a:solidFill>
                              <a:latin typeface="Cambria Math"/>
                            </a:rPr>
                          </m:ctrlPr>
                        </m:sSubPr>
                        <m:e>
                          <m:r>
                            <a:rPr lang="es-ES" sz="2000" b="1" i="1">
                              <a:solidFill>
                                <a:srgbClr val="008A3E"/>
                              </a:solidFill>
                              <a:latin typeface="Cambria Math"/>
                            </a:rPr>
                            <m:t>𝒓</m:t>
                          </m:r>
                        </m:e>
                        <m:sub>
                          <m:r>
                            <a:rPr lang="es-ES" sz="2000" b="1" i="1" smtClean="0">
                              <a:solidFill>
                                <a:srgbClr val="008A3E"/>
                              </a:solidFill>
                              <a:latin typeface="Cambria Math"/>
                            </a:rPr>
                            <m:t>𝑳</m:t>
                          </m:r>
                        </m:sub>
                      </m:sSub>
                      <m:r>
                        <a:rPr lang="es-ES" sz="2000" b="1" i="1" smtClean="0">
                          <a:solidFill>
                            <a:srgbClr val="008A3E"/>
                          </a:solidFill>
                          <a:latin typeface="Cambria Math"/>
                        </a:rPr>
                        <m:t>    </m:t>
                      </m:r>
                      <m:r>
                        <a:rPr lang="es-ES" sz="2000" b="1" i="1" smtClean="0">
                          <a:latin typeface="Cambria Math"/>
                          <a:ea typeface="Cambria Math"/>
                        </a:rPr>
                        <m:t>→     </m:t>
                      </m:r>
                      <m:sSub>
                        <m:sSubPr>
                          <m:ctrlPr>
                            <a:rPr lang="es-ES" sz="2000" b="1" i="1" smtClean="0">
                              <a:latin typeface="Cambria Math"/>
                              <a:ea typeface="Cambria Math"/>
                            </a:rPr>
                          </m:ctrlPr>
                        </m:sSubPr>
                        <m:e>
                          <m:r>
                            <a:rPr lang="es-ES" sz="2000" b="1" i="1" smtClean="0">
                              <a:latin typeface="Cambria Math"/>
                              <a:ea typeface="Cambria Math"/>
                            </a:rPr>
                            <m:t>𝒓</m:t>
                          </m:r>
                        </m:e>
                        <m:sub>
                          <m:r>
                            <a:rPr lang="es-ES" sz="2000" b="1" i="1" smtClean="0">
                              <a:latin typeface="Cambria Math"/>
                              <a:ea typeface="Cambria Math"/>
                            </a:rPr>
                            <m:t>𝑳</m:t>
                          </m:r>
                        </m:sub>
                      </m:sSub>
                      <m:r>
                        <a:rPr lang="es-ES" sz="2000" b="1" i="1" smtClean="0">
                          <a:latin typeface="Cambria Math"/>
                          <a:ea typeface="Cambria Math"/>
                        </a:rPr>
                        <m:t>=</m:t>
                      </m:r>
                      <m:f>
                        <m:fPr>
                          <m:ctrlPr>
                            <a:rPr lang="es-ES" sz="2000" b="1" i="1" smtClean="0">
                              <a:latin typeface="Cambria Math"/>
                              <a:ea typeface="Cambria Math"/>
                            </a:rPr>
                          </m:ctrlPr>
                        </m:fPr>
                        <m:num>
                          <m:sSub>
                            <m:sSubPr>
                              <m:ctrlPr>
                                <a:rPr lang="es-ES" sz="2000" b="1" i="1" smtClean="0">
                                  <a:latin typeface="Cambria Math"/>
                                  <a:ea typeface="Cambria Math"/>
                                </a:rPr>
                              </m:ctrlPr>
                            </m:sSubPr>
                            <m:e>
                              <m:r>
                                <a:rPr lang="es-ES" sz="2000" b="1" i="1" smtClean="0">
                                  <a:latin typeface="Cambria Math"/>
                                  <a:ea typeface="Cambria Math"/>
                                </a:rPr>
                                <m:t>𝒓</m:t>
                              </m:r>
                            </m:e>
                            <m:sub>
                              <m:r>
                                <a:rPr lang="es-ES" sz="2000" b="1" i="1" smtClean="0">
                                  <a:latin typeface="Cambria Math"/>
                                  <a:ea typeface="Cambria Math"/>
                                </a:rPr>
                                <m:t>𝑻</m:t>
                              </m:r>
                            </m:sub>
                          </m:sSub>
                        </m:num>
                        <m:den>
                          <m:r>
                            <a:rPr lang="es-ES" sz="2000" b="1" i="1" smtClean="0">
                              <a:latin typeface="Cambria Math"/>
                              <a:ea typeface="Cambria Math"/>
                            </a:rPr>
                            <m:t>𝒏</m:t>
                          </m:r>
                          <m:r>
                            <a:rPr lang="es-ES" sz="2000" b="1" i="1" smtClean="0">
                              <a:latin typeface="Cambria Math"/>
                              <a:ea typeface="Cambria Math"/>
                            </a:rPr>
                            <m:t>+</m:t>
                          </m:r>
                          <m:r>
                            <a:rPr lang="es-ES" sz="2000" b="1" i="1" smtClean="0">
                              <a:latin typeface="Cambria Math"/>
                              <a:ea typeface="Cambria Math"/>
                            </a:rPr>
                            <m:t>𝟏</m:t>
                          </m:r>
                        </m:den>
                      </m:f>
                      <m:r>
                        <a:rPr lang="es-ES" sz="2000" b="1" i="1" smtClean="0">
                          <a:latin typeface="Cambria Math"/>
                          <a:ea typeface="Cambria Math"/>
                        </a:rPr>
                        <m:t>  </m:t>
                      </m:r>
                    </m:oMath>
                  </m:oMathPara>
                </a14:m>
                <a:endParaRPr sz="2000" b="1" dirty="0"/>
              </a:p>
            </p:txBody>
          </p:sp>
        </mc:Choice>
        <mc:Fallback xmlns="">
          <p:sp>
            <p:nvSpPr>
              <p:cNvPr id="18" name="Content Placeholder 2"/>
              <p:cNvSpPr txBox="1">
                <a:spLocks noRot="1" noChangeAspect="1" noMove="1" noResize="1" noEditPoints="1" noAdjustHandles="1" noChangeArrowheads="1" noChangeShapeType="1" noTextEdit="1"/>
              </p:cNvSpPr>
              <p:nvPr/>
            </p:nvSpPr>
            <p:spPr>
              <a:xfrm>
                <a:off x="4129071" y="4063299"/>
                <a:ext cx="3697193" cy="1042744"/>
              </a:xfrm>
              <a:prstGeom prst="rect">
                <a:avLst/>
              </a:prstGeom>
              <a:blipFill>
                <a:blip r:embed="rId6"/>
                <a:stretch>
                  <a:fillRect/>
                </a:stretch>
              </a:blipFill>
              <a:ln w="12700" cap="flat">
                <a:noFill/>
                <a:miter lim="400000"/>
              </a:ln>
              <a:effectLst/>
              <a:extLst>
                <a:ext uri="{C572A759-6A51-4108-AA02-DFA0A04FC94B}">
                  <ma14:wrappingTextBoxFlag xmlns:ma14="http://schemas.microsoft.com/office/mac/drawingml/2011/main" xmlns="" xmlns:a14="http://schemas.microsoft.com/office/drawing/2010/main" val="1"/>
                </a:ext>
              </a:extLst>
            </p:spPr>
            <p:txBody>
              <a:bodyPr/>
              <a:lstStyle/>
              <a:p>
                <a:r>
                  <a:rPr lang="es-ES">
                    <a:noFill/>
                  </a:rPr>
                  <a:t> </a:t>
                </a:r>
              </a:p>
            </p:txBody>
          </p:sp>
        </mc:Fallback>
      </mc:AlternateContent>
    </p:spTree>
    <p:extLst>
      <p:ext uri="{BB962C8B-B14F-4D97-AF65-F5344CB8AC3E}">
        <p14:creationId xmlns:p14="http://schemas.microsoft.com/office/powerpoint/2010/main" val="415067878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Marcador de contenido 2"/>
          <p:cNvSpPr txBox="1"/>
          <p:nvPr/>
        </p:nvSpPr>
        <p:spPr>
          <a:xfrm>
            <a:off x="583614" y="5642766"/>
            <a:ext cx="8043450" cy="111350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lgn="ctr">
              <a:spcBef>
                <a:spcPts val="700"/>
              </a:spcBef>
              <a:defRPr sz="2400" b="1">
                <a:solidFill>
                  <a:srgbClr val="535353"/>
                </a:solidFill>
              </a:defRPr>
            </a:pPr>
            <a:r>
              <a:rPr lang="es-ES" dirty="0">
                <a:solidFill>
                  <a:schemeClr val="bg1"/>
                </a:solidFill>
              </a:rPr>
              <a:t>Voyager 1</a:t>
            </a:r>
            <a:endParaRPr sz="3600" dirty="0">
              <a:solidFill>
                <a:schemeClr val="bg1"/>
              </a:solidFill>
            </a:endParaRPr>
          </a:p>
        </p:txBody>
      </p:sp>
      <p:sp>
        <p:nvSpPr>
          <p:cNvPr id="8" name="Marcador de contenido 2"/>
          <p:cNvSpPr txBox="1"/>
          <p:nvPr/>
        </p:nvSpPr>
        <p:spPr>
          <a:xfrm>
            <a:off x="0" y="244074"/>
            <a:ext cx="4991279" cy="58658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lgn="ctr">
              <a:spcBef>
                <a:spcPts val="700"/>
              </a:spcBef>
              <a:defRPr sz="2400" b="1">
                <a:solidFill>
                  <a:srgbClr val="535353"/>
                </a:solidFill>
              </a:defRPr>
            </a:pPr>
            <a:r>
              <a:rPr lang="es-ES" dirty="0">
                <a:solidFill>
                  <a:schemeClr val="bg1"/>
                </a:solidFill>
              </a:rPr>
              <a:t>5 de septiembre de 1977</a:t>
            </a:r>
            <a:endParaRPr sz="3600" dirty="0">
              <a:solidFill>
                <a:schemeClr val="bg1"/>
              </a:solidFill>
            </a:endParaRPr>
          </a:p>
        </p:txBody>
      </p:sp>
      <p:sp>
        <p:nvSpPr>
          <p:cNvPr id="10" name="Marcador de contenido 2"/>
          <p:cNvSpPr txBox="1"/>
          <p:nvPr/>
        </p:nvSpPr>
        <p:spPr>
          <a:xfrm>
            <a:off x="6438900" y="5757987"/>
            <a:ext cx="2705100" cy="111350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lgn="ctr">
              <a:spcBef>
                <a:spcPts val="700"/>
              </a:spcBef>
              <a:defRPr sz="2400" b="1">
                <a:solidFill>
                  <a:srgbClr val="535353"/>
                </a:solidFill>
              </a:defRPr>
            </a:pPr>
            <a:r>
              <a:rPr lang="es-ES" dirty="0">
                <a:solidFill>
                  <a:schemeClr val="bg1"/>
                </a:solidFill>
              </a:rPr>
              <a:t>Voyager 1</a:t>
            </a:r>
            <a:endParaRPr sz="3600" dirty="0">
              <a:solidFill>
                <a:schemeClr val="bg1"/>
              </a:solidFill>
            </a:endParaRPr>
          </a:p>
        </p:txBody>
      </p:sp>
    </p:spTree>
    <p:extLst>
      <p:ext uri="{BB962C8B-B14F-4D97-AF65-F5344CB8AC3E}">
        <p14:creationId xmlns:p14="http://schemas.microsoft.com/office/powerpoint/2010/main" val="3817550828"/>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Marcador de contenido 4"/>
          <p:cNvSpPr txBox="1"/>
          <p:nvPr/>
        </p:nvSpPr>
        <p:spPr>
          <a:xfrm>
            <a:off x="457200" y="458020"/>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El Sol y la Luna </a:t>
            </a:r>
            <a:r>
              <a:rPr sz="2800" dirty="0">
                <a:solidFill>
                  <a:schemeClr val="accent2">
                    <a:lumMod val="75000"/>
                  </a:schemeClr>
                </a:solidFill>
              </a:rPr>
              <a:t>(s. </a:t>
            </a:r>
            <a:r>
              <a:rPr lang="es-ES" sz="2800" dirty="0">
                <a:solidFill>
                  <a:schemeClr val="accent2">
                    <a:lumMod val="75000"/>
                  </a:schemeClr>
                </a:solidFill>
              </a:rPr>
              <a:t>IV-III </a:t>
            </a:r>
            <a:r>
              <a:rPr sz="2800" dirty="0" err="1">
                <a:solidFill>
                  <a:schemeClr val="accent2">
                    <a:lumMod val="75000"/>
                  </a:schemeClr>
                </a:solidFill>
              </a:rPr>
              <a:t>a.C</a:t>
            </a:r>
            <a:r>
              <a:rPr sz="2800" dirty="0">
                <a:solidFill>
                  <a:schemeClr val="accent2">
                    <a:lumMod val="75000"/>
                  </a:schemeClr>
                </a:solidFill>
              </a:rPr>
              <a:t>.)</a:t>
            </a:r>
          </a:p>
        </p:txBody>
      </p:sp>
      <p:grpSp>
        <p:nvGrpSpPr>
          <p:cNvPr id="306" name="Grupo"/>
          <p:cNvGrpSpPr/>
          <p:nvPr/>
        </p:nvGrpSpPr>
        <p:grpSpPr>
          <a:xfrm rot="250177">
            <a:off x="265317" y="962310"/>
            <a:ext cx="8732499" cy="1041724"/>
            <a:chOff x="-2720781" y="-627858"/>
            <a:chExt cx="4711775" cy="2022104"/>
          </a:xfrm>
        </p:grpSpPr>
        <p:sp>
          <p:nvSpPr>
            <p:cNvPr id="304" name="Rectángulo"/>
            <p:cNvSpPr/>
            <p:nvPr/>
          </p:nvSpPr>
          <p:spPr>
            <a:xfrm rot="21555561">
              <a:off x="-2720781" y="-627858"/>
              <a:ext cx="4711775" cy="1638197"/>
            </a:xfrm>
            <a:prstGeom prst="rect">
              <a:avLst/>
            </a:prstGeom>
            <a:solidFill>
              <a:srgbClr val="FFECD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05" name="Content Placeholder 2"/>
            <p:cNvSpPr txBox="1"/>
            <p:nvPr/>
          </p:nvSpPr>
          <p:spPr>
            <a:xfrm rot="21508702">
              <a:off x="-2563059" y="-133393"/>
              <a:ext cx="4409357" cy="15276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lvl1pPr defTabSz="370331">
                <a:lnSpc>
                  <a:spcPct val="80000"/>
                </a:lnSpc>
                <a:spcBef>
                  <a:spcPts val="500"/>
                </a:spcBef>
                <a:defRPr sz="2187">
                  <a:latin typeface="Chalkduster"/>
                  <a:ea typeface="Chalkduster"/>
                  <a:cs typeface="Chalkduster"/>
                  <a:sym typeface="Chalkduster"/>
                </a:defRPr>
              </a:lvl1pPr>
            </a:lstStyle>
            <a:p>
              <a:pPr algn="ctr"/>
              <a:r>
                <a:rPr lang="es-ES" sz="2400" dirty="0"/>
                <a:t>Conclusiones</a:t>
              </a:r>
            </a:p>
            <a:p>
              <a:endParaRPr lang="es-ES" dirty="0"/>
            </a:p>
          </p:txBody>
        </p:sp>
      </p:grpSp>
      <mc:AlternateContent xmlns:mc="http://schemas.openxmlformats.org/markup-compatibility/2006" xmlns:a14="http://schemas.microsoft.com/office/drawing/2010/main">
        <mc:Choice Requires="a14">
          <p:graphicFrame>
            <p:nvGraphicFramePr>
              <p:cNvPr id="7" name="Tabla 7">
                <a:extLst>
                  <a:ext uri="{FF2B5EF4-FFF2-40B4-BE49-F238E27FC236}">
                    <a16:creationId xmlns:a16="http://schemas.microsoft.com/office/drawing/2014/main" xmlns="" id="{1BD9E1E9-10BD-4E67-BDC2-CE19A0204446}"/>
                  </a:ext>
                </a:extLst>
              </p:cNvPr>
              <p:cNvGraphicFramePr>
                <a:graphicFrameLocks noGrp="1"/>
              </p:cNvGraphicFramePr>
              <p:nvPr>
                <p:extLst>
                  <p:ext uri="{D42A27DB-BD31-4B8C-83A1-F6EECF244321}">
                    <p14:modId xmlns:p14="http://schemas.microsoft.com/office/powerpoint/2010/main" val="3661701795"/>
                  </p:ext>
                </p:extLst>
              </p:nvPr>
            </p:nvGraphicFramePr>
            <p:xfrm>
              <a:off x="558203" y="2311071"/>
              <a:ext cx="8152281" cy="3962895"/>
            </p:xfrm>
            <a:graphic>
              <a:graphicData uri="http://schemas.openxmlformats.org/drawingml/2006/table">
                <a:tbl>
                  <a:tblPr firstRow="1" bandRow="1">
                    <a:tableStyleId>{5940675A-B579-460E-94D1-54222C63F5DA}</a:tableStyleId>
                  </a:tblPr>
                  <a:tblGrid>
                    <a:gridCol w="1708823">
                      <a:extLst>
                        <a:ext uri="{9D8B030D-6E8A-4147-A177-3AD203B41FA5}">
                          <a16:colId xmlns:a16="http://schemas.microsoft.com/office/drawing/2014/main" xmlns="" val="1767273872"/>
                        </a:ext>
                      </a:extLst>
                    </a:gridCol>
                    <a:gridCol w="3232614">
                      <a:extLst>
                        <a:ext uri="{9D8B030D-6E8A-4147-A177-3AD203B41FA5}">
                          <a16:colId xmlns:a16="http://schemas.microsoft.com/office/drawing/2014/main" xmlns="" val="3312194336"/>
                        </a:ext>
                      </a:extLst>
                    </a:gridCol>
                    <a:gridCol w="3210844">
                      <a:extLst>
                        <a:ext uri="{9D8B030D-6E8A-4147-A177-3AD203B41FA5}">
                          <a16:colId xmlns:a16="http://schemas.microsoft.com/office/drawing/2014/main" xmlns="" val="20002"/>
                        </a:ext>
                      </a:extLst>
                    </a:gridCol>
                  </a:tblGrid>
                  <a:tr h="792579">
                    <a:tc>
                      <a:txBody>
                        <a:bodyPr/>
                        <a:lstStyle/>
                        <a:p>
                          <a:pPr algn="ctr"/>
                          <a:endParaRPr lang="es-ES" dirty="0"/>
                        </a:p>
                      </a:txBody>
                      <a:tcPr/>
                    </a:tc>
                    <a:tc>
                      <a:txBody>
                        <a:bodyPr/>
                        <a:lstStyle/>
                        <a:p>
                          <a:pPr algn="ctr"/>
                          <a:r>
                            <a:rPr lang="es-ES" sz="2000" b="1" dirty="0"/>
                            <a:t>Aristarco</a:t>
                          </a:r>
                        </a:p>
                      </a:txBody>
                      <a:tcPr anchor="ctr"/>
                    </a:tc>
                    <a:tc>
                      <a:txBody>
                        <a:bodyPr/>
                        <a:lstStyle/>
                        <a:p>
                          <a:pPr algn="ctr"/>
                          <a:r>
                            <a:rPr lang="es-ES" sz="2000" b="1" dirty="0"/>
                            <a:t>Real</a:t>
                          </a:r>
                        </a:p>
                      </a:txBody>
                      <a:tcPr anchor="ctr"/>
                    </a:tc>
                    <a:extLst>
                      <a:ext uri="{0D108BD9-81ED-4DB2-BD59-A6C34878D82A}">
                        <a16:rowId xmlns:a16="http://schemas.microsoft.com/office/drawing/2014/main" xmlns="" val="1296412480"/>
                      </a:ext>
                    </a:extLst>
                  </a:tr>
                  <a:tr h="792579">
                    <a:tc>
                      <a:txBody>
                        <a:bodyPr/>
                        <a:lstStyle/>
                        <a:p>
                          <a:pPr algn="ctr"/>
                          <a14:m>
                            <m:oMathPara xmlns:m="http://schemas.openxmlformats.org/officeDocument/2006/math">
                              <m:oMathParaPr>
                                <m:jc m:val="centerGroup"/>
                              </m:oMathParaPr>
                              <m:oMath xmlns:m="http://schemas.openxmlformats.org/officeDocument/2006/math">
                                <m:r>
                                  <m:rPr>
                                    <m:nor/>
                                  </m:rPr>
                                  <a:rPr lang="es-ES" sz="1800" b="1" dirty="0" smtClean="0">
                                    <a:solidFill>
                                      <a:schemeClr val="tx1"/>
                                    </a:solidFill>
                                  </a:rPr>
                                  <m:t>r</m:t>
                                </m:r>
                                <m:r>
                                  <m:rPr>
                                    <m:nor/>
                                  </m:rPr>
                                  <a:rPr lang="es-ES" sz="1800" b="1" i="0" baseline="-25000" dirty="0" smtClean="0">
                                    <a:solidFill>
                                      <a:schemeClr val="tx1"/>
                                    </a:solidFill>
                                  </a:rPr>
                                  <m:t>L</m:t>
                                </m:r>
                              </m:oMath>
                            </m:oMathPara>
                          </a14:m>
                          <a:endParaRPr lang="es-ES" sz="1800" b="1" dirty="0">
                            <a:solidFill>
                              <a:schemeClr val="tx1"/>
                            </a:solidFill>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0000FF"/>
                              </a:solidFill>
                              <a:latin typeface="+mn-lt"/>
                            </a:rPr>
                            <a:t>0’351 </a:t>
                          </a:r>
                          <a14:m>
                            <m:oMath xmlns:m="http://schemas.openxmlformats.org/officeDocument/2006/math">
                              <m:r>
                                <m:rPr>
                                  <m:nor/>
                                </m:rPr>
                                <a:rPr lang="es-ES" sz="1800" b="1" dirty="0" smtClean="0">
                                  <a:solidFill>
                                    <a:srgbClr val="0000FF"/>
                                  </a:solidFill>
                                </a:rPr>
                                <m:t>r</m:t>
                              </m:r>
                              <m:r>
                                <m:rPr>
                                  <m:nor/>
                                </m:rPr>
                                <a:rPr lang="es-ES" sz="1800" b="1" i="0" baseline="-25000" dirty="0" smtClean="0">
                                  <a:solidFill>
                                    <a:srgbClr val="0000FF"/>
                                  </a:solidFill>
                                </a:rPr>
                                <m:t>T</m:t>
                              </m:r>
                            </m:oMath>
                          </a14:m>
                          <a:endParaRPr lang="es-ES" sz="1800" b="1" dirty="0">
                            <a:solidFill>
                              <a:srgbClr val="0000FF"/>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00B050"/>
                              </a:solidFill>
                              <a:latin typeface="+mn-lt"/>
                            </a:rPr>
                            <a:t>0’271 </a:t>
                          </a:r>
                          <a14:m>
                            <m:oMath xmlns:m="http://schemas.openxmlformats.org/officeDocument/2006/math">
                              <m:r>
                                <m:rPr>
                                  <m:nor/>
                                </m:rPr>
                                <a:rPr lang="es-ES" sz="1800" b="1" dirty="0" smtClean="0">
                                  <a:solidFill>
                                    <a:srgbClr val="00B050"/>
                                  </a:solidFill>
                                </a:rPr>
                                <m:t>r</m:t>
                              </m:r>
                              <m:r>
                                <m:rPr>
                                  <m:nor/>
                                </m:rPr>
                                <a:rPr lang="es-ES" sz="1800" b="1" i="0" baseline="-25000" dirty="0" smtClean="0">
                                  <a:solidFill>
                                    <a:srgbClr val="00B050"/>
                                  </a:solidFill>
                                </a:rPr>
                                <m:t>T</m:t>
                              </m:r>
                            </m:oMath>
                          </a14:m>
                          <a:endParaRPr lang="es-ES" sz="1800" b="1" dirty="0">
                            <a:solidFill>
                              <a:srgbClr val="00B050"/>
                            </a:solidFill>
                            <a:latin typeface="+mn-lt"/>
                          </a:endParaRPr>
                        </a:p>
                      </a:txBody>
                      <a:tcPr anchor="ctr"/>
                    </a:tc>
                    <a:extLst>
                      <a:ext uri="{0D108BD9-81ED-4DB2-BD59-A6C34878D82A}">
                        <a16:rowId xmlns:a16="http://schemas.microsoft.com/office/drawing/2014/main" xmlns="" val="3483842765"/>
                      </a:ext>
                    </a:extLst>
                  </a:tr>
                  <a:tr h="7925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s-ES" sz="1800" b="1" i="0" dirty="0" smtClean="0">
                                    <a:solidFill>
                                      <a:schemeClr val="tx1"/>
                                    </a:solidFill>
                                  </a:rPr>
                                  <m:t>d</m:t>
                                </m:r>
                                <m:r>
                                  <m:rPr>
                                    <m:nor/>
                                  </m:rPr>
                                  <a:rPr lang="es-ES" sz="1800" b="1" i="0" baseline="-25000" dirty="0" smtClean="0">
                                    <a:solidFill>
                                      <a:schemeClr val="tx1"/>
                                    </a:solidFill>
                                  </a:rPr>
                                  <m:t>TL</m:t>
                                </m:r>
                              </m:oMath>
                            </m:oMathPara>
                          </a14:m>
                          <a:endParaRPr lang="es-ES" sz="1800" b="1" dirty="0">
                            <a:solidFill>
                              <a:schemeClr val="tx1"/>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0000FF"/>
                              </a:solidFill>
                              <a:latin typeface="+mn-lt"/>
                            </a:rPr>
                            <a:t>80’21 </a:t>
                          </a:r>
                          <a14:m>
                            <m:oMath xmlns:m="http://schemas.openxmlformats.org/officeDocument/2006/math">
                              <m:r>
                                <m:rPr>
                                  <m:nor/>
                                </m:rPr>
                                <a:rPr lang="es-ES" sz="1800" b="1" dirty="0" smtClean="0">
                                  <a:solidFill>
                                    <a:srgbClr val="0000FF"/>
                                  </a:solidFill>
                                </a:rPr>
                                <m:t>r</m:t>
                              </m:r>
                              <m:r>
                                <m:rPr>
                                  <m:nor/>
                                </m:rPr>
                                <a:rPr lang="es-ES" sz="1800" b="1" i="0" baseline="-25000" dirty="0" smtClean="0">
                                  <a:solidFill>
                                    <a:srgbClr val="0000FF"/>
                                  </a:solidFill>
                                </a:rPr>
                                <m:t>T</m:t>
                              </m:r>
                            </m:oMath>
                          </a14:m>
                          <a:endParaRPr lang="es-ES" sz="1800" b="1" dirty="0">
                            <a:solidFill>
                              <a:srgbClr val="0000FF"/>
                            </a:solidFill>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00B050"/>
                              </a:solidFill>
                              <a:latin typeface="+mn-lt"/>
                            </a:rPr>
                            <a:t>58’59 </a:t>
                          </a:r>
                          <a14:m>
                            <m:oMath xmlns:m="http://schemas.openxmlformats.org/officeDocument/2006/math">
                              <m:r>
                                <m:rPr>
                                  <m:nor/>
                                </m:rPr>
                                <a:rPr lang="es-ES" sz="1800" b="1" dirty="0" smtClean="0">
                                  <a:solidFill>
                                    <a:srgbClr val="00B050"/>
                                  </a:solidFill>
                                </a:rPr>
                                <m:t>r</m:t>
                              </m:r>
                              <m:r>
                                <m:rPr>
                                  <m:nor/>
                                </m:rPr>
                                <a:rPr lang="es-ES" sz="1800" b="1" i="0" baseline="-25000" dirty="0" smtClean="0">
                                  <a:solidFill>
                                    <a:srgbClr val="00B050"/>
                                  </a:solidFill>
                                </a:rPr>
                                <m:t>T</m:t>
                              </m:r>
                            </m:oMath>
                          </a14:m>
                          <a:endParaRPr lang="es-ES" sz="1800" b="1" dirty="0">
                            <a:solidFill>
                              <a:srgbClr val="00B050"/>
                            </a:solidFill>
                            <a:latin typeface="+mn-lt"/>
                          </a:endParaRPr>
                        </a:p>
                      </a:txBody>
                      <a:tcPr anchor="ctr"/>
                    </a:tc>
                    <a:extLst>
                      <a:ext uri="{0D108BD9-81ED-4DB2-BD59-A6C34878D82A}">
                        <a16:rowId xmlns:a16="http://schemas.microsoft.com/office/drawing/2014/main" xmlns="" val="10002"/>
                      </a:ext>
                    </a:extLst>
                  </a:tr>
                  <a:tr h="79257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s-ES" sz="1800" b="1" dirty="0" smtClean="0">
                                    <a:solidFill>
                                      <a:schemeClr val="tx1"/>
                                    </a:solidFill>
                                  </a:rPr>
                                  <m:t>r</m:t>
                                </m:r>
                                <m:r>
                                  <m:rPr>
                                    <m:nor/>
                                  </m:rPr>
                                  <a:rPr lang="es-ES" sz="1800" b="1" i="0" baseline="-25000" dirty="0" smtClean="0">
                                    <a:solidFill>
                                      <a:schemeClr val="tx1"/>
                                    </a:solidFill>
                                  </a:rPr>
                                  <m:t>S</m:t>
                                </m:r>
                              </m:oMath>
                            </m:oMathPara>
                          </a14:m>
                          <a:endParaRPr lang="es-ES" sz="1800" b="1" dirty="0">
                            <a:solidFill>
                              <a:schemeClr val="tx1"/>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FF0000"/>
                              </a:solidFill>
                              <a:latin typeface="+mn-lt"/>
                            </a:rPr>
                            <a:t>6’71 </a:t>
                          </a:r>
                          <a14:m>
                            <m:oMath xmlns:m="http://schemas.openxmlformats.org/officeDocument/2006/math">
                              <m:r>
                                <m:rPr>
                                  <m:nor/>
                                </m:rPr>
                                <a:rPr lang="es-ES" sz="1800" b="1" dirty="0" smtClean="0">
                                  <a:solidFill>
                                    <a:srgbClr val="FF0000"/>
                                  </a:solidFill>
                                </a:rPr>
                                <m:t>r</m:t>
                              </m:r>
                              <m:r>
                                <m:rPr>
                                  <m:nor/>
                                </m:rPr>
                                <a:rPr lang="es-ES" sz="1800" b="1" i="0" baseline="-25000" dirty="0" smtClean="0">
                                  <a:solidFill>
                                    <a:srgbClr val="FF0000"/>
                                  </a:solidFill>
                                </a:rPr>
                                <m:t>T</m:t>
                              </m:r>
                            </m:oMath>
                          </a14:m>
                          <a:endParaRPr lang="es-ES" sz="1800" b="1" dirty="0">
                            <a:solidFill>
                              <a:srgbClr val="FF0000"/>
                            </a:solidFill>
                            <a:latin typeface="+mn-lt"/>
                          </a:endParaRPr>
                        </a:p>
                      </a:txBody>
                      <a:tcPr anchor="ctr"/>
                    </a:tc>
                    <a:tc>
                      <a:txBody>
                        <a:bodyPr/>
                        <a:lstStyle/>
                        <a:p>
                          <a:pPr algn="ctr"/>
                          <a:r>
                            <a:rPr lang="es-ES" sz="1800" b="1" dirty="0">
                              <a:solidFill>
                                <a:srgbClr val="00B050"/>
                              </a:solidFill>
                            </a:rPr>
                            <a:t>91’34 </a:t>
                          </a:r>
                          <a14:m>
                            <m:oMath xmlns:m="http://schemas.openxmlformats.org/officeDocument/2006/math">
                              <m:r>
                                <m:rPr>
                                  <m:nor/>
                                </m:rPr>
                                <a:rPr lang="es-ES" sz="1800" b="1" dirty="0" smtClean="0">
                                  <a:solidFill>
                                    <a:srgbClr val="00B050"/>
                                  </a:solidFill>
                                </a:rPr>
                                <m:t>r</m:t>
                              </m:r>
                              <m:r>
                                <m:rPr>
                                  <m:nor/>
                                </m:rPr>
                                <a:rPr lang="es-ES" sz="1800" b="1" i="0" baseline="-25000" dirty="0" smtClean="0">
                                  <a:solidFill>
                                    <a:srgbClr val="00B050"/>
                                  </a:solidFill>
                                </a:rPr>
                                <m:t>T</m:t>
                              </m:r>
                            </m:oMath>
                          </a14:m>
                          <a:endParaRPr lang="es-ES" sz="1800" b="1" dirty="0">
                            <a:solidFill>
                              <a:srgbClr val="00B050"/>
                            </a:solidFill>
                            <a:latin typeface="+mn-lt"/>
                          </a:endParaRPr>
                        </a:p>
                      </a:txBody>
                      <a:tcPr anchor="ctr"/>
                    </a:tc>
                    <a:extLst>
                      <a:ext uri="{0D108BD9-81ED-4DB2-BD59-A6C34878D82A}">
                        <a16:rowId xmlns:a16="http://schemas.microsoft.com/office/drawing/2014/main" xmlns="" val="10003"/>
                      </a:ext>
                    </a:extLst>
                  </a:tr>
                  <a:tr h="79257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s-ES" sz="1800" b="1" i="0" dirty="0" smtClean="0">
                                    <a:solidFill>
                                      <a:schemeClr val="tx1"/>
                                    </a:solidFill>
                                  </a:rPr>
                                  <m:t>d</m:t>
                                </m:r>
                                <m:r>
                                  <m:rPr>
                                    <m:nor/>
                                  </m:rPr>
                                  <a:rPr lang="es-ES" sz="1800" b="1" i="0" baseline="-25000" dirty="0" smtClean="0">
                                    <a:solidFill>
                                      <a:schemeClr val="tx1"/>
                                    </a:solidFill>
                                  </a:rPr>
                                  <m:t>TS</m:t>
                                </m:r>
                              </m:oMath>
                            </m:oMathPara>
                          </a14:m>
                          <a:endParaRPr lang="es-ES" sz="1800" b="1" dirty="0">
                            <a:solidFill>
                              <a:schemeClr val="tx1"/>
                            </a:solidFill>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FF0000"/>
                              </a:solidFill>
                              <a:latin typeface="+mn-lt"/>
                            </a:rPr>
                            <a:t>1537’82 </a:t>
                          </a:r>
                          <a14:m>
                            <m:oMath xmlns:m="http://schemas.openxmlformats.org/officeDocument/2006/math">
                              <m:r>
                                <m:rPr>
                                  <m:nor/>
                                </m:rPr>
                                <a:rPr lang="es-ES" sz="1800" b="1" dirty="0" smtClean="0">
                                  <a:solidFill>
                                    <a:srgbClr val="FF0000"/>
                                  </a:solidFill>
                                </a:rPr>
                                <m:t>r</m:t>
                              </m:r>
                              <m:r>
                                <m:rPr>
                                  <m:nor/>
                                </m:rPr>
                                <a:rPr lang="es-ES" sz="1800" b="1" i="0" baseline="-25000" dirty="0" smtClean="0">
                                  <a:solidFill>
                                    <a:srgbClr val="FF0000"/>
                                  </a:solidFill>
                                </a:rPr>
                                <m:t>T</m:t>
                              </m:r>
                            </m:oMath>
                          </a14:m>
                          <a:endParaRPr lang="es-ES" sz="1800" b="1" dirty="0">
                            <a:solidFill>
                              <a:srgbClr val="FF0000"/>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00B050"/>
                              </a:solidFill>
                              <a:latin typeface="+mn-lt"/>
                            </a:rPr>
                            <a:t>19.748’74 </a:t>
                          </a:r>
                          <a14:m>
                            <m:oMath xmlns:m="http://schemas.openxmlformats.org/officeDocument/2006/math">
                              <m:r>
                                <m:rPr>
                                  <m:nor/>
                                </m:rPr>
                                <a:rPr lang="es-ES" sz="1800" b="1" dirty="0" smtClean="0">
                                  <a:solidFill>
                                    <a:srgbClr val="00B050"/>
                                  </a:solidFill>
                                </a:rPr>
                                <m:t>r</m:t>
                              </m:r>
                              <m:r>
                                <m:rPr>
                                  <m:nor/>
                                </m:rPr>
                                <a:rPr lang="es-ES" sz="1800" b="1" i="0" baseline="-25000" dirty="0" smtClean="0">
                                  <a:solidFill>
                                    <a:srgbClr val="00B050"/>
                                  </a:solidFill>
                                </a:rPr>
                                <m:t>T</m:t>
                              </m:r>
                            </m:oMath>
                          </a14:m>
                          <a:endParaRPr lang="es-ES" sz="1800" b="1" dirty="0">
                            <a:solidFill>
                              <a:srgbClr val="00B050"/>
                            </a:solidFill>
                            <a:latin typeface="+mn-lt"/>
                          </a:endParaRPr>
                        </a:p>
                      </a:txBody>
                      <a:tcPr anchor="ctr"/>
                    </a:tc>
                    <a:extLst>
                      <a:ext uri="{0D108BD9-81ED-4DB2-BD59-A6C34878D82A}">
                        <a16:rowId xmlns:a16="http://schemas.microsoft.com/office/drawing/2014/main" xmlns="" val="3659885593"/>
                      </a:ext>
                    </a:extLst>
                  </a:tr>
                </a:tbl>
              </a:graphicData>
            </a:graphic>
          </p:graphicFrame>
        </mc:Choice>
        <mc:Fallback xmlns="">
          <p:graphicFrame>
            <p:nvGraphicFramePr>
              <p:cNvPr id="7" name="Tabla 7">
                <a:extLst>
                  <a:ext uri="{FF2B5EF4-FFF2-40B4-BE49-F238E27FC236}">
                    <a16:creationId xmlns:a16="http://schemas.microsoft.com/office/drawing/2014/main" id="{1BD9E1E9-10BD-4E67-BDC2-CE19A0204446}"/>
                  </a:ext>
                </a:extLst>
              </p:cNvPr>
              <p:cNvGraphicFramePr>
                <a:graphicFrameLocks noGrp="1"/>
              </p:cNvGraphicFramePr>
              <p:nvPr>
                <p:extLst>
                  <p:ext uri="{D42A27DB-BD31-4B8C-83A1-F6EECF244321}">
                    <p14:modId xmlns:p14="http://schemas.microsoft.com/office/powerpoint/2010/main" val="3661701795"/>
                  </p:ext>
                </p:extLst>
              </p:nvPr>
            </p:nvGraphicFramePr>
            <p:xfrm>
              <a:off x="558203" y="2311071"/>
              <a:ext cx="8152281" cy="3962895"/>
            </p:xfrm>
            <a:graphic>
              <a:graphicData uri="http://schemas.openxmlformats.org/drawingml/2006/table">
                <a:tbl>
                  <a:tblPr firstRow="1" bandRow="1">
                    <a:tableStyleId>{5940675A-B579-460E-94D1-54222C63F5DA}</a:tableStyleId>
                  </a:tblPr>
                  <a:tblGrid>
                    <a:gridCol w="1708823">
                      <a:extLst>
                        <a:ext uri="{9D8B030D-6E8A-4147-A177-3AD203B41FA5}">
                          <a16:colId xmlns:a16="http://schemas.microsoft.com/office/drawing/2014/main" val="1767273872"/>
                        </a:ext>
                      </a:extLst>
                    </a:gridCol>
                    <a:gridCol w="3232614">
                      <a:extLst>
                        <a:ext uri="{9D8B030D-6E8A-4147-A177-3AD203B41FA5}">
                          <a16:colId xmlns:a16="http://schemas.microsoft.com/office/drawing/2014/main" val="3312194336"/>
                        </a:ext>
                      </a:extLst>
                    </a:gridCol>
                    <a:gridCol w="3210844">
                      <a:extLst>
                        <a:ext uri="{9D8B030D-6E8A-4147-A177-3AD203B41FA5}">
                          <a16:colId xmlns:a16="http://schemas.microsoft.com/office/drawing/2014/main" val="20002"/>
                        </a:ext>
                      </a:extLst>
                    </a:gridCol>
                  </a:tblGrid>
                  <a:tr h="792579">
                    <a:tc>
                      <a:txBody>
                        <a:bodyPr/>
                        <a:lstStyle/>
                        <a:p>
                          <a:pPr algn="ctr"/>
                          <a:endParaRPr lang="es-ES" dirty="0"/>
                        </a:p>
                      </a:txBody>
                      <a:tcPr/>
                    </a:tc>
                    <a:tc>
                      <a:txBody>
                        <a:bodyPr/>
                        <a:lstStyle/>
                        <a:p>
                          <a:pPr algn="ctr"/>
                          <a:r>
                            <a:rPr lang="es-ES" sz="2000" b="1" dirty="0"/>
                            <a:t>Aristarco</a:t>
                          </a:r>
                        </a:p>
                      </a:txBody>
                      <a:tcPr anchor="ctr"/>
                    </a:tc>
                    <a:tc>
                      <a:txBody>
                        <a:bodyPr/>
                        <a:lstStyle/>
                        <a:p>
                          <a:pPr algn="ctr"/>
                          <a:r>
                            <a:rPr lang="es-ES" sz="2000" b="1" dirty="0"/>
                            <a:t>Real</a:t>
                          </a:r>
                        </a:p>
                      </a:txBody>
                      <a:tcPr anchor="ctr"/>
                    </a:tc>
                    <a:extLst>
                      <a:ext uri="{0D108BD9-81ED-4DB2-BD59-A6C34878D82A}">
                        <a16:rowId xmlns:a16="http://schemas.microsoft.com/office/drawing/2014/main" val="1296412480"/>
                      </a:ext>
                    </a:extLst>
                  </a:tr>
                  <a:tr h="792579">
                    <a:tc>
                      <a:txBody>
                        <a:bodyPr/>
                        <a:lstStyle/>
                        <a:p>
                          <a:endParaRPr lang="es-ES"/>
                        </a:p>
                      </a:txBody>
                      <a:tcPr anchor="ctr">
                        <a:blipFill>
                          <a:blip r:embed="rId2"/>
                          <a:stretch>
                            <a:fillRect l="-357" t="-100769" r="-378571" b="-302308"/>
                          </a:stretch>
                        </a:blipFill>
                      </a:tcPr>
                    </a:tc>
                    <a:tc>
                      <a:txBody>
                        <a:bodyPr/>
                        <a:lstStyle/>
                        <a:p>
                          <a:endParaRPr lang="es-ES"/>
                        </a:p>
                      </a:txBody>
                      <a:tcPr anchor="ctr">
                        <a:blipFill>
                          <a:blip r:embed="rId2"/>
                          <a:stretch>
                            <a:fillRect l="-52919" t="-100769" r="-99623" b="-302308"/>
                          </a:stretch>
                        </a:blipFill>
                      </a:tcPr>
                    </a:tc>
                    <a:tc>
                      <a:txBody>
                        <a:bodyPr/>
                        <a:lstStyle/>
                        <a:p>
                          <a:endParaRPr lang="es-ES"/>
                        </a:p>
                      </a:txBody>
                      <a:tcPr anchor="ctr">
                        <a:blipFill>
                          <a:blip r:embed="rId2"/>
                          <a:stretch>
                            <a:fillRect l="-154080" t="-100769" r="-380" b="-302308"/>
                          </a:stretch>
                        </a:blipFill>
                      </a:tcPr>
                    </a:tc>
                    <a:extLst>
                      <a:ext uri="{0D108BD9-81ED-4DB2-BD59-A6C34878D82A}">
                        <a16:rowId xmlns:a16="http://schemas.microsoft.com/office/drawing/2014/main" val="3483842765"/>
                      </a:ext>
                    </a:extLst>
                  </a:tr>
                  <a:tr h="792579">
                    <a:tc>
                      <a:txBody>
                        <a:bodyPr/>
                        <a:lstStyle/>
                        <a:p>
                          <a:endParaRPr lang="es-ES"/>
                        </a:p>
                      </a:txBody>
                      <a:tcPr anchor="ctr">
                        <a:blipFill>
                          <a:blip r:embed="rId2"/>
                          <a:stretch>
                            <a:fillRect l="-357" t="-199237" r="-378571" b="-200000"/>
                          </a:stretch>
                        </a:blipFill>
                      </a:tcPr>
                    </a:tc>
                    <a:tc>
                      <a:txBody>
                        <a:bodyPr/>
                        <a:lstStyle/>
                        <a:p>
                          <a:endParaRPr lang="es-ES"/>
                        </a:p>
                      </a:txBody>
                      <a:tcPr anchor="ctr">
                        <a:blipFill>
                          <a:blip r:embed="rId2"/>
                          <a:stretch>
                            <a:fillRect l="-52919" t="-199237" r="-99623" b="-200000"/>
                          </a:stretch>
                        </a:blipFill>
                      </a:tcPr>
                    </a:tc>
                    <a:tc>
                      <a:txBody>
                        <a:bodyPr/>
                        <a:lstStyle/>
                        <a:p>
                          <a:endParaRPr lang="es-ES"/>
                        </a:p>
                      </a:txBody>
                      <a:tcPr anchor="ctr">
                        <a:blipFill>
                          <a:blip r:embed="rId2"/>
                          <a:stretch>
                            <a:fillRect l="-154080" t="-199237" r="-380" b="-200000"/>
                          </a:stretch>
                        </a:blipFill>
                      </a:tcPr>
                    </a:tc>
                    <a:extLst>
                      <a:ext uri="{0D108BD9-81ED-4DB2-BD59-A6C34878D82A}">
                        <a16:rowId xmlns:a16="http://schemas.microsoft.com/office/drawing/2014/main" val="10002"/>
                      </a:ext>
                    </a:extLst>
                  </a:tr>
                  <a:tr h="792579">
                    <a:tc>
                      <a:txBody>
                        <a:bodyPr/>
                        <a:lstStyle/>
                        <a:p>
                          <a:endParaRPr lang="es-ES"/>
                        </a:p>
                      </a:txBody>
                      <a:tcPr anchor="ctr">
                        <a:blipFill>
                          <a:blip r:embed="rId2"/>
                          <a:stretch>
                            <a:fillRect l="-357" t="-301538" r="-378571" b="-101538"/>
                          </a:stretch>
                        </a:blipFill>
                      </a:tcPr>
                    </a:tc>
                    <a:tc>
                      <a:txBody>
                        <a:bodyPr/>
                        <a:lstStyle/>
                        <a:p>
                          <a:endParaRPr lang="es-ES"/>
                        </a:p>
                      </a:txBody>
                      <a:tcPr anchor="ctr">
                        <a:blipFill>
                          <a:blip r:embed="rId2"/>
                          <a:stretch>
                            <a:fillRect l="-52919" t="-301538" r="-99623" b="-101538"/>
                          </a:stretch>
                        </a:blipFill>
                      </a:tcPr>
                    </a:tc>
                    <a:tc>
                      <a:txBody>
                        <a:bodyPr/>
                        <a:lstStyle/>
                        <a:p>
                          <a:endParaRPr lang="es-ES"/>
                        </a:p>
                      </a:txBody>
                      <a:tcPr anchor="ctr">
                        <a:blipFill>
                          <a:blip r:embed="rId2"/>
                          <a:stretch>
                            <a:fillRect l="-154080" t="-301538" r="-380" b="-101538"/>
                          </a:stretch>
                        </a:blipFill>
                      </a:tcPr>
                    </a:tc>
                    <a:extLst>
                      <a:ext uri="{0D108BD9-81ED-4DB2-BD59-A6C34878D82A}">
                        <a16:rowId xmlns:a16="http://schemas.microsoft.com/office/drawing/2014/main" val="10003"/>
                      </a:ext>
                    </a:extLst>
                  </a:tr>
                  <a:tr h="792579">
                    <a:tc>
                      <a:txBody>
                        <a:bodyPr/>
                        <a:lstStyle/>
                        <a:p>
                          <a:endParaRPr lang="es-ES"/>
                        </a:p>
                      </a:txBody>
                      <a:tcPr anchor="ctr">
                        <a:blipFill>
                          <a:blip r:embed="rId2"/>
                          <a:stretch>
                            <a:fillRect l="-357" t="-401538" r="-378571" b="-1538"/>
                          </a:stretch>
                        </a:blipFill>
                      </a:tcPr>
                    </a:tc>
                    <a:tc>
                      <a:txBody>
                        <a:bodyPr/>
                        <a:lstStyle/>
                        <a:p>
                          <a:endParaRPr lang="es-ES"/>
                        </a:p>
                      </a:txBody>
                      <a:tcPr anchor="ctr">
                        <a:blipFill>
                          <a:blip r:embed="rId2"/>
                          <a:stretch>
                            <a:fillRect l="-52919" t="-401538" r="-99623" b="-1538"/>
                          </a:stretch>
                        </a:blipFill>
                      </a:tcPr>
                    </a:tc>
                    <a:tc>
                      <a:txBody>
                        <a:bodyPr/>
                        <a:lstStyle/>
                        <a:p>
                          <a:endParaRPr lang="es-ES"/>
                        </a:p>
                      </a:txBody>
                      <a:tcPr anchor="ctr">
                        <a:blipFill>
                          <a:blip r:embed="rId2"/>
                          <a:stretch>
                            <a:fillRect l="-154080" t="-401538" r="-380" b="-1538"/>
                          </a:stretch>
                        </a:blipFill>
                      </a:tcPr>
                    </a:tc>
                    <a:extLst>
                      <a:ext uri="{0D108BD9-81ED-4DB2-BD59-A6C34878D82A}">
                        <a16:rowId xmlns:a16="http://schemas.microsoft.com/office/drawing/2014/main" val="3659885593"/>
                      </a:ext>
                    </a:extLst>
                  </a:tr>
                </a:tbl>
              </a:graphicData>
            </a:graphic>
          </p:graphicFrame>
        </mc:Fallback>
      </mc:AlternateContent>
    </p:spTree>
    <p:extLst>
      <p:ext uri="{BB962C8B-B14F-4D97-AF65-F5344CB8AC3E}">
        <p14:creationId xmlns:p14="http://schemas.microsoft.com/office/powerpoint/2010/main" val="2819233795"/>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Marcador de contenido 4"/>
          <p:cNvSpPr txBox="1"/>
          <p:nvPr/>
        </p:nvSpPr>
        <p:spPr>
          <a:xfrm>
            <a:off x="457200" y="458020"/>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El Sol y la Luna (s. IV-III a.C.)</a:t>
            </a:r>
          </a:p>
        </p:txBody>
      </p:sp>
      <p:grpSp>
        <p:nvGrpSpPr>
          <p:cNvPr id="306" name="Grupo"/>
          <p:cNvGrpSpPr/>
          <p:nvPr/>
        </p:nvGrpSpPr>
        <p:grpSpPr>
          <a:xfrm rot="250177">
            <a:off x="265317" y="962310"/>
            <a:ext cx="8732499" cy="1041724"/>
            <a:chOff x="-2720781" y="-627858"/>
            <a:chExt cx="4711775" cy="2022104"/>
          </a:xfrm>
        </p:grpSpPr>
        <p:sp>
          <p:nvSpPr>
            <p:cNvPr id="304" name="Rectángulo"/>
            <p:cNvSpPr/>
            <p:nvPr/>
          </p:nvSpPr>
          <p:spPr>
            <a:xfrm rot="21555561">
              <a:off x="-2720781" y="-627858"/>
              <a:ext cx="4711775" cy="1638197"/>
            </a:xfrm>
            <a:prstGeom prst="rect">
              <a:avLst/>
            </a:prstGeom>
            <a:solidFill>
              <a:srgbClr val="FFECD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05" name="Content Placeholder 2"/>
            <p:cNvSpPr txBox="1"/>
            <p:nvPr/>
          </p:nvSpPr>
          <p:spPr>
            <a:xfrm rot="21508702">
              <a:off x="-2563059" y="-133393"/>
              <a:ext cx="4409357" cy="152763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lvl1pPr defTabSz="370331">
                <a:lnSpc>
                  <a:spcPct val="80000"/>
                </a:lnSpc>
                <a:spcBef>
                  <a:spcPts val="500"/>
                </a:spcBef>
                <a:defRPr sz="2187">
                  <a:latin typeface="Chalkduster"/>
                  <a:ea typeface="Chalkduster"/>
                  <a:cs typeface="Chalkduster"/>
                  <a:sym typeface="Chalkduster"/>
                </a:defRPr>
              </a:lvl1pPr>
            </a:lstStyle>
            <a:p>
              <a:pPr algn="ctr"/>
              <a:r>
                <a:rPr lang="es-ES" sz="2400" dirty="0"/>
                <a:t>Conclusiones</a:t>
              </a:r>
            </a:p>
            <a:p>
              <a:endParaRPr lang="es-ES" dirty="0"/>
            </a:p>
          </p:txBody>
        </p:sp>
      </p:grpSp>
      <mc:AlternateContent xmlns:mc="http://schemas.openxmlformats.org/markup-compatibility/2006" xmlns:a14="http://schemas.microsoft.com/office/drawing/2010/main">
        <mc:Choice Requires="a14">
          <p:graphicFrame>
            <p:nvGraphicFramePr>
              <p:cNvPr id="10" name="Tabla 7">
                <a:extLst>
                  <a:ext uri="{FF2B5EF4-FFF2-40B4-BE49-F238E27FC236}">
                    <a16:creationId xmlns:a16="http://schemas.microsoft.com/office/drawing/2014/main" xmlns="" id="{9982D647-59B9-49A6-A739-39F79D6E9B56}"/>
                  </a:ext>
                </a:extLst>
              </p:cNvPr>
              <p:cNvGraphicFramePr>
                <a:graphicFrameLocks noGrp="1"/>
              </p:cNvGraphicFramePr>
              <p:nvPr>
                <p:extLst>
                  <p:ext uri="{D42A27DB-BD31-4B8C-83A1-F6EECF244321}">
                    <p14:modId xmlns:p14="http://schemas.microsoft.com/office/powerpoint/2010/main" val="2773572563"/>
                  </p:ext>
                </p:extLst>
              </p:nvPr>
            </p:nvGraphicFramePr>
            <p:xfrm>
              <a:off x="558203" y="2275822"/>
              <a:ext cx="8175967" cy="4026650"/>
            </p:xfrm>
            <a:graphic>
              <a:graphicData uri="http://schemas.openxmlformats.org/drawingml/2006/table">
                <a:tbl>
                  <a:tblPr firstRow="1" bandRow="1">
                    <a:tableStyleId>{5940675A-B579-460E-94D1-54222C63F5DA}</a:tableStyleId>
                  </a:tblPr>
                  <a:tblGrid>
                    <a:gridCol w="1713788">
                      <a:extLst>
                        <a:ext uri="{9D8B030D-6E8A-4147-A177-3AD203B41FA5}">
                          <a16:colId xmlns:a16="http://schemas.microsoft.com/office/drawing/2014/main" xmlns="" val="1767273872"/>
                        </a:ext>
                      </a:extLst>
                    </a:gridCol>
                    <a:gridCol w="3242006">
                      <a:extLst>
                        <a:ext uri="{9D8B030D-6E8A-4147-A177-3AD203B41FA5}">
                          <a16:colId xmlns:a16="http://schemas.microsoft.com/office/drawing/2014/main" xmlns="" val="3312194336"/>
                        </a:ext>
                      </a:extLst>
                    </a:gridCol>
                    <a:gridCol w="3220173">
                      <a:extLst>
                        <a:ext uri="{9D8B030D-6E8A-4147-A177-3AD203B41FA5}">
                          <a16:colId xmlns:a16="http://schemas.microsoft.com/office/drawing/2014/main" xmlns="" val="20002"/>
                        </a:ext>
                      </a:extLst>
                    </a:gridCol>
                  </a:tblGrid>
                  <a:tr h="805330">
                    <a:tc>
                      <a:txBody>
                        <a:bodyPr/>
                        <a:lstStyle/>
                        <a:p>
                          <a:pPr algn="ctr"/>
                          <a:endParaRPr lang="es-ES" dirty="0"/>
                        </a:p>
                      </a:txBody>
                      <a:tcPr/>
                    </a:tc>
                    <a:tc>
                      <a:txBody>
                        <a:bodyPr/>
                        <a:lstStyle/>
                        <a:p>
                          <a:pPr algn="ctr"/>
                          <a:r>
                            <a:rPr lang="es-ES" sz="2000" b="1" dirty="0"/>
                            <a:t>Aristarco - Eratóstenes</a:t>
                          </a:r>
                        </a:p>
                      </a:txBody>
                      <a:tcPr anchor="ctr"/>
                    </a:tc>
                    <a:tc>
                      <a:txBody>
                        <a:bodyPr/>
                        <a:lstStyle/>
                        <a:p>
                          <a:pPr algn="ctr"/>
                          <a:r>
                            <a:rPr lang="es-ES" sz="2000" b="1" dirty="0"/>
                            <a:t>Real</a:t>
                          </a:r>
                        </a:p>
                      </a:txBody>
                      <a:tcPr anchor="ctr"/>
                    </a:tc>
                    <a:extLst>
                      <a:ext uri="{0D108BD9-81ED-4DB2-BD59-A6C34878D82A}">
                        <a16:rowId xmlns:a16="http://schemas.microsoft.com/office/drawing/2014/main" xmlns="" val="1296412480"/>
                      </a:ext>
                    </a:extLst>
                  </a:tr>
                  <a:tr h="805330">
                    <a:tc>
                      <a:txBody>
                        <a:bodyPr/>
                        <a:lstStyle/>
                        <a:p>
                          <a:pPr algn="ctr"/>
                          <a14:m>
                            <m:oMathPara xmlns:m="http://schemas.openxmlformats.org/officeDocument/2006/math">
                              <m:oMathParaPr>
                                <m:jc m:val="centerGroup"/>
                              </m:oMathParaPr>
                              <m:oMath xmlns:m="http://schemas.openxmlformats.org/officeDocument/2006/math">
                                <m:r>
                                  <m:rPr>
                                    <m:nor/>
                                  </m:rPr>
                                  <a:rPr lang="es-ES" sz="1800" b="1" dirty="0" smtClean="0">
                                    <a:solidFill>
                                      <a:schemeClr val="tx1"/>
                                    </a:solidFill>
                                  </a:rPr>
                                  <m:t>r</m:t>
                                </m:r>
                                <m:r>
                                  <m:rPr>
                                    <m:nor/>
                                  </m:rPr>
                                  <a:rPr lang="es-ES" sz="1800" b="1" i="0" baseline="-25000" dirty="0" smtClean="0">
                                    <a:solidFill>
                                      <a:schemeClr val="tx1"/>
                                    </a:solidFill>
                                  </a:rPr>
                                  <m:t>L</m:t>
                                </m:r>
                              </m:oMath>
                            </m:oMathPara>
                          </a14:m>
                          <a:endParaRPr lang="es-ES" sz="1800" b="1" dirty="0">
                            <a:solidFill>
                              <a:schemeClr val="tx1"/>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0000FF"/>
                              </a:solidFill>
                              <a:latin typeface="+mn-lt"/>
                            </a:rPr>
                            <a:t>2228,1 km</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00B050"/>
                              </a:solidFill>
                              <a:latin typeface="+mn-lt"/>
                            </a:rPr>
                            <a:t>1737,1 km </a:t>
                          </a:r>
                        </a:p>
                      </a:txBody>
                      <a:tcPr anchor="ctr"/>
                    </a:tc>
                    <a:extLst>
                      <a:ext uri="{0D108BD9-81ED-4DB2-BD59-A6C34878D82A}">
                        <a16:rowId xmlns:a16="http://schemas.microsoft.com/office/drawing/2014/main" xmlns="" val="3483842765"/>
                      </a:ext>
                    </a:extLst>
                  </a:tr>
                  <a:tr h="80533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s-ES" sz="1800" b="1" i="0" dirty="0" smtClean="0">
                                    <a:solidFill>
                                      <a:schemeClr val="tx1"/>
                                    </a:solidFill>
                                  </a:rPr>
                                  <m:t>d</m:t>
                                </m:r>
                                <m:r>
                                  <m:rPr>
                                    <m:nor/>
                                  </m:rPr>
                                  <a:rPr lang="es-ES" sz="1800" b="1" i="0" baseline="-25000" dirty="0" smtClean="0">
                                    <a:solidFill>
                                      <a:schemeClr val="tx1"/>
                                    </a:solidFill>
                                  </a:rPr>
                                  <m:t>TL</m:t>
                                </m:r>
                              </m:oMath>
                            </m:oMathPara>
                          </a14:m>
                          <a:endParaRPr lang="es-ES" sz="1800" b="1" dirty="0">
                            <a:solidFill>
                              <a:schemeClr val="tx1"/>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0000FF"/>
                              </a:solidFill>
                              <a:latin typeface="+mn-lt"/>
                            </a:rPr>
                            <a:t>510.644 km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00B050"/>
                              </a:solidFill>
                              <a:latin typeface="+mn-lt"/>
                            </a:rPr>
                            <a:t>384.400</a:t>
                          </a:r>
                          <a:r>
                            <a:rPr lang="es-ES" sz="1800" b="1" baseline="0" dirty="0">
                              <a:solidFill>
                                <a:srgbClr val="00B050"/>
                              </a:solidFill>
                              <a:latin typeface="+mn-lt"/>
                            </a:rPr>
                            <a:t> km</a:t>
                          </a:r>
                          <a:endParaRPr lang="es-ES" sz="1800" b="1" dirty="0">
                            <a:solidFill>
                              <a:srgbClr val="00B050"/>
                            </a:solidFill>
                            <a:latin typeface="+mn-lt"/>
                          </a:endParaRPr>
                        </a:p>
                      </a:txBody>
                      <a:tcPr anchor="ctr"/>
                    </a:tc>
                    <a:extLst>
                      <a:ext uri="{0D108BD9-81ED-4DB2-BD59-A6C34878D82A}">
                        <a16:rowId xmlns:a16="http://schemas.microsoft.com/office/drawing/2014/main" xmlns="" val="10002"/>
                      </a:ext>
                    </a:extLst>
                  </a:tr>
                  <a:tr h="80533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s-ES" sz="1800" b="1" dirty="0" smtClean="0">
                                    <a:solidFill>
                                      <a:schemeClr val="tx1"/>
                                    </a:solidFill>
                                  </a:rPr>
                                  <m:t>r</m:t>
                                </m:r>
                                <m:r>
                                  <m:rPr>
                                    <m:nor/>
                                  </m:rPr>
                                  <a:rPr lang="es-ES" sz="1800" b="1" i="0" baseline="-25000" dirty="0" smtClean="0">
                                    <a:solidFill>
                                      <a:schemeClr val="tx1"/>
                                    </a:solidFill>
                                  </a:rPr>
                                  <m:t>S</m:t>
                                </m:r>
                              </m:oMath>
                            </m:oMathPara>
                          </a14:m>
                          <a:endParaRPr lang="es-ES" sz="1800" b="1" dirty="0">
                            <a:solidFill>
                              <a:schemeClr val="tx1"/>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FF0000"/>
                              </a:solidFill>
                              <a:latin typeface="+mn-lt"/>
                            </a:rPr>
                            <a:t>42.848,1 km</a:t>
                          </a:r>
                        </a:p>
                      </a:txBody>
                      <a:tcPr anchor="ctr"/>
                    </a:tc>
                    <a:tc>
                      <a:txBody>
                        <a:bodyPr/>
                        <a:lstStyle/>
                        <a:p>
                          <a:pPr algn="ctr"/>
                          <a:r>
                            <a:rPr lang="es-ES" sz="1800" b="1" dirty="0">
                              <a:solidFill>
                                <a:srgbClr val="00B050"/>
                              </a:solidFill>
                            </a:rPr>
                            <a:t>696.340 km</a:t>
                          </a:r>
                          <a:endParaRPr lang="es-ES" sz="1800" b="1" dirty="0">
                            <a:solidFill>
                              <a:srgbClr val="00B050"/>
                            </a:solidFill>
                            <a:latin typeface="+mn-lt"/>
                          </a:endParaRPr>
                        </a:p>
                      </a:txBody>
                      <a:tcPr anchor="ctr"/>
                    </a:tc>
                    <a:extLst>
                      <a:ext uri="{0D108BD9-81ED-4DB2-BD59-A6C34878D82A}">
                        <a16:rowId xmlns:a16="http://schemas.microsoft.com/office/drawing/2014/main" xmlns="" val="10003"/>
                      </a:ext>
                    </a:extLst>
                  </a:tr>
                  <a:tr h="80533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s-ES" sz="1800" b="1" i="0" dirty="0" smtClean="0">
                                    <a:solidFill>
                                      <a:schemeClr val="tx1"/>
                                    </a:solidFill>
                                  </a:rPr>
                                  <m:t>d</m:t>
                                </m:r>
                                <m:r>
                                  <m:rPr>
                                    <m:nor/>
                                  </m:rPr>
                                  <a:rPr lang="es-ES" sz="1800" b="1" i="0" baseline="-25000" dirty="0" smtClean="0">
                                    <a:solidFill>
                                      <a:schemeClr val="tx1"/>
                                    </a:solidFill>
                                  </a:rPr>
                                  <m:t>TS</m:t>
                                </m:r>
                              </m:oMath>
                            </m:oMathPara>
                          </a14:m>
                          <a:endParaRPr lang="es-ES" sz="1800" b="1" dirty="0">
                            <a:solidFill>
                              <a:schemeClr val="tx1"/>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FF0000"/>
                              </a:solidFill>
                            </a:rPr>
                            <a:t>9.820.092 km</a:t>
                          </a:r>
                          <a:endParaRPr lang="es-ES" sz="1800" b="1" dirty="0">
                            <a:solidFill>
                              <a:srgbClr val="FF0000"/>
                            </a:solidFill>
                            <a:latin typeface="+mn-lt"/>
                          </a:endParaRPr>
                        </a:p>
                      </a:txBody>
                      <a:tcPr anchor="ctr"/>
                    </a:tc>
                    <a:tc>
                      <a:txBody>
                        <a:bodyPr/>
                        <a:lstStyle/>
                        <a:p>
                          <a:pPr algn="ctr"/>
                          <a:r>
                            <a:rPr lang="es-ES" sz="1800" b="1" dirty="0">
                              <a:solidFill>
                                <a:srgbClr val="00B050"/>
                              </a:solidFill>
                              <a:latin typeface="+mn-lt"/>
                            </a:rPr>
                            <a:t>149.598.262 km</a:t>
                          </a:r>
                        </a:p>
                      </a:txBody>
                      <a:tcPr anchor="ctr"/>
                    </a:tc>
                    <a:extLst>
                      <a:ext uri="{0D108BD9-81ED-4DB2-BD59-A6C34878D82A}">
                        <a16:rowId xmlns:a16="http://schemas.microsoft.com/office/drawing/2014/main" xmlns="" val="3659885593"/>
                      </a:ext>
                    </a:extLst>
                  </a:tr>
                </a:tbl>
              </a:graphicData>
            </a:graphic>
          </p:graphicFrame>
        </mc:Choice>
        <mc:Fallback xmlns="">
          <p:graphicFrame>
            <p:nvGraphicFramePr>
              <p:cNvPr id="10" name="Tabla 7">
                <a:extLst>
                  <a:ext uri="{FF2B5EF4-FFF2-40B4-BE49-F238E27FC236}">
                    <a16:creationId xmlns:a16="http://schemas.microsoft.com/office/drawing/2014/main" id="{9982D647-59B9-49A6-A739-39F79D6E9B56}"/>
                  </a:ext>
                </a:extLst>
              </p:cNvPr>
              <p:cNvGraphicFramePr>
                <a:graphicFrameLocks noGrp="1"/>
              </p:cNvGraphicFramePr>
              <p:nvPr>
                <p:extLst>
                  <p:ext uri="{D42A27DB-BD31-4B8C-83A1-F6EECF244321}">
                    <p14:modId xmlns:p14="http://schemas.microsoft.com/office/powerpoint/2010/main" val="2773572563"/>
                  </p:ext>
                </p:extLst>
              </p:nvPr>
            </p:nvGraphicFramePr>
            <p:xfrm>
              <a:off x="558203" y="2275822"/>
              <a:ext cx="8175967" cy="4026650"/>
            </p:xfrm>
            <a:graphic>
              <a:graphicData uri="http://schemas.openxmlformats.org/drawingml/2006/table">
                <a:tbl>
                  <a:tblPr firstRow="1" bandRow="1">
                    <a:tableStyleId>{5940675A-B579-460E-94D1-54222C63F5DA}</a:tableStyleId>
                  </a:tblPr>
                  <a:tblGrid>
                    <a:gridCol w="1713788">
                      <a:extLst>
                        <a:ext uri="{9D8B030D-6E8A-4147-A177-3AD203B41FA5}">
                          <a16:colId xmlns:a16="http://schemas.microsoft.com/office/drawing/2014/main" val="1767273872"/>
                        </a:ext>
                      </a:extLst>
                    </a:gridCol>
                    <a:gridCol w="3242006">
                      <a:extLst>
                        <a:ext uri="{9D8B030D-6E8A-4147-A177-3AD203B41FA5}">
                          <a16:colId xmlns:a16="http://schemas.microsoft.com/office/drawing/2014/main" val="3312194336"/>
                        </a:ext>
                      </a:extLst>
                    </a:gridCol>
                    <a:gridCol w="3220173">
                      <a:extLst>
                        <a:ext uri="{9D8B030D-6E8A-4147-A177-3AD203B41FA5}">
                          <a16:colId xmlns:a16="http://schemas.microsoft.com/office/drawing/2014/main" val="20002"/>
                        </a:ext>
                      </a:extLst>
                    </a:gridCol>
                  </a:tblGrid>
                  <a:tr h="805330">
                    <a:tc>
                      <a:txBody>
                        <a:bodyPr/>
                        <a:lstStyle/>
                        <a:p>
                          <a:pPr algn="ctr"/>
                          <a:endParaRPr lang="es-ES" dirty="0"/>
                        </a:p>
                      </a:txBody>
                      <a:tcPr/>
                    </a:tc>
                    <a:tc>
                      <a:txBody>
                        <a:bodyPr/>
                        <a:lstStyle/>
                        <a:p>
                          <a:pPr algn="ctr"/>
                          <a:r>
                            <a:rPr lang="es-ES" sz="2000" b="1" dirty="0"/>
                            <a:t>Aristarco - Eratóstenes</a:t>
                          </a:r>
                        </a:p>
                      </a:txBody>
                      <a:tcPr anchor="ctr"/>
                    </a:tc>
                    <a:tc>
                      <a:txBody>
                        <a:bodyPr/>
                        <a:lstStyle/>
                        <a:p>
                          <a:pPr algn="ctr"/>
                          <a:r>
                            <a:rPr lang="es-ES" sz="2000" b="1" dirty="0"/>
                            <a:t>Real</a:t>
                          </a:r>
                        </a:p>
                      </a:txBody>
                      <a:tcPr anchor="ctr"/>
                    </a:tc>
                    <a:extLst>
                      <a:ext uri="{0D108BD9-81ED-4DB2-BD59-A6C34878D82A}">
                        <a16:rowId xmlns:a16="http://schemas.microsoft.com/office/drawing/2014/main" val="1296412480"/>
                      </a:ext>
                    </a:extLst>
                  </a:tr>
                  <a:tr h="805330">
                    <a:tc>
                      <a:txBody>
                        <a:bodyPr/>
                        <a:lstStyle/>
                        <a:p>
                          <a:endParaRPr lang="es-ES"/>
                        </a:p>
                      </a:txBody>
                      <a:tcPr anchor="ctr">
                        <a:blipFill>
                          <a:blip r:embed="rId2"/>
                          <a:stretch>
                            <a:fillRect l="-356" t="-100758" r="-378292" b="-302273"/>
                          </a:stretch>
                        </a:blip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0000FF"/>
                              </a:solidFill>
                              <a:latin typeface="+mn-lt"/>
                            </a:rPr>
                            <a:t>2228,1 km</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00B050"/>
                              </a:solidFill>
                              <a:latin typeface="+mn-lt"/>
                            </a:rPr>
                            <a:t>1737,1 km </a:t>
                          </a:r>
                        </a:p>
                      </a:txBody>
                      <a:tcPr anchor="ctr"/>
                    </a:tc>
                    <a:extLst>
                      <a:ext uri="{0D108BD9-81ED-4DB2-BD59-A6C34878D82A}">
                        <a16:rowId xmlns:a16="http://schemas.microsoft.com/office/drawing/2014/main" val="3483842765"/>
                      </a:ext>
                    </a:extLst>
                  </a:tr>
                  <a:tr h="805330">
                    <a:tc>
                      <a:txBody>
                        <a:bodyPr/>
                        <a:lstStyle/>
                        <a:p>
                          <a:endParaRPr lang="es-ES"/>
                        </a:p>
                      </a:txBody>
                      <a:tcPr anchor="ctr">
                        <a:blipFill>
                          <a:blip r:embed="rId2"/>
                          <a:stretch>
                            <a:fillRect l="-356" t="-199248" r="-378292" b="-200000"/>
                          </a:stretch>
                        </a:blip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0000FF"/>
                              </a:solidFill>
                              <a:latin typeface="+mn-lt"/>
                            </a:rPr>
                            <a:t>510.644 km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00B050"/>
                              </a:solidFill>
                              <a:latin typeface="+mn-lt"/>
                            </a:rPr>
                            <a:t>384.400</a:t>
                          </a:r>
                          <a:r>
                            <a:rPr lang="es-ES" sz="1800" b="1" baseline="0" dirty="0">
                              <a:solidFill>
                                <a:srgbClr val="00B050"/>
                              </a:solidFill>
                              <a:latin typeface="+mn-lt"/>
                            </a:rPr>
                            <a:t> km</a:t>
                          </a:r>
                          <a:endParaRPr lang="es-ES" sz="1800" b="1" dirty="0">
                            <a:solidFill>
                              <a:srgbClr val="00B050"/>
                            </a:solidFill>
                            <a:latin typeface="+mn-lt"/>
                          </a:endParaRPr>
                        </a:p>
                      </a:txBody>
                      <a:tcPr anchor="ctr"/>
                    </a:tc>
                    <a:extLst>
                      <a:ext uri="{0D108BD9-81ED-4DB2-BD59-A6C34878D82A}">
                        <a16:rowId xmlns:a16="http://schemas.microsoft.com/office/drawing/2014/main" val="10002"/>
                      </a:ext>
                    </a:extLst>
                  </a:tr>
                  <a:tr h="805330">
                    <a:tc>
                      <a:txBody>
                        <a:bodyPr/>
                        <a:lstStyle/>
                        <a:p>
                          <a:endParaRPr lang="es-ES"/>
                        </a:p>
                      </a:txBody>
                      <a:tcPr anchor="ctr">
                        <a:blipFill>
                          <a:blip r:embed="rId2"/>
                          <a:stretch>
                            <a:fillRect l="-356" t="-301515" r="-378292" b="-101515"/>
                          </a:stretch>
                        </a:blip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FF0000"/>
                              </a:solidFill>
                              <a:latin typeface="+mn-lt"/>
                            </a:rPr>
                            <a:t>42.848,1 km</a:t>
                          </a:r>
                        </a:p>
                      </a:txBody>
                      <a:tcPr anchor="ctr"/>
                    </a:tc>
                    <a:tc>
                      <a:txBody>
                        <a:bodyPr/>
                        <a:lstStyle/>
                        <a:p>
                          <a:pPr algn="ctr"/>
                          <a:r>
                            <a:rPr lang="es-ES" sz="1800" b="1" dirty="0">
                              <a:solidFill>
                                <a:srgbClr val="00B050"/>
                              </a:solidFill>
                            </a:rPr>
                            <a:t>696.340 km</a:t>
                          </a:r>
                          <a:endParaRPr lang="es-ES" sz="1800" b="1" dirty="0">
                            <a:solidFill>
                              <a:srgbClr val="00B050"/>
                            </a:solidFill>
                            <a:latin typeface="+mn-lt"/>
                          </a:endParaRPr>
                        </a:p>
                      </a:txBody>
                      <a:tcPr anchor="ctr"/>
                    </a:tc>
                    <a:extLst>
                      <a:ext uri="{0D108BD9-81ED-4DB2-BD59-A6C34878D82A}">
                        <a16:rowId xmlns:a16="http://schemas.microsoft.com/office/drawing/2014/main" val="10003"/>
                      </a:ext>
                    </a:extLst>
                  </a:tr>
                  <a:tr h="805330">
                    <a:tc>
                      <a:txBody>
                        <a:bodyPr/>
                        <a:lstStyle/>
                        <a:p>
                          <a:endParaRPr lang="es-ES"/>
                        </a:p>
                      </a:txBody>
                      <a:tcPr anchor="ctr">
                        <a:blipFill>
                          <a:blip r:embed="rId2"/>
                          <a:stretch>
                            <a:fillRect l="-356" t="-401515" r="-378292" b="-1515"/>
                          </a:stretch>
                        </a:blip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solidFill>
                                <a:srgbClr val="FF0000"/>
                              </a:solidFill>
                            </a:rPr>
                            <a:t>9.820.092 km</a:t>
                          </a:r>
                          <a:endParaRPr lang="es-ES" sz="1800" b="1" dirty="0">
                            <a:solidFill>
                              <a:srgbClr val="FF0000"/>
                            </a:solidFill>
                            <a:latin typeface="+mn-lt"/>
                          </a:endParaRPr>
                        </a:p>
                      </a:txBody>
                      <a:tcPr anchor="ctr"/>
                    </a:tc>
                    <a:tc>
                      <a:txBody>
                        <a:bodyPr/>
                        <a:lstStyle/>
                        <a:p>
                          <a:pPr algn="ctr"/>
                          <a:r>
                            <a:rPr lang="es-ES" sz="1800" b="1" dirty="0">
                              <a:solidFill>
                                <a:srgbClr val="00B050"/>
                              </a:solidFill>
                              <a:latin typeface="+mn-lt"/>
                            </a:rPr>
                            <a:t>149.598.262 km</a:t>
                          </a:r>
                        </a:p>
                      </a:txBody>
                      <a:tcPr anchor="ctr"/>
                    </a:tc>
                    <a:extLst>
                      <a:ext uri="{0D108BD9-81ED-4DB2-BD59-A6C34878D82A}">
                        <a16:rowId xmlns:a16="http://schemas.microsoft.com/office/drawing/2014/main" val="3659885593"/>
                      </a:ext>
                    </a:extLst>
                  </a:tr>
                </a:tbl>
              </a:graphicData>
            </a:graphic>
          </p:graphicFrame>
        </mc:Fallback>
      </mc:AlternateContent>
    </p:spTree>
    <p:extLst>
      <p:ext uri="{BB962C8B-B14F-4D97-AF65-F5344CB8AC3E}">
        <p14:creationId xmlns:p14="http://schemas.microsoft.com/office/powerpoint/2010/main" val="3196209798"/>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xmlns="" id="{C6B158B5-50B5-4927-A367-7C9F3AFE5D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arcador de contenido 4"/>
          <p:cNvSpPr txBox="1"/>
          <p:nvPr/>
        </p:nvSpPr>
        <p:spPr>
          <a:xfrm>
            <a:off x="118291" y="492462"/>
            <a:ext cx="4074885" cy="2665509"/>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b">
            <a:normAutofit/>
          </a:bodyPr>
          <a:lstStyle>
            <a:lvl1pPr algn="ctr" defTabSz="361188">
              <a:lnSpc>
                <a:spcPct val="80000"/>
              </a:lnSpc>
              <a:spcBef>
                <a:spcPts val="500"/>
              </a:spcBef>
              <a:defRPr sz="2449" b="1">
                <a:solidFill>
                  <a:srgbClr val="FFFFFF"/>
                </a:solidFill>
              </a:defRPr>
            </a:lvl1pPr>
          </a:lstStyle>
          <a:p>
            <a:pPr algn="r" defTabSz="914400" hangingPunct="1">
              <a:lnSpc>
                <a:spcPct val="90000"/>
              </a:lnSpc>
              <a:spcBef>
                <a:spcPct val="0"/>
              </a:spcBef>
              <a:spcAft>
                <a:spcPts val="600"/>
              </a:spcAft>
            </a:pPr>
            <a:r>
              <a:rPr lang="en-US" sz="4400" kern="1200" dirty="0">
                <a:solidFill>
                  <a:schemeClr val="bg1"/>
                </a:solidFill>
              </a:rPr>
              <a:t>Los </a:t>
            </a:r>
            <a:r>
              <a:rPr lang="en-US" sz="4400" kern="1200" dirty="0" err="1">
                <a:solidFill>
                  <a:schemeClr val="bg1"/>
                </a:solidFill>
              </a:rPr>
              <a:t>planetas</a:t>
            </a:r>
            <a:endParaRPr lang="en-US" sz="4400" kern="1200" dirty="0">
              <a:solidFill>
                <a:schemeClr val="bg1"/>
              </a:solidFill>
            </a:endParaRPr>
          </a:p>
          <a:p>
            <a:pPr algn="r" defTabSz="914400" hangingPunct="1">
              <a:lnSpc>
                <a:spcPct val="90000"/>
              </a:lnSpc>
              <a:spcBef>
                <a:spcPct val="0"/>
              </a:spcBef>
              <a:spcAft>
                <a:spcPts val="600"/>
              </a:spcAft>
            </a:pPr>
            <a:r>
              <a:rPr lang="en-US" sz="4400" kern="1200" dirty="0">
                <a:solidFill>
                  <a:schemeClr val="bg1"/>
                </a:solidFill>
              </a:rPr>
              <a:t> (s. XVI-XVII </a:t>
            </a:r>
            <a:r>
              <a:rPr lang="en-US" sz="4400" kern="1200" dirty="0" err="1">
                <a:solidFill>
                  <a:schemeClr val="bg1"/>
                </a:solidFill>
              </a:rPr>
              <a:t>d.C.</a:t>
            </a:r>
            <a:r>
              <a:rPr lang="en-US" sz="4400" kern="1200" dirty="0">
                <a:solidFill>
                  <a:schemeClr val="bg1"/>
                </a:solidFill>
              </a:rPr>
              <a:t>)</a:t>
            </a:r>
          </a:p>
        </p:txBody>
      </p:sp>
      <p:sp>
        <p:nvSpPr>
          <p:cNvPr id="99" name="Freeform: Shape 98">
            <a:extLst>
              <a:ext uri="{FF2B5EF4-FFF2-40B4-BE49-F238E27FC236}">
                <a16:creationId xmlns:a16="http://schemas.microsoft.com/office/drawing/2014/main" xmlns="" id="{B01367A3-F670-4BD9-9972-F7E97FC227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945818"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6" name="Freeform: Shape 100">
            <a:extLst>
              <a:ext uri="{FF2B5EF4-FFF2-40B4-BE49-F238E27FC236}">
                <a16:creationId xmlns:a16="http://schemas.microsoft.com/office/drawing/2014/main" xmlns="" id="{38C3DB02-606C-40EC-8381-7A29A1ADFA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945817" y="3100710"/>
            <a:ext cx="6857455" cy="656037"/>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E:\Usuarios\usuario\Desktop\systemecopern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612" y="1618735"/>
            <a:ext cx="4166097" cy="401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951454"/>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Marcador de contenido 4"/>
          <p:cNvSpPr txBox="1"/>
          <p:nvPr/>
        </p:nvSpPr>
        <p:spPr>
          <a:xfrm>
            <a:off x="457200" y="458020"/>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Los planetas (s. XVI-XVII d.C.)</a:t>
            </a:r>
          </a:p>
        </p:txBody>
      </p:sp>
      <p:sp>
        <p:nvSpPr>
          <p:cNvPr id="8" name="Content Placeholder 2"/>
          <p:cNvSpPr txBox="1">
            <a:spLocks/>
          </p:cNvSpPr>
          <p:nvPr/>
        </p:nvSpPr>
        <p:spPr>
          <a:xfrm>
            <a:off x="457200" y="1357514"/>
            <a:ext cx="3378200" cy="39508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393192" rtl="0" latinLnBrk="0">
              <a:lnSpc>
                <a:spcPct val="100000"/>
              </a:lnSpc>
              <a:spcBef>
                <a:spcPts val="500"/>
              </a:spcBef>
              <a:spcAft>
                <a:spcPts val="0"/>
              </a:spcAft>
              <a:buClrTx/>
              <a:buSzTx/>
              <a:buFont typeface="Arial"/>
              <a:buNone/>
              <a:tabLst/>
              <a:defRPr sz="2494" b="1"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hangingPunct="1"/>
            <a:r>
              <a:rPr lang="es-ES" sz="1800" dirty="0"/>
              <a:t>Copérnico, 1543</a:t>
            </a:r>
          </a:p>
        </p:txBody>
      </p:sp>
      <p:sp>
        <p:nvSpPr>
          <p:cNvPr id="2" name="1 Rectángulo"/>
          <p:cNvSpPr/>
          <p:nvPr/>
        </p:nvSpPr>
        <p:spPr>
          <a:xfrm>
            <a:off x="93005" y="6193935"/>
            <a:ext cx="3847528" cy="369332"/>
          </a:xfrm>
          <a:prstGeom prst="rect">
            <a:avLst/>
          </a:prstGeom>
        </p:spPr>
        <p:txBody>
          <a:bodyPr wrap="none">
            <a:spAutoFit/>
          </a:bodyPr>
          <a:lstStyle/>
          <a:p>
            <a:pPr hangingPunct="1"/>
            <a:r>
              <a:rPr lang="es-ES" dirty="0"/>
              <a:t>“De </a:t>
            </a:r>
            <a:r>
              <a:rPr lang="es-ES" dirty="0" err="1"/>
              <a:t>revolutionibus</a:t>
            </a:r>
            <a:r>
              <a:rPr lang="es-ES" dirty="0"/>
              <a:t> </a:t>
            </a:r>
            <a:r>
              <a:rPr lang="es-ES" dirty="0" err="1"/>
              <a:t>orbium</a:t>
            </a:r>
            <a:r>
              <a:rPr lang="es-ES" dirty="0"/>
              <a:t> </a:t>
            </a:r>
            <a:r>
              <a:rPr lang="es-ES" dirty="0" err="1"/>
              <a:t>caelestium</a:t>
            </a:r>
            <a:r>
              <a:rPr lang="es-ES" dirty="0"/>
              <a:t>"</a:t>
            </a:r>
          </a:p>
        </p:txBody>
      </p:sp>
      <p:pic>
        <p:nvPicPr>
          <p:cNvPr id="2052" name="Picture 4" descr="De revolutionibus orbium coelestium | Memorias del laberint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301" y="1904999"/>
            <a:ext cx="3165997" cy="417406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4902200" y="2045007"/>
            <a:ext cx="3378200" cy="39508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393192" rtl="0" latinLnBrk="0">
              <a:lnSpc>
                <a:spcPct val="100000"/>
              </a:lnSpc>
              <a:spcBef>
                <a:spcPts val="500"/>
              </a:spcBef>
              <a:spcAft>
                <a:spcPts val="0"/>
              </a:spcAft>
              <a:buClrTx/>
              <a:buSzTx/>
              <a:buFont typeface="Arial"/>
              <a:buNone/>
              <a:tabLst/>
              <a:defRPr sz="2494" b="1"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hangingPunct="1"/>
            <a:r>
              <a:rPr lang="es-ES" sz="1800" dirty="0"/>
              <a:t>Modelo Heliocéntrico</a:t>
            </a:r>
          </a:p>
        </p:txBody>
      </p:sp>
      <p:pic>
        <p:nvPicPr>
          <p:cNvPr id="2053" name="Picture 5" descr="E:\Usuarios\usuario\Desktop\copern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307" y="2704011"/>
            <a:ext cx="4187909" cy="348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3016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Marcador de contenido 4"/>
          <p:cNvSpPr txBox="1"/>
          <p:nvPr/>
        </p:nvSpPr>
        <p:spPr>
          <a:xfrm>
            <a:off x="457200" y="458020"/>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Los planetas (s. XVI-XVII d.C.)</a:t>
            </a:r>
          </a:p>
        </p:txBody>
      </p:sp>
      <p:sp>
        <p:nvSpPr>
          <p:cNvPr id="8" name="Content Placeholder 2"/>
          <p:cNvSpPr txBox="1">
            <a:spLocks/>
          </p:cNvSpPr>
          <p:nvPr/>
        </p:nvSpPr>
        <p:spPr>
          <a:xfrm>
            <a:off x="626529" y="1262844"/>
            <a:ext cx="2497667" cy="39508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393192" rtl="0" latinLnBrk="0">
              <a:lnSpc>
                <a:spcPct val="100000"/>
              </a:lnSpc>
              <a:spcBef>
                <a:spcPts val="500"/>
              </a:spcBef>
              <a:spcAft>
                <a:spcPts val="0"/>
              </a:spcAft>
              <a:buClrTx/>
              <a:buSzTx/>
              <a:buFont typeface="Arial"/>
              <a:buNone/>
              <a:tabLst/>
              <a:defRPr sz="2494" b="1"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hangingPunct="1"/>
            <a:r>
              <a:rPr lang="es-ES" sz="1800" dirty="0"/>
              <a:t>Kepler, 1619</a:t>
            </a:r>
          </a:p>
        </p:txBody>
      </p:sp>
      <p:sp>
        <p:nvSpPr>
          <p:cNvPr id="9" name="Content Placeholder 2"/>
          <p:cNvSpPr txBox="1">
            <a:spLocks/>
          </p:cNvSpPr>
          <p:nvPr/>
        </p:nvSpPr>
        <p:spPr>
          <a:xfrm>
            <a:off x="3927929" y="1471217"/>
            <a:ext cx="4758871" cy="50176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393192" rtl="0" latinLnBrk="0">
              <a:lnSpc>
                <a:spcPct val="100000"/>
              </a:lnSpc>
              <a:spcBef>
                <a:spcPts val="500"/>
              </a:spcBef>
              <a:spcAft>
                <a:spcPts val="0"/>
              </a:spcAft>
              <a:buClrTx/>
              <a:buSzTx/>
              <a:buFont typeface="Arial"/>
              <a:buNone/>
              <a:tabLst/>
              <a:defRPr sz="2494" b="1"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hangingPunct="1"/>
            <a:r>
              <a:rPr lang="es-ES" sz="1800" dirty="0"/>
              <a:t>Las orbitas de los planetas son elipses</a:t>
            </a:r>
          </a:p>
        </p:txBody>
      </p:sp>
      <p:sp>
        <p:nvSpPr>
          <p:cNvPr id="10" name="Content Placeholder 2"/>
          <p:cNvSpPr txBox="1">
            <a:spLocks/>
          </p:cNvSpPr>
          <p:nvPr/>
        </p:nvSpPr>
        <p:spPr>
          <a:xfrm>
            <a:off x="3927929" y="1913098"/>
            <a:ext cx="4758871" cy="50176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393192" rtl="0" latinLnBrk="0">
              <a:lnSpc>
                <a:spcPct val="100000"/>
              </a:lnSpc>
              <a:spcBef>
                <a:spcPts val="500"/>
              </a:spcBef>
              <a:spcAft>
                <a:spcPts val="0"/>
              </a:spcAft>
              <a:buClrTx/>
              <a:buSzTx/>
              <a:buFont typeface="Arial"/>
              <a:buNone/>
              <a:tabLst/>
              <a:defRPr sz="2494" b="1"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hangingPunct="1"/>
            <a:r>
              <a:rPr lang="es-ES" sz="1800" dirty="0"/>
              <a:t>El sol está en uno de los focos de la elipse</a:t>
            </a:r>
          </a:p>
        </p:txBody>
      </p:sp>
      <p:sp>
        <p:nvSpPr>
          <p:cNvPr id="11" name="Content Placeholder 2"/>
          <p:cNvSpPr txBox="1">
            <a:spLocks/>
          </p:cNvSpPr>
          <p:nvPr/>
        </p:nvSpPr>
        <p:spPr>
          <a:xfrm>
            <a:off x="3509319" y="2348147"/>
            <a:ext cx="5548183" cy="980739"/>
          </a:xfrm>
          <a:prstGeom prst="rect">
            <a:avLst/>
          </a:prstGeom>
          <a:ln w="12700">
            <a:miter lim="400000"/>
          </a:ln>
          <a:extLst>
            <a:ext uri="{C572A759-6A51-4108-AA02-DFA0A04FC94B}">
              <ma14:wrappingTextBoxFlag xmlns:ma14="http://schemas.microsoft.com/office/mac/drawingml/2011/main" xmlns="" val="1"/>
            </a:ext>
          </a:extLst>
        </p:spPr>
        <p:txBody>
          <a:bodyPr lIns="45719" rIns="45719">
            <a:noAutofit/>
          </a:bodyPr>
          <a:lstStyle>
            <a:lvl1pPr marL="0" marR="0" indent="0" algn="ctr" defTabSz="393192" rtl="0" latinLnBrk="0">
              <a:lnSpc>
                <a:spcPct val="100000"/>
              </a:lnSpc>
              <a:spcBef>
                <a:spcPts val="500"/>
              </a:spcBef>
              <a:spcAft>
                <a:spcPts val="0"/>
              </a:spcAft>
              <a:buClrTx/>
              <a:buSzTx/>
              <a:buFont typeface="Arial"/>
              <a:buNone/>
              <a:tabLst/>
              <a:defRPr sz="2494" b="1"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hangingPunct="1"/>
            <a:r>
              <a:rPr lang="es-ES" sz="1800" dirty="0">
                <a:latin typeface="Trebuchet MS" panose="020B0603020202020204" pitchFamily="34" charset="0"/>
                <a:ea typeface="SimSun" panose="02010600030101010101" pitchFamily="2" charset="-122"/>
              </a:rPr>
              <a:t>Para cualquier planeta, el cuadrado de su periodo orbital (T) es directamente proporcional al cubo de la distancia media de ese planeta al sol (</a:t>
            </a:r>
            <a:r>
              <a:rPr lang="es-ES" sz="1800" dirty="0" err="1">
                <a:latin typeface="Trebuchet MS" panose="020B0603020202020204" pitchFamily="34" charset="0"/>
                <a:ea typeface="SimSun" panose="02010600030101010101" pitchFamily="2" charset="-122"/>
              </a:rPr>
              <a:t>d</a:t>
            </a:r>
            <a:r>
              <a:rPr lang="es-ES" sz="1800" baseline="-25000" dirty="0" err="1">
                <a:latin typeface="Trebuchet MS" panose="020B0603020202020204" pitchFamily="34" charset="0"/>
                <a:ea typeface="SimSun" panose="02010600030101010101" pitchFamily="2" charset="-122"/>
              </a:rPr>
              <a:t>PS</a:t>
            </a:r>
            <a:r>
              <a:rPr lang="es-ES" sz="1800" dirty="0">
                <a:latin typeface="Trebuchet MS" panose="020B0603020202020204" pitchFamily="34" charset="0"/>
                <a:ea typeface="SimSun" panose="02010600030101010101" pitchFamily="2" charset="-122"/>
              </a:rPr>
              <a:t>)</a:t>
            </a:r>
          </a:p>
        </p:txBody>
      </p:sp>
      <mc:AlternateContent xmlns:mc="http://schemas.openxmlformats.org/markup-compatibility/2006" xmlns:a14="http://schemas.microsoft.com/office/drawing/2010/main">
        <mc:Choice Requires="a14">
          <p:sp>
            <p:nvSpPr>
              <p:cNvPr id="3" name="2 CuadroTexto"/>
              <p:cNvSpPr txBox="1"/>
              <p:nvPr/>
            </p:nvSpPr>
            <p:spPr>
              <a:xfrm>
                <a:off x="5604931" y="3371104"/>
                <a:ext cx="1519581" cy="5763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14:m>
                  <m:oMath xmlns:m="http://schemas.openxmlformats.org/officeDocument/2006/math">
                    <m:f>
                      <m:fPr>
                        <m:ctrlPr>
                          <a:rPr kumimoji="0" lang="es-ES" sz="1800" b="0" i="1" u="none" strike="noStrike" cap="none" spc="0" normalizeH="0" baseline="0" smtClean="0">
                            <a:ln>
                              <a:noFill/>
                            </a:ln>
                            <a:solidFill>
                              <a:srgbClr val="000000"/>
                            </a:solidFill>
                            <a:effectLst/>
                            <a:uFillTx/>
                            <a:latin typeface="Cambria Math"/>
                            <a:ea typeface="+mj-ea"/>
                            <a:cs typeface="+mj-cs"/>
                            <a:sym typeface="Calibri"/>
                          </a:rPr>
                        </m:ctrlPr>
                      </m:fPr>
                      <m:num>
                        <m:sSup>
                          <m:sSupPr>
                            <m:ctrlPr>
                              <a:rPr kumimoji="0" lang="es-ES" sz="1800" b="0" i="1" u="none" strike="noStrike" cap="none" spc="0" normalizeH="0" baseline="0" smtClean="0">
                                <a:ln>
                                  <a:noFill/>
                                </a:ln>
                                <a:solidFill>
                                  <a:srgbClr val="000000"/>
                                </a:solidFill>
                                <a:effectLst/>
                                <a:uFillTx/>
                                <a:latin typeface="Cambria Math"/>
                                <a:ea typeface="+mj-ea"/>
                                <a:cs typeface="+mj-cs"/>
                                <a:sym typeface="Calibri"/>
                              </a:rPr>
                            </m:ctrlPr>
                          </m:sSupPr>
                          <m:e>
                            <m:r>
                              <a:rPr kumimoji="0" lang="es-ES" sz="1800" b="0" i="1" u="none" strike="noStrike" cap="none" spc="0" normalizeH="0" baseline="0" smtClean="0">
                                <a:ln>
                                  <a:noFill/>
                                </a:ln>
                                <a:solidFill>
                                  <a:srgbClr val="000000"/>
                                </a:solidFill>
                                <a:effectLst/>
                                <a:uFillTx/>
                                <a:latin typeface="Cambria Math"/>
                                <a:ea typeface="+mj-ea"/>
                                <a:cs typeface="+mj-cs"/>
                                <a:sym typeface="Calibri"/>
                              </a:rPr>
                              <m:t>𝑇</m:t>
                            </m:r>
                          </m:e>
                          <m:sup>
                            <m:r>
                              <a:rPr kumimoji="0" lang="es-ES" sz="1800" b="0" i="1" u="none" strike="noStrike" cap="none" spc="0" normalizeH="0" baseline="0" smtClean="0">
                                <a:ln>
                                  <a:noFill/>
                                </a:ln>
                                <a:solidFill>
                                  <a:srgbClr val="000000"/>
                                </a:solidFill>
                                <a:effectLst/>
                                <a:uFillTx/>
                                <a:latin typeface="Cambria Math"/>
                                <a:ea typeface="+mj-ea"/>
                                <a:cs typeface="+mj-cs"/>
                                <a:sym typeface="Calibri"/>
                              </a:rPr>
                              <m:t>2</m:t>
                            </m:r>
                          </m:sup>
                        </m:sSup>
                      </m:num>
                      <m:den>
                        <m:sSubSup>
                          <m:sSubSupPr>
                            <m:ctrlPr>
                              <a:rPr lang="es-ES" i="1">
                                <a:latin typeface="Cambria Math"/>
                              </a:rPr>
                            </m:ctrlPr>
                          </m:sSubSupPr>
                          <m:e>
                            <m:r>
                              <a:rPr lang="es-ES" i="1">
                                <a:latin typeface="Cambria Math"/>
                              </a:rPr>
                              <m:t>𝑑</m:t>
                            </m:r>
                          </m:e>
                          <m:sub>
                            <m:r>
                              <a:rPr lang="es-ES" i="1">
                                <a:latin typeface="Cambria Math"/>
                              </a:rPr>
                              <m:t>𝑃𝑆</m:t>
                            </m:r>
                          </m:sub>
                          <m:sup>
                            <m:r>
                              <a:rPr lang="es-ES" i="1">
                                <a:latin typeface="Cambria Math" panose="02040503050406030204" pitchFamily="18" charset="0"/>
                              </a:rPr>
                              <m:t>3</m:t>
                            </m:r>
                          </m:sup>
                        </m:sSubSup>
                      </m:den>
                    </m:f>
                  </m:oMath>
                </a14:m>
                <a:r>
                  <a:rPr kumimoji="0" lang="es-ES" sz="1800" b="0" i="0" u="none" strike="noStrike" cap="none" spc="0" normalizeH="0" baseline="0" dirty="0">
                    <a:ln>
                      <a:noFill/>
                    </a:ln>
                    <a:solidFill>
                      <a:srgbClr val="000000"/>
                    </a:solidFill>
                    <a:effectLst/>
                    <a:uFillTx/>
                    <a:latin typeface="+mj-lt"/>
                    <a:ea typeface="+mj-ea"/>
                    <a:cs typeface="+mj-cs"/>
                    <a:sym typeface="Calibri"/>
                  </a:rPr>
                  <a:t>= Constante</a:t>
                </a:r>
              </a:p>
            </p:txBody>
          </p:sp>
        </mc:Choice>
        <mc:Fallback xmlns="">
          <p:sp>
            <p:nvSpPr>
              <p:cNvPr id="3" name="2 CuadroTexto"/>
              <p:cNvSpPr txBox="1">
                <a:spLocks noRot="1" noChangeAspect="1" noMove="1" noResize="1" noEditPoints="1" noAdjustHandles="1" noChangeArrowheads="1" noChangeShapeType="1" noTextEdit="1"/>
              </p:cNvSpPr>
              <p:nvPr/>
            </p:nvSpPr>
            <p:spPr>
              <a:xfrm>
                <a:off x="5604931" y="3371104"/>
                <a:ext cx="1519581" cy="576374"/>
              </a:xfrm>
              <a:prstGeom prst="rect">
                <a:avLst/>
              </a:prstGeom>
              <a:blipFill>
                <a:blip r:embed="rId2"/>
                <a:stretch>
                  <a:fillRect r="-6000"/>
                </a:stretch>
              </a:blipFill>
              <a:ln w="12700" cap="flat">
                <a:noFill/>
                <a:miter lim="400000"/>
              </a:ln>
              <a:effectLst/>
            </p:spPr>
            <p:txBody>
              <a:bodyPr/>
              <a:lstStyle/>
              <a:p>
                <a:r>
                  <a:rPr lang="es-ES">
                    <a:noFill/>
                  </a:rPr>
                  <a:t> </a:t>
                </a:r>
              </a:p>
            </p:txBody>
          </p:sp>
        </mc:Fallback>
      </mc:AlternateContent>
      <p:pic>
        <p:nvPicPr>
          <p:cNvPr id="3074" name="Picture 2" descr="E:\Usuarios\usuario\Desktop\kep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697" y="1828271"/>
            <a:ext cx="2709335" cy="457638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14" name="Tabla 7">
                <a:extLst>
                  <a:ext uri="{FF2B5EF4-FFF2-40B4-BE49-F238E27FC236}">
                    <a16:creationId xmlns:a16="http://schemas.microsoft.com/office/drawing/2014/main" xmlns="" id="{1BD9E1E9-10BD-4E67-BDC2-CE19A0204446}"/>
                  </a:ext>
                </a:extLst>
              </p:cNvPr>
              <p:cNvGraphicFramePr>
                <a:graphicFrameLocks noGrp="1"/>
              </p:cNvGraphicFramePr>
              <p:nvPr>
                <p:extLst>
                  <p:ext uri="{D42A27DB-BD31-4B8C-83A1-F6EECF244321}">
                    <p14:modId xmlns:p14="http://schemas.microsoft.com/office/powerpoint/2010/main" val="2220984657"/>
                  </p:ext>
                </p:extLst>
              </p:nvPr>
            </p:nvGraphicFramePr>
            <p:xfrm>
              <a:off x="4512266" y="4116463"/>
              <a:ext cx="3793534" cy="2546803"/>
            </p:xfrm>
            <a:graphic>
              <a:graphicData uri="http://schemas.openxmlformats.org/drawingml/2006/table">
                <a:tbl>
                  <a:tblPr firstRow="1" bandRow="1">
                    <a:tableStyleId>{5940675A-B579-460E-94D1-54222C63F5DA}</a:tableStyleId>
                  </a:tblPr>
                  <a:tblGrid>
                    <a:gridCol w="1311861">
                      <a:extLst>
                        <a:ext uri="{9D8B030D-6E8A-4147-A177-3AD203B41FA5}">
                          <a16:colId xmlns:a16="http://schemas.microsoft.com/office/drawing/2014/main" xmlns="" val="1767273872"/>
                        </a:ext>
                      </a:extLst>
                    </a:gridCol>
                    <a:gridCol w="2481673">
                      <a:extLst>
                        <a:ext uri="{9D8B030D-6E8A-4147-A177-3AD203B41FA5}">
                          <a16:colId xmlns:a16="http://schemas.microsoft.com/office/drawing/2014/main" xmlns="" val="3312194336"/>
                        </a:ext>
                      </a:extLst>
                    </a:gridCol>
                  </a:tblGrid>
                  <a:tr h="363829">
                    <a:tc>
                      <a:txBody>
                        <a:bodyPr/>
                        <a:lstStyle/>
                        <a:p>
                          <a:pPr algn="ctr"/>
                          <a:endParaRPr lang="es-ES" sz="1200" dirty="0"/>
                        </a:p>
                      </a:txBody>
                      <a:tcPr/>
                    </a:tc>
                    <a:tc>
                      <a:txBody>
                        <a:bodyPr/>
                        <a:lstStyle/>
                        <a:p>
                          <a:pPr algn="ctr"/>
                          <a:r>
                            <a:rPr lang="es-ES" sz="1200" b="1" dirty="0"/>
                            <a:t>Distancia media al Sol</a:t>
                          </a:r>
                        </a:p>
                      </a:txBody>
                      <a:tcPr anchor="ctr"/>
                    </a:tc>
                    <a:extLst>
                      <a:ext uri="{0D108BD9-81ED-4DB2-BD59-A6C34878D82A}">
                        <a16:rowId xmlns:a16="http://schemas.microsoft.com/office/drawing/2014/main" xmlns="" val="1296412480"/>
                      </a:ext>
                    </a:extLst>
                  </a:tr>
                  <a:tr h="363829">
                    <a:tc>
                      <a:txBody>
                        <a:bodyPr/>
                        <a:lstStyle/>
                        <a:p>
                          <a:pPr algn="ctr"/>
                          <a14:m>
                            <m:oMathPara xmlns:m="http://schemas.openxmlformats.org/officeDocument/2006/math">
                              <m:oMathParaPr>
                                <m:jc m:val="centerGroup"/>
                              </m:oMathParaPr>
                              <m:oMath xmlns:m="http://schemas.openxmlformats.org/officeDocument/2006/math">
                                <m:r>
                                  <m:rPr>
                                    <m:nor/>
                                  </m:rPr>
                                  <a:rPr lang="es-ES" sz="1200" b="0" i="0" dirty="0" smtClean="0">
                                    <a:solidFill>
                                      <a:schemeClr val="tx1"/>
                                    </a:solidFill>
                                  </a:rPr>
                                  <m:t>Mercurio</m:t>
                                </m:r>
                              </m:oMath>
                            </m:oMathPara>
                          </a14:m>
                          <a:endParaRPr lang="es-ES" sz="1200" b="1" dirty="0">
                            <a:solidFill>
                              <a:schemeClr val="tx1"/>
                            </a:solidFill>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dirty="0">
                              <a:solidFill>
                                <a:schemeClr val="tx1"/>
                              </a:solidFill>
                              <a:latin typeface="+mn-lt"/>
                            </a:rPr>
                            <a:t>0’39 </a:t>
                          </a:r>
                          <a14:m>
                            <m:oMath xmlns:m="http://schemas.openxmlformats.org/officeDocument/2006/math">
                              <m:r>
                                <m:rPr>
                                  <m:nor/>
                                </m:rPr>
                                <a:rPr lang="es-ES" sz="1200" dirty="0" smtClean="0">
                                  <a:solidFill>
                                    <a:schemeClr val="tx1"/>
                                  </a:solidFill>
                                  <a:latin typeface="Cambria Math"/>
                                </a:rPr>
                                <m:t>d</m:t>
                              </m:r>
                              <m:r>
                                <m:rPr>
                                  <m:nor/>
                                </m:rPr>
                                <a:rPr lang="es-ES" sz="1200" b="0" i="0" baseline="-25000" dirty="0" smtClean="0">
                                  <a:solidFill>
                                    <a:schemeClr val="tx1"/>
                                  </a:solidFill>
                                </a:rPr>
                                <m:t>TS</m:t>
                              </m:r>
                            </m:oMath>
                          </a14:m>
                          <a:endParaRPr lang="es-ES" sz="1200" b="1" dirty="0">
                            <a:solidFill>
                              <a:schemeClr val="tx1"/>
                            </a:solidFill>
                            <a:latin typeface="+mn-lt"/>
                          </a:endParaRPr>
                        </a:p>
                      </a:txBody>
                      <a:tcPr anchor="ctr"/>
                    </a:tc>
                    <a:extLst>
                      <a:ext uri="{0D108BD9-81ED-4DB2-BD59-A6C34878D82A}">
                        <a16:rowId xmlns:a16="http://schemas.microsoft.com/office/drawing/2014/main" xmlns="" val="3483842765"/>
                      </a:ext>
                    </a:extLst>
                  </a:tr>
                  <a:tr h="3638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s-ES" sz="1200" b="0" i="0" dirty="0" smtClean="0">
                                    <a:solidFill>
                                      <a:schemeClr val="tx1"/>
                                    </a:solidFill>
                                  </a:rPr>
                                  <m:t>Venus</m:t>
                                </m:r>
                              </m:oMath>
                            </m:oMathPara>
                          </a14:m>
                          <a:endParaRPr lang="es-ES" sz="1200" b="1" dirty="0">
                            <a:solidFill>
                              <a:schemeClr val="tx1"/>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0’72 </a:t>
                          </a:r>
                          <a14:m>
                            <m:oMath xmlns:m="http://schemas.openxmlformats.org/officeDocument/2006/math">
                              <m:r>
                                <m:rPr>
                                  <m:nor/>
                                </m:rPr>
                                <a:rPr lang="es-ES" sz="1200" b="0" dirty="0" smtClean="0">
                                  <a:solidFill>
                                    <a:schemeClr val="tx1"/>
                                  </a:solidFill>
                                  <a:latin typeface="Cambria Math"/>
                                </a:rPr>
                                <m:t>d</m:t>
                              </m:r>
                              <m:r>
                                <m:rPr>
                                  <m:nor/>
                                </m:rPr>
                                <a:rPr lang="es-ES" sz="1200" b="0" i="0" baseline="-25000" dirty="0" smtClean="0">
                                  <a:solidFill>
                                    <a:schemeClr val="tx1"/>
                                  </a:solidFill>
                                </a:rPr>
                                <m:t>TS</m:t>
                              </m:r>
                            </m:oMath>
                          </a14:m>
                          <a:endParaRPr lang="es-ES" sz="1200" b="0" dirty="0">
                            <a:solidFill>
                              <a:schemeClr val="tx1"/>
                            </a:solidFill>
                            <a:latin typeface="+mn-lt"/>
                          </a:endParaRPr>
                        </a:p>
                      </a:txBody>
                      <a:tcPr anchor="ctr"/>
                    </a:tc>
                    <a:extLst>
                      <a:ext uri="{0D108BD9-81ED-4DB2-BD59-A6C34878D82A}">
                        <a16:rowId xmlns:a16="http://schemas.microsoft.com/office/drawing/2014/main" xmlns="" val="10002"/>
                      </a:ext>
                    </a:extLst>
                  </a:tr>
                  <a:tr h="36382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s-ES" sz="1200" b="0" i="0" dirty="0" smtClean="0">
                                    <a:solidFill>
                                      <a:schemeClr val="tx1"/>
                                    </a:solidFill>
                                  </a:rPr>
                                  <m:t>Tierra</m:t>
                                </m:r>
                              </m:oMath>
                            </m:oMathPara>
                          </a14:m>
                          <a:endParaRPr lang="es-ES" sz="1200" b="1" dirty="0">
                            <a:solidFill>
                              <a:schemeClr val="tx1"/>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1’00 </a:t>
                          </a:r>
                          <a14:m>
                            <m:oMath xmlns:m="http://schemas.openxmlformats.org/officeDocument/2006/math">
                              <m:r>
                                <m:rPr>
                                  <m:sty m:val="p"/>
                                </m:rPr>
                                <a:rPr lang="es-ES" sz="1200" b="0" i="0" dirty="0" smtClean="0">
                                  <a:solidFill>
                                    <a:schemeClr val="tx1"/>
                                  </a:solidFill>
                                  <a:latin typeface="Cambria Math"/>
                                </a:rPr>
                                <m:t>d</m:t>
                              </m:r>
                              <m:r>
                                <m:rPr>
                                  <m:nor/>
                                </m:rPr>
                                <a:rPr lang="es-ES" sz="1200" b="0" i="0" baseline="-25000" dirty="0" smtClean="0">
                                  <a:solidFill>
                                    <a:schemeClr val="tx1"/>
                                  </a:solidFill>
                                </a:rPr>
                                <m:t>TS</m:t>
                              </m:r>
                            </m:oMath>
                          </a14:m>
                          <a:endParaRPr lang="es-ES" sz="1200" b="0" dirty="0">
                            <a:solidFill>
                              <a:schemeClr val="tx1"/>
                            </a:solidFill>
                            <a:latin typeface="+mn-lt"/>
                          </a:endParaRPr>
                        </a:p>
                      </a:txBody>
                      <a:tcPr anchor="ctr"/>
                    </a:tc>
                    <a:extLst>
                      <a:ext uri="{0D108BD9-81ED-4DB2-BD59-A6C34878D82A}">
                        <a16:rowId xmlns:a16="http://schemas.microsoft.com/office/drawing/2014/main" xmlns="" val="10003"/>
                      </a:ext>
                    </a:extLst>
                  </a:tr>
                  <a:tr h="3638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Marte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1’52 </a:t>
                          </a:r>
                          <a14:m>
                            <m:oMath xmlns:m="http://schemas.openxmlformats.org/officeDocument/2006/math">
                              <m:r>
                                <m:rPr>
                                  <m:sty m:val="p"/>
                                </m:rPr>
                                <a:rPr lang="es-ES" sz="1200" b="0" i="0" dirty="0" smtClean="0">
                                  <a:solidFill>
                                    <a:schemeClr val="tx1"/>
                                  </a:solidFill>
                                  <a:latin typeface="Cambria Math"/>
                                </a:rPr>
                                <m:t>d</m:t>
                              </m:r>
                              <m:r>
                                <m:rPr>
                                  <m:nor/>
                                </m:rPr>
                                <a:rPr lang="es-ES" sz="1200" b="0" i="0" baseline="-25000" dirty="0" smtClean="0">
                                  <a:solidFill>
                                    <a:schemeClr val="tx1"/>
                                  </a:solidFill>
                                </a:rPr>
                                <m:t>TS</m:t>
                              </m:r>
                            </m:oMath>
                          </a14:m>
                          <a:endParaRPr lang="es-ES" sz="1200" b="0" dirty="0">
                            <a:solidFill>
                              <a:schemeClr val="tx1"/>
                            </a:solidFill>
                            <a:latin typeface="+mn-lt"/>
                          </a:endParaRPr>
                        </a:p>
                      </a:txBody>
                      <a:tcPr anchor="ctr"/>
                    </a:tc>
                    <a:extLst>
                      <a:ext uri="{0D108BD9-81ED-4DB2-BD59-A6C34878D82A}">
                        <a16:rowId xmlns:a16="http://schemas.microsoft.com/office/drawing/2014/main" xmlns="" val="10004"/>
                      </a:ext>
                    </a:extLst>
                  </a:tr>
                  <a:tr h="3638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Júpiter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5’20 </a:t>
                          </a:r>
                          <a14:m>
                            <m:oMath xmlns:m="http://schemas.openxmlformats.org/officeDocument/2006/math">
                              <m:r>
                                <m:rPr>
                                  <m:sty m:val="p"/>
                                </m:rPr>
                                <a:rPr lang="es-ES" sz="1200" b="0" i="0" dirty="0" smtClean="0">
                                  <a:solidFill>
                                    <a:schemeClr val="tx1"/>
                                  </a:solidFill>
                                  <a:latin typeface="Cambria Math"/>
                                </a:rPr>
                                <m:t>d</m:t>
                              </m:r>
                              <m:r>
                                <m:rPr>
                                  <m:nor/>
                                </m:rPr>
                                <a:rPr lang="es-ES" sz="1200" b="0" i="0" baseline="-25000" dirty="0" smtClean="0">
                                  <a:solidFill>
                                    <a:schemeClr val="tx1"/>
                                  </a:solidFill>
                                </a:rPr>
                                <m:t>TS</m:t>
                              </m:r>
                            </m:oMath>
                          </a14:m>
                          <a:endParaRPr lang="es-ES" sz="1200" b="0" dirty="0">
                            <a:solidFill>
                              <a:schemeClr val="tx1"/>
                            </a:solidFill>
                            <a:latin typeface="+mn-lt"/>
                          </a:endParaRPr>
                        </a:p>
                      </a:txBody>
                      <a:tcPr anchor="ctr"/>
                    </a:tc>
                    <a:extLst>
                      <a:ext uri="{0D108BD9-81ED-4DB2-BD59-A6C34878D82A}">
                        <a16:rowId xmlns:a16="http://schemas.microsoft.com/office/drawing/2014/main" xmlns="" val="10005"/>
                      </a:ext>
                    </a:extLst>
                  </a:tr>
                  <a:tr h="3638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Saturno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9’54 </a:t>
                          </a:r>
                          <a14:m>
                            <m:oMath xmlns:m="http://schemas.openxmlformats.org/officeDocument/2006/math">
                              <m:r>
                                <m:rPr>
                                  <m:sty m:val="p"/>
                                </m:rPr>
                                <a:rPr lang="es-ES" sz="1200" b="0" i="0" dirty="0" smtClean="0">
                                  <a:solidFill>
                                    <a:schemeClr val="tx1"/>
                                  </a:solidFill>
                                  <a:latin typeface="Cambria Math"/>
                                </a:rPr>
                                <m:t>d</m:t>
                              </m:r>
                              <m:r>
                                <m:rPr>
                                  <m:nor/>
                                </m:rPr>
                                <a:rPr lang="es-ES" sz="1200" b="0" i="0" baseline="-25000" dirty="0" smtClean="0">
                                  <a:solidFill>
                                    <a:schemeClr val="tx1"/>
                                  </a:solidFill>
                                </a:rPr>
                                <m:t>TS</m:t>
                              </m:r>
                            </m:oMath>
                          </a14:m>
                          <a:endParaRPr lang="es-ES" sz="1200" b="0" dirty="0">
                            <a:solidFill>
                              <a:schemeClr val="tx1"/>
                            </a:solidFill>
                            <a:latin typeface="+mn-lt"/>
                          </a:endParaRPr>
                        </a:p>
                      </a:txBody>
                      <a:tcPr anchor="ctr"/>
                    </a:tc>
                    <a:extLst>
                      <a:ext uri="{0D108BD9-81ED-4DB2-BD59-A6C34878D82A}">
                        <a16:rowId xmlns:a16="http://schemas.microsoft.com/office/drawing/2014/main" xmlns="" val="10006"/>
                      </a:ext>
                    </a:extLst>
                  </a:tr>
                </a:tbl>
              </a:graphicData>
            </a:graphic>
          </p:graphicFrame>
        </mc:Choice>
        <mc:Fallback xmlns="">
          <p:graphicFrame>
            <p:nvGraphicFramePr>
              <p:cNvPr id="14" name="Tabla 7">
                <a:extLst>
                  <a:ext uri="{FF2B5EF4-FFF2-40B4-BE49-F238E27FC236}">
                    <a16:creationId xmlns="" xmlns:a16="http://schemas.microsoft.com/office/drawing/2014/main" xmlns:a14="http://schemas.microsoft.com/office/drawing/2010/main" id="{1BD9E1E9-10BD-4E67-BDC2-CE19A0204446}"/>
                  </a:ext>
                </a:extLst>
              </p:cNvPr>
              <p:cNvGraphicFramePr>
                <a:graphicFrameLocks noGrp="1"/>
              </p:cNvGraphicFramePr>
              <p:nvPr>
                <p:extLst>
                  <p:ext uri="{D42A27DB-BD31-4B8C-83A1-F6EECF244321}">
                    <p14:modId xmlns:p14="http://schemas.microsoft.com/office/powerpoint/2010/main" val="2220984657"/>
                  </p:ext>
                </p:extLst>
              </p:nvPr>
            </p:nvGraphicFramePr>
            <p:xfrm>
              <a:off x="4512266" y="4116463"/>
              <a:ext cx="3793534" cy="2546803"/>
            </p:xfrm>
            <a:graphic>
              <a:graphicData uri="http://schemas.openxmlformats.org/drawingml/2006/table">
                <a:tbl>
                  <a:tblPr firstRow="1" bandRow="1">
                    <a:tableStyleId>{5940675A-B579-460E-94D1-54222C63F5DA}</a:tableStyleId>
                  </a:tblPr>
                  <a:tblGrid>
                    <a:gridCol w="1311861">
                      <a:extLst>
                        <a:ext uri="{9D8B030D-6E8A-4147-A177-3AD203B41FA5}">
                          <a16:colId xmlns="" xmlns:a16="http://schemas.microsoft.com/office/drawing/2014/main" xmlns:a14="http://schemas.microsoft.com/office/drawing/2010/main" val="1767273872"/>
                        </a:ext>
                      </a:extLst>
                    </a:gridCol>
                    <a:gridCol w="2481673">
                      <a:extLst>
                        <a:ext uri="{9D8B030D-6E8A-4147-A177-3AD203B41FA5}">
                          <a16:colId xmlns="" xmlns:a16="http://schemas.microsoft.com/office/drawing/2014/main" xmlns:a14="http://schemas.microsoft.com/office/drawing/2010/main" val="3312194336"/>
                        </a:ext>
                      </a:extLst>
                    </a:gridCol>
                  </a:tblGrid>
                  <a:tr h="363829">
                    <a:tc>
                      <a:txBody>
                        <a:bodyPr/>
                        <a:lstStyle/>
                        <a:p>
                          <a:pPr algn="ctr"/>
                          <a:endParaRPr lang="es-ES" sz="1200" dirty="0"/>
                        </a:p>
                      </a:txBody>
                      <a:tcPr/>
                    </a:tc>
                    <a:tc>
                      <a:txBody>
                        <a:bodyPr/>
                        <a:lstStyle/>
                        <a:p>
                          <a:pPr algn="ctr"/>
                          <a:r>
                            <a:rPr lang="es-ES" sz="1200" b="1" dirty="0" smtClean="0"/>
                            <a:t>Distancia media al Sol</a:t>
                          </a:r>
                          <a:endParaRPr lang="es-ES" sz="1200" b="1" dirty="0"/>
                        </a:p>
                      </a:txBody>
                      <a:tcPr anchor="ctr"/>
                    </a:tc>
                    <a:extLst>
                      <a:ext uri="{0D108BD9-81ED-4DB2-BD59-A6C34878D82A}">
                        <a16:rowId xmlns="" xmlns:a16="http://schemas.microsoft.com/office/drawing/2014/main" xmlns:a14="http://schemas.microsoft.com/office/drawing/2010/main" val="1296412480"/>
                      </a:ext>
                    </a:extLst>
                  </a:tr>
                  <a:tr h="363829">
                    <a:tc>
                      <a:txBody>
                        <a:bodyPr/>
                        <a:lstStyle/>
                        <a:p>
                          <a:endParaRPr lang="es-ES"/>
                        </a:p>
                      </a:txBody>
                      <a:tcPr anchor="ctr">
                        <a:blipFill rotWithShape="1">
                          <a:blip r:embed="rId4"/>
                          <a:stretch>
                            <a:fillRect t="-101695" r="-189767" b="-508475"/>
                          </a:stretch>
                        </a:blipFill>
                      </a:tcPr>
                    </a:tc>
                    <a:tc>
                      <a:txBody>
                        <a:bodyPr/>
                        <a:lstStyle/>
                        <a:p>
                          <a:endParaRPr lang="es-ES"/>
                        </a:p>
                      </a:txBody>
                      <a:tcPr anchor="ctr">
                        <a:blipFill rotWithShape="1">
                          <a:blip r:embed="rId4"/>
                          <a:stretch>
                            <a:fillRect l="-52696" t="-101695" b="-508475"/>
                          </a:stretch>
                        </a:blipFill>
                      </a:tcPr>
                    </a:tc>
                    <a:extLst>
                      <a:ext uri="{0D108BD9-81ED-4DB2-BD59-A6C34878D82A}">
                        <a16:rowId xmlns="" xmlns:a16="http://schemas.microsoft.com/office/drawing/2014/main" xmlns:a14="http://schemas.microsoft.com/office/drawing/2010/main" val="3483842765"/>
                      </a:ext>
                    </a:extLst>
                  </a:tr>
                  <a:tr h="363829">
                    <a:tc>
                      <a:txBody>
                        <a:bodyPr/>
                        <a:lstStyle/>
                        <a:p>
                          <a:endParaRPr lang="es-ES"/>
                        </a:p>
                      </a:txBody>
                      <a:tcPr anchor="ctr">
                        <a:blipFill rotWithShape="1">
                          <a:blip r:embed="rId4"/>
                          <a:stretch>
                            <a:fillRect t="-198333" r="-189767" b="-400000"/>
                          </a:stretch>
                        </a:blipFill>
                      </a:tcPr>
                    </a:tc>
                    <a:tc>
                      <a:txBody>
                        <a:bodyPr/>
                        <a:lstStyle/>
                        <a:p>
                          <a:endParaRPr lang="es-ES"/>
                        </a:p>
                      </a:txBody>
                      <a:tcPr anchor="ctr">
                        <a:blipFill rotWithShape="1">
                          <a:blip r:embed="rId4"/>
                          <a:stretch>
                            <a:fillRect l="-52696" t="-198333" b="-400000"/>
                          </a:stretch>
                        </a:blipFill>
                      </a:tcPr>
                    </a:tc>
                    <a:extLst>
                      <a:ext uri="{0D108BD9-81ED-4DB2-BD59-A6C34878D82A}">
                        <a16:rowId xmlns="" xmlns:a16="http://schemas.microsoft.com/office/drawing/2014/main" xmlns:a14="http://schemas.microsoft.com/office/drawing/2010/main" val="10002"/>
                      </a:ext>
                    </a:extLst>
                  </a:tr>
                  <a:tr h="363829">
                    <a:tc>
                      <a:txBody>
                        <a:bodyPr/>
                        <a:lstStyle/>
                        <a:p>
                          <a:endParaRPr lang="es-ES"/>
                        </a:p>
                      </a:txBody>
                      <a:tcPr anchor="ctr">
                        <a:blipFill rotWithShape="1">
                          <a:blip r:embed="rId4"/>
                          <a:stretch>
                            <a:fillRect t="-298333" r="-189767" b="-300000"/>
                          </a:stretch>
                        </a:blipFill>
                      </a:tcPr>
                    </a:tc>
                    <a:tc>
                      <a:txBody>
                        <a:bodyPr/>
                        <a:lstStyle/>
                        <a:p>
                          <a:endParaRPr lang="es-ES"/>
                        </a:p>
                      </a:txBody>
                      <a:tcPr anchor="ctr">
                        <a:blipFill rotWithShape="1">
                          <a:blip r:embed="rId4"/>
                          <a:stretch>
                            <a:fillRect l="-52696" t="-298333" b="-300000"/>
                          </a:stretch>
                        </a:blipFill>
                      </a:tcPr>
                    </a:tc>
                    <a:extLst>
                      <a:ext uri="{0D108BD9-81ED-4DB2-BD59-A6C34878D82A}">
                        <a16:rowId xmlns="" xmlns:a16="http://schemas.microsoft.com/office/drawing/2014/main" xmlns:a14="http://schemas.microsoft.com/office/drawing/2010/main" val="10003"/>
                      </a:ext>
                    </a:extLst>
                  </a:tr>
                  <a:tr h="3638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latin typeface="+mn-lt"/>
                            </a:rPr>
                            <a:t>Marte</a:t>
                          </a:r>
                          <a:endParaRPr lang="es-ES" sz="1200" b="0" dirty="0">
                            <a:solidFill>
                              <a:schemeClr val="tx1"/>
                            </a:solidFill>
                            <a:latin typeface="+mn-lt"/>
                          </a:endParaRPr>
                        </a:p>
                      </a:txBody>
                      <a:tcPr anchor="ctr"/>
                    </a:tc>
                    <a:tc>
                      <a:txBody>
                        <a:bodyPr/>
                        <a:lstStyle/>
                        <a:p>
                          <a:endParaRPr lang="es-ES"/>
                        </a:p>
                      </a:txBody>
                      <a:tcPr anchor="ctr">
                        <a:blipFill rotWithShape="1">
                          <a:blip r:embed="rId4"/>
                          <a:stretch>
                            <a:fillRect l="-52696" t="-398333" b="-200000"/>
                          </a:stretch>
                        </a:blipFill>
                      </a:tcPr>
                    </a:tc>
                  </a:tr>
                  <a:tr h="3638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latin typeface="+mn-lt"/>
                            </a:rPr>
                            <a:t>Júpiter</a:t>
                          </a:r>
                          <a:endParaRPr lang="es-ES" sz="1200" b="0" dirty="0">
                            <a:solidFill>
                              <a:schemeClr val="tx1"/>
                            </a:solidFill>
                            <a:latin typeface="+mn-lt"/>
                          </a:endParaRPr>
                        </a:p>
                      </a:txBody>
                      <a:tcPr anchor="ctr"/>
                    </a:tc>
                    <a:tc>
                      <a:txBody>
                        <a:bodyPr/>
                        <a:lstStyle/>
                        <a:p>
                          <a:endParaRPr lang="es-ES"/>
                        </a:p>
                      </a:txBody>
                      <a:tcPr anchor="ctr">
                        <a:blipFill rotWithShape="1">
                          <a:blip r:embed="rId4"/>
                          <a:stretch>
                            <a:fillRect l="-52696" t="-506780" b="-103390"/>
                          </a:stretch>
                        </a:blipFill>
                      </a:tcPr>
                    </a:tc>
                  </a:tr>
                  <a:tr h="36382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smtClean="0">
                              <a:solidFill>
                                <a:schemeClr val="tx1"/>
                              </a:solidFill>
                              <a:latin typeface="+mn-lt"/>
                            </a:rPr>
                            <a:t>Saturno</a:t>
                          </a:r>
                          <a:endParaRPr lang="es-ES" sz="1200" b="0" dirty="0">
                            <a:solidFill>
                              <a:schemeClr val="tx1"/>
                            </a:solidFill>
                            <a:latin typeface="+mn-lt"/>
                          </a:endParaRPr>
                        </a:p>
                      </a:txBody>
                      <a:tcPr anchor="ctr"/>
                    </a:tc>
                    <a:tc>
                      <a:txBody>
                        <a:bodyPr/>
                        <a:lstStyle/>
                        <a:p>
                          <a:endParaRPr lang="es-ES"/>
                        </a:p>
                      </a:txBody>
                      <a:tcPr anchor="ctr">
                        <a:blipFill rotWithShape="1">
                          <a:blip r:embed="rId4"/>
                          <a:stretch>
                            <a:fillRect l="-52696" t="-596667" b="-1667"/>
                          </a:stretch>
                        </a:blipFill>
                      </a:tcPr>
                    </a:tc>
                  </a:tr>
                </a:tbl>
              </a:graphicData>
            </a:graphic>
          </p:graphicFrame>
        </mc:Fallback>
      </mc:AlternateContent>
    </p:spTree>
    <p:extLst>
      <p:ext uri="{BB962C8B-B14F-4D97-AF65-F5344CB8AC3E}">
        <p14:creationId xmlns:p14="http://schemas.microsoft.com/office/powerpoint/2010/main" val="15133252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9">
                                            <p:bg/>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0">
                                            <p:bg/>
                                          </p:spTgt>
                                        </p:tgtEl>
                                        <p:attrNameLst>
                                          <p:attrName>style.visibility</p:attrName>
                                        </p:attrNameLst>
                                      </p:cBhvr>
                                      <p:to>
                                        <p:strVal val="visible"/>
                                      </p:to>
                                    </p:set>
                                  </p:childTnLst>
                                </p:cTn>
                              </p:par>
                              <p:par>
                                <p:cTn id="19" presetID="1" presetClass="entr" presetSubtype="0" fill="hold" grpId="0" nodeType="withEffect">
                                  <p:stCondLst>
                                    <p:cond delay="0"/>
                                  </p:stCondLst>
                                  <p:iterate>
                                    <p:tmAbs val="0"/>
                                  </p:iterate>
                                  <p:childTnLst>
                                    <p:set>
                                      <p:cBhvr>
                                        <p:cTn id="20" fill="hold"/>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11">
                                            <p:bg/>
                                          </p:spTgt>
                                        </p:tgtEl>
                                        <p:attrNameLst>
                                          <p:attrName>style.visibility</p:attrName>
                                        </p:attrNameLst>
                                      </p:cBhvr>
                                      <p:to>
                                        <p:strVal val="visible"/>
                                      </p:to>
                                    </p:set>
                                  </p:childTnLst>
                                </p:cTn>
                              </p:par>
                              <p:par>
                                <p:cTn id="25" presetID="1" presetClass="entr" presetSubtype="0" fill="hold" grpId="0" nodeType="withEffect">
                                  <p:stCondLst>
                                    <p:cond delay="0"/>
                                  </p:stCondLst>
                                  <p:iterate>
                                    <p:tmAbs val="0"/>
                                  </p:iterate>
                                  <p:childTnLst>
                                    <p:set>
                                      <p:cBhvr>
                                        <p:cTn id="26" fill="hold"/>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advAuto="0"/>
      <p:bldP spid="10" grpId="0" build="p" animBg="1" advAuto="0"/>
      <p:bldP spid="11" grpId="0" build="p" animBg="1" advAuto="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3" name="Marcador de contenido 4"/>
          <p:cNvSpPr txBox="1"/>
          <p:nvPr/>
        </p:nvSpPr>
        <p:spPr>
          <a:xfrm>
            <a:off x="457200" y="458020"/>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Los planetas (s. XVI-XVII d.C.)</a:t>
            </a:r>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374295"/>
            <a:ext cx="8495746" cy="334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09" y="4705951"/>
            <a:ext cx="6536693" cy="214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2"/>
          <p:cNvSpPr txBox="1">
            <a:spLocks/>
          </p:cNvSpPr>
          <p:nvPr/>
        </p:nvSpPr>
        <p:spPr>
          <a:xfrm>
            <a:off x="161956" y="1012544"/>
            <a:ext cx="3378200" cy="39508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393192" rtl="0" latinLnBrk="0">
              <a:lnSpc>
                <a:spcPct val="100000"/>
              </a:lnSpc>
              <a:spcBef>
                <a:spcPts val="500"/>
              </a:spcBef>
              <a:spcAft>
                <a:spcPts val="0"/>
              </a:spcAft>
              <a:buClrTx/>
              <a:buSzTx/>
              <a:buFont typeface="Arial"/>
              <a:buNone/>
              <a:tabLst/>
              <a:defRPr sz="2494" b="1"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hangingPunct="1"/>
            <a:r>
              <a:rPr lang="es-ES" sz="1800" dirty="0"/>
              <a:t>Paralaje</a:t>
            </a:r>
          </a:p>
        </p:txBody>
      </p:sp>
      <p:sp>
        <p:nvSpPr>
          <p:cNvPr id="6" name="Content Placeholder 2">
            <a:extLst>
              <a:ext uri="{FF2B5EF4-FFF2-40B4-BE49-F238E27FC236}">
                <a16:creationId xmlns:a16="http://schemas.microsoft.com/office/drawing/2014/main" xmlns="" id="{1305D279-47A6-4A63-9347-9985E6C0EEAD}"/>
              </a:ext>
            </a:extLst>
          </p:cNvPr>
          <p:cNvSpPr txBox="1">
            <a:spLocks/>
          </p:cNvSpPr>
          <p:nvPr/>
        </p:nvSpPr>
        <p:spPr>
          <a:xfrm>
            <a:off x="2882900" y="3026401"/>
            <a:ext cx="3378200" cy="39508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393192" rtl="0" latinLnBrk="0">
              <a:lnSpc>
                <a:spcPct val="100000"/>
              </a:lnSpc>
              <a:spcBef>
                <a:spcPts val="500"/>
              </a:spcBef>
              <a:spcAft>
                <a:spcPts val="0"/>
              </a:spcAft>
              <a:buClrTx/>
              <a:buSzTx/>
              <a:buFont typeface="Arial"/>
              <a:buNone/>
              <a:tabLst/>
              <a:defRPr sz="2494" b="1"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hangingPunct="1"/>
            <a:r>
              <a:rPr lang="es-ES" sz="1800" i="1" dirty="0"/>
              <a:t>p</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xmlns="" id="{2C4D9713-DAAA-418B-93EB-6C2F0882A76D}"/>
                  </a:ext>
                </a:extLst>
              </p:cNvPr>
              <p:cNvSpPr txBox="1"/>
              <p:nvPr/>
            </p:nvSpPr>
            <p:spPr>
              <a:xfrm>
                <a:off x="7137348" y="5425204"/>
                <a:ext cx="1486753" cy="7049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
                        <m:sSubPr>
                          <m:ctrlPr>
                            <a:rPr kumimoji="0" lang="es-ES" sz="1800" b="0" i="1" u="none" strike="noStrike" cap="none" spc="0" normalizeH="0" baseline="0" smtClean="0">
                              <a:ln>
                                <a:noFill/>
                              </a:ln>
                              <a:solidFill>
                                <a:srgbClr val="000000"/>
                              </a:solidFill>
                              <a:effectLst/>
                              <a:uFillTx/>
                              <a:latin typeface="Cambria Math"/>
                              <a:ea typeface="+mj-ea"/>
                              <a:cs typeface="+mj-cs"/>
                              <a:sym typeface="Calibri"/>
                            </a:rPr>
                          </m:ctrlPr>
                        </m:sSubPr>
                        <m:e>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𝑑</m:t>
                          </m:r>
                        </m:e>
                        <m:sub>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𝑇𝑀</m:t>
                          </m:r>
                        </m:sub>
                      </m:sSub>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m:t>
                      </m:r>
                      <m:f>
                        <m:fPr>
                          <m:ctrlPr>
                            <a:rPr kumimoji="0" lang="es-ES" sz="1800" b="0" i="1" u="none" strike="noStrike" cap="none" spc="0" normalizeH="0" baseline="0" smtClean="0">
                              <a:ln>
                                <a:noFill/>
                              </a:ln>
                              <a:solidFill>
                                <a:srgbClr val="000000"/>
                              </a:solidFill>
                              <a:effectLst/>
                              <a:uFillTx/>
                              <a:latin typeface="Cambria Math"/>
                              <a:ea typeface="+mj-ea"/>
                              <a:cs typeface="+mj-cs"/>
                              <a:sym typeface="Calibri"/>
                            </a:rPr>
                          </m:ctrlPr>
                        </m:fPr>
                        <m:num>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𝑑</m:t>
                          </m:r>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m:t>
                          </m:r>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𝐴</m:t>
                          </m:r>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m:t>
                          </m:r>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𝐵</m:t>
                          </m:r>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m:t>
                          </m:r>
                        </m:num>
                        <m:den>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2</m:t>
                          </m:r>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 </m:t>
                          </m:r>
                          <m:func>
                            <m:funcPr>
                              <m:ctrlPr>
                                <a:rPr kumimoji="0" lang="es-ES" sz="1800" b="0" i="1" u="none" strike="noStrike" cap="none" spc="0" normalizeH="0" baseline="0" smtClean="0">
                                  <a:ln>
                                    <a:noFill/>
                                  </a:ln>
                                  <a:solidFill>
                                    <a:srgbClr val="000000"/>
                                  </a:solidFill>
                                  <a:effectLst/>
                                  <a:uFillTx/>
                                  <a:latin typeface="Cambria Math"/>
                                  <a:ea typeface="+mj-ea"/>
                                  <a:cs typeface="+mj-cs"/>
                                  <a:sym typeface="Calibri"/>
                                </a:rPr>
                              </m:ctrlPr>
                            </m:funcPr>
                            <m:fName>
                              <m:r>
                                <m:rPr>
                                  <m:sty m:val="p"/>
                                </m:rPr>
                                <a:rPr kumimoji="0" lang="es-ES" sz="1800" b="0" i="0"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sin</m:t>
                              </m:r>
                            </m:fName>
                            <m:e>
                              <m:f>
                                <m:fPr>
                                  <m:ctrlPr>
                                    <a:rPr kumimoji="0" lang="es-ES" sz="1800" b="0" i="1" u="none" strike="noStrike" cap="none" spc="0" normalizeH="0" baseline="0" smtClean="0">
                                      <a:ln>
                                        <a:noFill/>
                                      </a:ln>
                                      <a:solidFill>
                                        <a:srgbClr val="000000"/>
                                      </a:solidFill>
                                      <a:effectLst/>
                                      <a:uFillTx/>
                                      <a:latin typeface="Cambria Math"/>
                                      <a:ea typeface="+mj-ea"/>
                                      <a:cs typeface="+mj-cs"/>
                                      <a:sym typeface="Calibri"/>
                                    </a:rPr>
                                  </m:ctrlPr>
                                </m:fPr>
                                <m:num>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𝑝</m:t>
                                  </m:r>
                                </m:num>
                                <m:den>
                                  <m:r>
                                    <a:rPr kumimoji="0" lang="es-ES" sz="1800" b="0" i="1" u="none" strike="noStrike" cap="none" spc="0" normalizeH="0" baseline="0" smtClean="0">
                                      <a:ln>
                                        <a:noFill/>
                                      </a:ln>
                                      <a:solidFill>
                                        <a:srgbClr val="000000"/>
                                      </a:solidFill>
                                      <a:effectLst/>
                                      <a:uFillTx/>
                                      <a:latin typeface="Cambria Math" panose="02040503050406030204" pitchFamily="18" charset="0"/>
                                      <a:ea typeface="+mj-ea"/>
                                      <a:cs typeface="+mj-cs"/>
                                      <a:sym typeface="Calibri"/>
                                    </a:rPr>
                                    <m:t>2</m:t>
                                  </m:r>
                                </m:den>
                              </m:f>
                            </m:e>
                          </m:func>
                        </m:den>
                      </m:f>
                    </m:oMath>
                  </m:oMathPara>
                </a14:m>
                <a:endParaRPr kumimoji="0" lang="es-ES" sz="1800" b="0" i="0" u="none" strike="noStrike" cap="none" spc="0" normalizeH="0" baseline="0" dirty="0">
                  <a:ln>
                    <a:noFill/>
                  </a:ln>
                  <a:solidFill>
                    <a:srgbClr val="000000"/>
                  </a:solidFill>
                  <a:effectLst/>
                  <a:uFillTx/>
                  <a:latin typeface="+mj-lt"/>
                  <a:ea typeface="+mj-ea"/>
                  <a:cs typeface="+mj-cs"/>
                  <a:sym typeface="Calibri"/>
                </a:endParaRPr>
              </a:p>
            </p:txBody>
          </p:sp>
        </mc:Choice>
        <mc:Fallback xmlns="">
          <p:sp>
            <p:nvSpPr>
              <p:cNvPr id="2" name="CuadroTexto 1">
                <a:extLst>
                  <a:ext uri="{FF2B5EF4-FFF2-40B4-BE49-F238E27FC236}">
                    <a16:creationId xmlns:a16="http://schemas.microsoft.com/office/drawing/2014/main" id="{2C4D9713-DAAA-418B-93EB-6C2F0882A76D}"/>
                  </a:ext>
                </a:extLst>
              </p:cNvPr>
              <p:cNvSpPr txBox="1">
                <a:spLocks noRot="1" noChangeAspect="1" noMove="1" noResize="1" noEditPoints="1" noAdjustHandles="1" noChangeArrowheads="1" noChangeShapeType="1" noTextEdit="1"/>
              </p:cNvSpPr>
              <p:nvPr/>
            </p:nvSpPr>
            <p:spPr>
              <a:xfrm>
                <a:off x="7137348" y="5425204"/>
                <a:ext cx="1486753" cy="704937"/>
              </a:xfrm>
              <a:prstGeom prst="rect">
                <a:avLst/>
              </a:prstGeom>
              <a:blipFill>
                <a:blip r:embed="rId4"/>
                <a:stretch>
                  <a:fillRect/>
                </a:stretch>
              </a:blipFill>
              <a:ln w="12700" cap="flat">
                <a:noFill/>
                <a:miter lim="400000"/>
              </a:ln>
              <a:effectLst/>
            </p:spPr>
            <p:txBody>
              <a:bodyPr/>
              <a:lstStyle/>
              <a:p>
                <a:r>
                  <a:rPr lang="es-ES">
                    <a:noFill/>
                  </a:rPr>
                  <a:t> </a:t>
                </a:r>
              </a:p>
            </p:txBody>
          </p:sp>
        </mc:Fallback>
      </mc:AlternateContent>
    </p:spTree>
    <p:extLst>
      <p:ext uri="{BB962C8B-B14F-4D97-AF65-F5344CB8AC3E}">
        <p14:creationId xmlns:p14="http://schemas.microsoft.com/office/powerpoint/2010/main" val="32039600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advAuto="0"/>
      <p:bldP spid="6"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3" name="Marcador de contenido 4"/>
          <p:cNvSpPr txBox="1"/>
          <p:nvPr/>
        </p:nvSpPr>
        <p:spPr>
          <a:xfrm>
            <a:off x="457201" y="227745"/>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Los planetas (s. XVI-XVII d.C.)</a:t>
            </a:r>
          </a:p>
        </p:txBody>
      </p:sp>
      <mc:AlternateContent xmlns:mc="http://schemas.openxmlformats.org/markup-compatibility/2006" xmlns:a14="http://schemas.microsoft.com/office/drawing/2010/main">
        <mc:Choice Requires="a14">
          <p:graphicFrame>
            <p:nvGraphicFramePr>
              <p:cNvPr id="14" name="Tabla 7">
                <a:extLst>
                  <a:ext uri="{FF2B5EF4-FFF2-40B4-BE49-F238E27FC236}">
                    <a16:creationId xmlns:a16="http://schemas.microsoft.com/office/drawing/2014/main" xmlns="" id="{1BD9E1E9-10BD-4E67-BDC2-CE19A0204446}"/>
                  </a:ext>
                </a:extLst>
              </p:cNvPr>
              <p:cNvGraphicFramePr>
                <a:graphicFrameLocks noGrp="1"/>
              </p:cNvGraphicFramePr>
              <p:nvPr>
                <p:extLst>
                  <p:ext uri="{D42A27DB-BD31-4B8C-83A1-F6EECF244321}">
                    <p14:modId xmlns:p14="http://schemas.microsoft.com/office/powerpoint/2010/main" val="1548042845"/>
                  </p:ext>
                </p:extLst>
              </p:nvPr>
            </p:nvGraphicFramePr>
            <p:xfrm>
              <a:off x="548641" y="1972984"/>
              <a:ext cx="8046718" cy="4689652"/>
            </p:xfrm>
            <a:graphic>
              <a:graphicData uri="http://schemas.openxmlformats.org/drawingml/2006/table">
                <a:tbl>
                  <a:tblPr firstRow="1" bandRow="1">
                    <a:tableStyleId>{5940675A-B579-460E-94D1-54222C63F5DA}</a:tableStyleId>
                  </a:tblPr>
                  <a:tblGrid>
                    <a:gridCol w="2206328">
                      <a:extLst>
                        <a:ext uri="{9D8B030D-6E8A-4147-A177-3AD203B41FA5}">
                          <a16:colId xmlns:a16="http://schemas.microsoft.com/office/drawing/2014/main" xmlns="" val="1767273872"/>
                        </a:ext>
                      </a:extLst>
                    </a:gridCol>
                    <a:gridCol w="2442888">
                      <a:extLst>
                        <a:ext uri="{9D8B030D-6E8A-4147-A177-3AD203B41FA5}">
                          <a16:colId xmlns:a16="http://schemas.microsoft.com/office/drawing/2014/main" xmlns="" val="3312194336"/>
                        </a:ext>
                      </a:extLst>
                    </a:gridCol>
                    <a:gridCol w="3397502">
                      <a:extLst>
                        <a:ext uri="{9D8B030D-6E8A-4147-A177-3AD203B41FA5}">
                          <a16:colId xmlns:a16="http://schemas.microsoft.com/office/drawing/2014/main" xmlns="" val="20002"/>
                        </a:ext>
                      </a:extLst>
                    </a:gridCol>
                  </a:tblGrid>
                  <a:tr h="121915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ES" sz="1200" b="1" dirty="0"/>
                        </a:p>
                        <a:p>
                          <a:pPr marL="0" marR="0" indent="0" algn="ctr" defTabSz="457200" rtl="0" eaLnBrk="1" fontAlgn="auto" latinLnBrk="0" hangingPunct="1">
                            <a:lnSpc>
                              <a:spcPct val="100000"/>
                            </a:lnSpc>
                            <a:spcBef>
                              <a:spcPts val="0"/>
                            </a:spcBef>
                            <a:spcAft>
                              <a:spcPts val="0"/>
                            </a:spcAft>
                            <a:buClrTx/>
                            <a:buSzTx/>
                            <a:buFontTx/>
                            <a:buNone/>
                            <a:tabLst/>
                            <a:defRPr/>
                          </a:pPr>
                          <a:endParaRPr lang="es-ES" sz="1200" b="1" dirty="0"/>
                        </a:p>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t>Distancia media al Sol</a:t>
                          </a:r>
                        </a:p>
                        <a:p>
                          <a:pPr algn="ctr"/>
                          <a:endParaRPr lang="es-ES" sz="1200" dirty="0"/>
                        </a:p>
                      </a:txBody>
                      <a:tcPr/>
                    </a:tc>
                    <a:tc>
                      <a:txBody>
                        <a:bodyPr/>
                        <a:lstStyle/>
                        <a:p>
                          <a:pPr algn="ctr"/>
                          <a:r>
                            <a:rPr lang="es-ES" sz="1800" b="1" dirty="0" err="1"/>
                            <a:t>Cassini</a:t>
                          </a:r>
                          <a:endParaRPr lang="es-ES" sz="1800" b="1" dirty="0"/>
                        </a:p>
                      </a:txBody>
                      <a:tcPr anchor="ctr"/>
                    </a:tc>
                    <a:tc>
                      <a:txBody>
                        <a:bodyPr/>
                        <a:lstStyle/>
                        <a:p>
                          <a:pPr algn="ctr"/>
                          <a:r>
                            <a:rPr lang="es-ES" sz="1800" b="1" dirty="0"/>
                            <a:t>Real</a:t>
                          </a:r>
                        </a:p>
                      </a:txBody>
                      <a:tcPr anchor="ctr"/>
                    </a:tc>
                    <a:extLst>
                      <a:ext uri="{0D108BD9-81ED-4DB2-BD59-A6C34878D82A}">
                        <a16:rowId xmlns:a16="http://schemas.microsoft.com/office/drawing/2014/main" xmlns="" val="1296412480"/>
                      </a:ext>
                    </a:extLst>
                  </a:tr>
                  <a:tr h="578416">
                    <a:tc>
                      <a:txBody>
                        <a:bodyPr/>
                        <a:lstStyle/>
                        <a:p>
                          <a:pPr algn="ctr"/>
                          <a14:m>
                            <m:oMathPara xmlns:m="http://schemas.openxmlformats.org/officeDocument/2006/math">
                              <m:oMathParaPr>
                                <m:jc m:val="centerGroup"/>
                              </m:oMathParaPr>
                              <m:oMath xmlns:m="http://schemas.openxmlformats.org/officeDocument/2006/math">
                                <m:r>
                                  <m:rPr>
                                    <m:nor/>
                                  </m:rPr>
                                  <a:rPr lang="es-ES" sz="1200" b="0" i="0" dirty="0" smtClean="0">
                                    <a:solidFill>
                                      <a:schemeClr val="tx1"/>
                                    </a:solidFill>
                                  </a:rPr>
                                  <m:t>Mercurio</m:t>
                                </m:r>
                              </m:oMath>
                            </m:oMathPara>
                          </a14:m>
                          <a:endParaRPr lang="es-ES" sz="1200" b="1" dirty="0">
                            <a:solidFill>
                              <a:schemeClr val="tx1"/>
                            </a:solidFill>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dirty="0">
                              <a:solidFill>
                                <a:schemeClr val="tx1"/>
                              </a:solidFill>
                              <a:latin typeface="+mn-lt"/>
                            </a:rPr>
                            <a:t>54.600.000 km</a:t>
                          </a:r>
                          <a:endParaRPr lang="es-ES" sz="1200" b="1" dirty="0">
                            <a:solidFill>
                              <a:schemeClr val="tx1"/>
                            </a:solidFill>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46.</a:t>
                          </a:r>
                          <a:r>
                            <a:rPr lang="es-ES" sz="1200" b="0" baseline="0" dirty="0">
                              <a:solidFill>
                                <a:schemeClr val="tx1"/>
                              </a:solidFill>
                              <a:latin typeface="+mn-lt"/>
                            </a:rPr>
                            <a:t>000.000– 70.000.000 km</a:t>
                          </a:r>
                          <a:endParaRPr lang="es-ES" sz="1200" b="0" dirty="0">
                            <a:solidFill>
                              <a:schemeClr val="tx1"/>
                            </a:solidFill>
                            <a:latin typeface="+mn-lt"/>
                          </a:endParaRPr>
                        </a:p>
                      </a:txBody>
                      <a:tcPr anchor="ctr"/>
                    </a:tc>
                    <a:extLst>
                      <a:ext uri="{0D108BD9-81ED-4DB2-BD59-A6C34878D82A}">
                        <a16:rowId xmlns:a16="http://schemas.microsoft.com/office/drawing/2014/main" xmlns="" val="3483842765"/>
                      </a:ext>
                    </a:extLst>
                  </a:tr>
                  <a:tr h="57841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s-ES" sz="1200" b="0" i="0" dirty="0" smtClean="0">
                                    <a:solidFill>
                                      <a:schemeClr val="tx1"/>
                                    </a:solidFill>
                                  </a:rPr>
                                  <m:t>Venus</m:t>
                                </m:r>
                              </m:oMath>
                            </m:oMathPara>
                          </a14:m>
                          <a:endParaRPr lang="es-ES" sz="1200" b="1" dirty="0">
                            <a:solidFill>
                              <a:schemeClr val="tx1"/>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100.800.000 km</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108.200.000</a:t>
                          </a:r>
                          <a:r>
                            <a:rPr lang="es-ES" sz="1200" b="0" baseline="0" dirty="0">
                              <a:solidFill>
                                <a:schemeClr val="tx1"/>
                              </a:solidFill>
                              <a:latin typeface="+mn-lt"/>
                            </a:rPr>
                            <a:t> km</a:t>
                          </a:r>
                          <a:endParaRPr lang="es-ES" sz="1200" b="0" dirty="0">
                            <a:solidFill>
                              <a:schemeClr val="tx1"/>
                            </a:solidFill>
                            <a:latin typeface="+mn-lt"/>
                          </a:endParaRPr>
                        </a:p>
                      </a:txBody>
                      <a:tcPr anchor="ctr"/>
                    </a:tc>
                    <a:extLst>
                      <a:ext uri="{0D108BD9-81ED-4DB2-BD59-A6C34878D82A}">
                        <a16:rowId xmlns:a16="http://schemas.microsoft.com/office/drawing/2014/main" xmlns="" val="10002"/>
                      </a:ext>
                    </a:extLst>
                  </a:tr>
                  <a:tr h="57841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lang="es-ES" sz="1200" b="0" i="0" dirty="0" smtClean="0">
                                    <a:solidFill>
                                      <a:schemeClr val="tx1"/>
                                    </a:solidFill>
                                  </a:rPr>
                                  <m:t>Tierra</m:t>
                                </m:r>
                              </m:oMath>
                            </m:oMathPara>
                          </a14:m>
                          <a:endParaRPr lang="es-ES" sz="1200" b="1" dirty="0">
                            <a:solidFill>
                              <a:schemeClr val="tx1"/>
                            </a:solidFill>
                            <a:latin typeface="+mn-lt"/>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mn-lt"/>
                            </a:rPr>
                            <a:t>140.000.000 km</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mn-lt"/>
                            </a:rPr>
                            <a:t>149.600.000 km</a:t>
                          </a:r>
                        </a:p>
                      </a:txBody>
                      <a:tcPr anchor="ctr"/>
                    </a:tc>
                    <a:extLst>
                      <a:ext uri="{0D108BD9-81ED-4DB2-BD59-A6C34878D82A}">
                        <a16:rowId xmlns:a16="http://schemas.microsoft.com/office/drawing/2014/main" xmlns="" val="10003"/>
                      </a:ext>
                    </a:extLst>
                  </a:tr>
                  <a:tr h="57841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Marte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212.800.000 km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227.900.000 km</a:t>
                          </a:r>
                        </a:p>
                      </a:txBody>
                      <a:tcPr anchor="ctr"/>
                    </a:tc>
                    <a:extLst>
                      <a:ext uri="{0D108BD9-81ED-4DB2-BD59-A6C34878D82A}">
                        <a16:rowId xmlns:a16="http://schemas.microsoft.com/office/drawing/2014/main" xmlns="" val="10004"/>
                      </a:ext>
                    </a:extLst>
                  </a:tr>
                  <a:tr h="57841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Júpiter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728.000.000 km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778.600.000 km</a:t>
                          </a:r>
                        </a:p>
                      </a:txBody>
                      <a:tcPr anchor="ctr"/>
                    </a:tc>
                    <a:extLst>
                      <a:ext uri="{0D108BD9-81ED-4DB2-BD59-A6C34878D82A}">
                        <a16:rowId xmlns:a16="http://schemas.microsoft.com/office/drawing/2014/main" xmlns="" val="10005"/>
                      </a:ext>
                    </a:extLst>
                  </a:tr>
                  <a:tr h="57841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Saturno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1.335.600.000 km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1.418.000.000 km</a:t>
                          </a:r>
                        </a:p>
                      </a:txBody>
                      <a:tcPr anchor="ctr"/>
                    </a:tc>
                    <a:extLst>
                      <a:ext uri="{0D108BD9-81ED-4DB2-BD59-A6C34878D82A}">
                        <a16:rowId xmlns:a16="http://schemas.microsoft.com/office/drawing/2014/main" xmlns="" val="10006"/>
                      </a:ext>
                    </a:extLst>
                  </a:tr>
                </a:tbl>
              </a:graphicData>
            </a:graphic>
          </p:graphicFrame>
        </mc:Choice>
        <mc:Fallback xmlns="">
          <p:graphicFrame>
            <p:nvGraphicFramePr>
              <p:cNvPr id="14" name="Tabla 7">
                <a:extLst>
                  <a:ext uri="{FF2B5EF4-FFF2-40B4-BE49-F238E27FC236}">
                    <a16:creationId xmlns:a16="http://schemas.microsoft.com/office/drawing/2014/main" id="{1BD9E1E9-10BD-4E67-BDC2-CE19A0204446}"/>
                  </a:ext>
                </a:extLst>
              </p:cNvPr>
              <p:cNvGraphicFramePr>
                <a:graphicFrameLocks noGrp="1"/>
              </p:cNvGraphicFramePr>
              <p:nvPr>
                <p:extLst>
                  <p:ext uri="{D42A27DB-BD31-4B8C-83A1-F6EECF244321}">
                    <p14:modId xmlns:p14="http://schemas.microsoft.com/office/powerpoint/2010/main" val="1548042845"/>
                  </p:ext>
                </p:extLst>
              </p:nvPr>
            </p:nvGraphicFramePr>
            <p:xfrm>
              <a:off x="548641" y="1972984"/>
              <a:ext cx="8046718" cy="4689652"/>
            </p:xfrm>
            <a:graphic>
              <a:graphicData uri="http://schemas.openxmlformats.org/drawingml/2006/table">
                <a:tbl>
                  <a:tblPr firstRow="1" bandRow="1">
                    <a:tableStyleId>{5940675A-B579-460E-94D1-54222C63F5DA}</a:tableStyleId>
                  </a:tblPr>
                  <a:tblGrid>
                    <a:gridCol w="2206328">
                      <a:extLst>
                        <a:ext uri="{9D8B030D-6E8A-4147-A177-3AD203B41FA5}">
                          <a16:colId xmlns:a16="http://schemas.microsoft.com/office/drawing/2014/main" val="1767273872"/>
                        </a:ext>
                      </a:extLst>
                    </a:gridCol>
                    <a:gridCol w="2442888">
                      <a:extLst>
                        <a:ext uri="{9D8B030D-6E8A-4147-A177-3AD203B41FA5}">
                          <a16:colId xmlns:a16="http://schemas.microsoft.com/office/drawing/2014/main" val="3312194336"/>
                        </a:ext>
                      </a:extLst>
                    </a:gridCol>
                    <a:gridCol w="3397502">
                      <a:extLst>
                        <a:ext uri="{9D8B030D-6E8A-4147-A177-3AD203B41FA5}">
                          <a16:colId xmlns:a16="http://schemas.microsoft.com/office/drawing/2014/main" val="20002"/>
                        </a:ext>
                      </a:extLst>
                    </a:gridCol>
                  </a:tblGrid>
                  <a:tr h="121915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s-ES" sz="1200" b="1" dirty="0"/>
                        </a:p>
                        <a:p>
                          <a:pPr marL="0" marR="0" indent="0" algn="ctr" defTabSz="457200" rtl="0" eaLnBrk="1" fontAlgn="auto" latinLnBrk="0" hangingPunct="1">
                            <a:lnSpc>
                              <a:spcPct val="100000"/>
                            </a:lnSpc>
                            <a:spcBef>
                              <a:spcPts val="0"/>
                            </a:spcBef>
                            <a:spcAft>
                              <a:spcPts val="0"/>
                            </a:spcAft>
                            <a:buClrTx/>
                            <a:buSzTx/>
                            <a:buFontTx/>
                            <a:buNone/>
                            <a:tabLst/>
                            <a:defRPr/>
                          </a:pPr>
                          <a:endParaRPr lang="es-ES" sz="1200" b="1" dirty="0"/>
                        </a:p>
                        <a:p>
                          <a:pPr marL="0" marR="0" indent="0" algn="ctr" defTabSz="457200" rtl="0" eaLnBrk="1" fontAlgn="auto" latinLnBrk="0" hangingPunct="1">
                            <a:lnSpc>
                              <a:spcPct val="100000"/>
                            </a:lnSpc>
                            <a:spcBef>
                              <a:spcPts val="0"/>
                            </a:spcBef>
                            <a:spcAft>
                              <a:spcPts val="0"/>
                            </a:spcAft>
                            <a:buClrTx/>
                            <a:buSzTx/>
                            <a:buFontTx/>
                            <a:buNone/>
                            <a:tabLst/>
                            <a:defRPr/>
                          </a:pPr>
                          <a:r>
                            <a:rPr lang="es-ES" sz="1800" b="1" dirty="0"/>
                            <a:t>Distancia media al Sol</a:t>
                          </a:r>
                        </a:p>
                        <a:p>
                          <a:pPr algn="ctr"/>
                          <a:endParaRPr lang="es-ES" sz="1200" dirty="0"/>
                        </a:p>
                      </a:txBody>
                      <a:tcPr/>
                    </a:tc>
                    <a:tc>
                      <a:txBody>
                        <a:bodyPr/>
                        <a:lstStyle/>
                        <a:p>
                          <a:pPr algn="ctr"/>
                          <a:r>
                            <a:rPr lang="es-ES" sz="1800" b="1" dirty="0" err="1"/>
                            <a:t>Cassini</a:t>
                          </a:r>
                          <a:endParaRPr lang="es-ES" sz="1800" b="1" dirty="0"/>
                        </a:p>
                      </a:txBody>
                      <a:tcPr anchor="ctr"/>
                    </a:tc>
                    <a:tc>
                      <a:txBody>
                        <a:bodyPr/>
                        <a:lstStyle/>
                        <a:p>
                          <a:pPr algn="ctr"/>
                          <a:r>
                            <a:rPr lang="es-ES" sz="1800" b="1" dirty="0"/>
                            <a:t>Real</a:t>
                          </a:r>
                        </a:p>
                      </a:txBody>
                      <a:tcPr anchor="ctr"/>
                    </a:tc>
                    <a:extLst>
                      <a:ext uri="{0D108BD9-81ED-4DB2-BD59-A6C34878D82A}">
                        <a16:rowId xmlns:a16="http://schemas.microsoft.com/office/drawing/2014/main" val="1296412480"/>
                      </a:ext>
                    </a:extLst>
                  </a:tr>
                  <a:tr h="578416">
                    <a:tc>
                      <a:txBody>
                        <a:bodyPr/>
                        <a:lstStyle/>
                        <a:p>
                          <a:endParaRPr lang="es-ES"/>
                        </a:p>
                      </a:txBody>
                      <a:tcPr anchor="ctr">
                        <a:blipFill>
                          <a:blip r:embed="rId2"/>
                          <a:stretch>
                            <a:fillRect l="-552" t="-211579" r="-265470" b="-503158"/>
                          </a:stretch>
                        </a:blip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dirty="0">
                              <a:solidFill>
                                <a:schemeClr val="tx1"/>
                              </a:solidFill>
                              <a:latin typeface="+mn-lt"/>
                            </a:rPr>
                            <a:t>54.600.000 km</a:t>
                          </a:r>
                          <a:endParaRPr lang="es-ES" sz="1200" b="1" dirty="0">
                            <a:solidFill>
                              <a:schemeClr val="tx1"/>
                            </a:solidFill>
                            <a:latin typeface="+mn-lt"/>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46.</a:t>
                          </a:r>
                          <a:r>
                            <a:rPr lang="es-ES" sz="1200" b="0" baseline="0" dirty="0">
                              <a:solidFill>
                                <a:schemeClr val="tx1"/>
                              </a:solidFill>
                              <a:latin typeface="+mn-lt"/>
                            </a:rPr>
                            <a:t>000.000– 70.000.000 km</a:t>
                          </a:r>
                          <a:endParaRPr lang="es-ES" sz="1200" b="0" dirty="0">
                            <a:solidFill>
                              <a:schemeClr val="tx1"/>
                            </a:solidFill>
                            <a:latin typeface="+mn-lt"/>
                          </a:endParaRPr>
                        </a:p>
                      </a:txBody>
                      <a:tcPr anchor="ctr"/>
                    </a:tc>
                    <a:extLst>
                      <a:ext uri="{0D108BD9-81ED-4DB2-BD59-A6C34878D82A}">
                        <a16:rowId xmlns:a16="http://schemas.microsoft.com/office/drawing/2014/main" val="3483842765"/>
                      </a:ext>
                    </a:extLst>
                  </a:tr>
                  <a:tr h="578416">
                    <a:tc>
                      <a:txBody>
                        <a:bodyPr/>
                        <a:lstStyle/>
                        <a:p>
                          <a:endParaRPr lang="es-ES"/>
                        </a:p>
                      </a:txBody>
                      <a:tcPr anchor="ctr">
                        <a:blipFill>
                          <a:blip r:embed="rId2"/>
                          <a:stretch>
                            <a:fillRect l="-552" t="-311579" r="-265470" b="-403158"/>
                          </a:stretch>
                        </a:blip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100.800.000 km</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108.200.000</a:t>
                          </a:r>
                          <a:r>
                            <a:rPr lang="es-ES" sz="1200" b="0" baseline="0" dirty="0">
                              <a:solidFill>
                                <a:schemeClr val="tx1"/>
                              </a:solidFill>
                              <a:latin typeface="+mn-lt"/>
                            </a:rPr>
                            <a:t> km</a:t>
                          </a:r>
                          <a:endParaRPr lang="es-ES" sz="1200" b="0" dirty="0">
                            <a:solidFill>
                              <a:schemeClr val="tx1"/>
                            </a:solidFill>
                            <a:latin typeface="+mn-lt"/>
                          </a:endParaRPr>
                        </a:p>
                      </a:txBody>
                      <a:tcPr anchor="ctr"/>
                    </a:tc>
                    <a:extLst>
                      <a:ext uri="{0D108BD9-81ED-4DB2-BD59-A6C34878D82A}">
                        <a16:rowId xmlns:a16="http://schemas.microsoft.com/office/drawing/2014/main" val="10002"/>
                      </a:ext>
                    </a:extLst>
                  </a:tr>
                  <a:tr h="578416">
                    <a:tc>
                      <a:txBody>
                        <a:bodyPr/>
                        <a:lstStyle/>
                        <a:p>
                          <a:endParaRPr lang="es-ES"/>
                        </a:p>
                      </a:txBody>
                      <a:tcPr anchor="ctr">
                        <a:blipFill>
                          <a:blip r:embed="rId2"/>
                          <a:stretch>
                            <a:fillRect l="-552" t="-411579" r="-265470" b="-303158"/>
                          </a:stretch>
                        </a:blip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mn-lt"/>
                            </a:rPr>
                            <a:t>140.000.000 km</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 sz="1200" b="1" dirty="0">
                              <a:solidFill>
                                <a:schemeClr val="tx1"/>
                              </a:solidFill>
                              <a:latin typeface="+mn-lt"/>
                            </a:rPr>
                            <a:t>149.600.000 km</a:t>
                          </a:r>
                        </a:p>
                      </a:txBody>
                      <a:tcPr anchor="ctr"/>
                    </a:tc>
                    <a:extLst>
                      <a:ext uri="{0D108BD9-81ED-4DB2-BD59-A6C34878D82A}">
                        <a16:rowId xmlns:a16="http://schemas.microsoft.com/office/drawing/2014/main" val="10003"/>
                      </a:ext>
                    </a:extLst>
                  </a:tr>
                  <a:tr h="57841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Marte</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212.800.000 km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227.900.000 km</a:t>
                          </a:r>
                        </a:p>
                      </a:txBody>
                      <a:tcPr anchor="ctr"/>
                    </a:tc>
                    <a:extLst>
                      <a:ext uri="{0D108BD9-81ED-4DB2-BD59-A6C34878D82A}">
                        <a16:rowId xmlns:a16="http://schemas.microsoft.com/office/drawing/2014/main" val="10004"/>
                      </a:ext>
                    </a:extLst>
                  </a:tr>
                  <a:tr h="57841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Júpiter</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728.000.000 km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778.600.000 km</a:t>
                          </a:r>
                        </a:p>
                      </a:txBody>
                      <a:tcPr anchor="ctr"/>
                    </a:tc>
                    <a:extLst>
                      <a:ext uri="{0D108BD9-81ED-4DB2-BD59-A6C34878D82A}">
                        <a16:rowId xmlns:a16="http://schemas.microsoft.com/office/drawing/2014/main" val="10005"/>
                      </a:ext>
                    </a:extLst>
                  </a:tr>
                  <a:tr h="57841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Saturno</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1.335.600.000 km</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0" dirty="0">
                              <a:solidFill>
                                <a:schemeClr val="tx1"/>
                              </a:solidFill>
                              <a:latin typeface="+mn-lt"/>
                            </a:rPr>
                            <a:t>1.418.000.000 km</a:t>
                          </a:r>
                        </a:p>
                      </a:txBody>
                      <a:tcPr anchor="ctr"/>
                    </a:tc>
                    <a:extLst>
                      <a:ext uri="{0D108BD9-81ED-4DB2-BD59-A6C34878D82A}">
                        <a16:rowId xmlns:a16="http://schemas.microsoft.com/office/drawing/2014/main" val="10006"/>
                      </a:ext>
                    </a:extLst>
                  </a:tr>
                </a:tbl>
              </a:graphicData>
            </a:graphic>
          </p:graphicFrame>
        </mc:Fallback>
      </mc:AlternateContent>
      <p:sp>
        <p:nvSpPr>
          <p:cNvPr id="12" name="Content Placeholder 2"/>
          <p:cNvSpPr txBox="1">
            <a:spLocks/>
          </p:cNvSpPr>
          <p:nvPr/>
        </p:nvSpPr>
        <p:spPr>
          <a:xfrm>
            <a:off x="457200" y="955347"/>
            <a:ext cx="2497667" cy="39508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393192" rtl="0" latinLnBrk="0">
              <a:lnSpc>
                <a:spcPct val="100000"/>
              </a:lnSpc>
              <a:spcBef>
                <a:spcPts val="500"/>
              </a:spcBef>
              <a:spcAft>
                <a:spcPts val="0"/>
              </a:spcAft>
              <a:buClrTx/>
              <a:buSzTx/>
              <a:buFont typeface="Arial"/>
              <a:buNone/>
              <a:tabLst/>
              <a:defRPr sz="2494" b="1"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hangingPunct="1"/>
            <a:r>
              <a:rPr lang="es-ES" sz="1800" dirty="0" err="1"/>
              <a:t>Richer</a:t>
            </a:r>
            <a:r>
              <a:rPr lang="es-ES" sz="1800" dirty="0"/>
              <a:t> y </a:t>
            </a:r>
            <a:r>
              <a:rPr lang="es-ES" sz="1800" dirty="0" err="1"/>
              <a:t>Cassini</a:t>
            </a:r>
            <a:r>
              <a:rPr lang="es-ES" sz="1800" dirty="0"/>
              <a:t>, 1671</a:t>
            </a:r>
          </a:p>
        </p:txBody>
      </p:sp>
      <p:sp>
        <p:nvSpPr>
          <p:cNvPr id="13" name="Content Placeholder 2"/>
          <p:cNvSpPr txBox="1">
            <a:spLocks/>
          </p:cNvSpPr>
          <p:nvPr/>
        </p:nvSpPr>
        <p:spPr>
          <a:xfrm>
            <a:off x="548641" y="1471217"/>
            <a:ext cx="8138160" cy="50176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393192" rtl="0" latinLnBrk="0">
              <a:lnSpc>
                <a:spcPct val="100000"/>
              </a:lnSpc>
              <a:spcBef>
                <a:spcPts val="500"/>
              </a:spcBef>
              <a:spcAft>
                <a:spcPts val="0"/>
              </a:spcAft>
              <a:buClrTx/>
              <a:buSzTx/>
              <a:buFont typeface="Arial"/>
              <a:buNone/>
              <a:tabLst/>
              <a:defRPr sz="2494" b="1"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hangingPunct="1"/>
            <a:r>
              <a:rPr lang="es-ES" sz="1800" dirty="0"/>
              <a:t>Primera medida de calidad de un paralaje planetario</a:t>
            </a:r>
          </a:p>
        </p:txBody>
      </p:sp>
    </p:spTree>
    <p:extLst>
      <p:ext uri="{BB962C8B-B14F-4D97-AF65-F5344CB8AC3E}">
        <p14:creationId xmlns:p14="http://schemas.microsoft.com/office/powerpoint/2010/main" val="21341001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13">
                                            <p:bg/>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advAuto="0"/>
      <p:bldP spid="13" grpId="0" build="p"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8" name="Marcador de contenido 4"/>
          <p:cNvSpPr txBox="1"/>
          <p:nvPr/>
        </p:nvSpPr>
        <p:spPr>
          <a:xfrm>
            <a:off x="138114" y="461567"/>
            <a:ext cx="3743774" cy="1470751"/>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b">
            <a:normAutofit/>
          </a:bodyPr>
          <a:lstStyle>
            <a:lvl1pPr algn="ctr" defTabSz="361188">
              <a:lnSpc>
                <a:spcPct val="80000"/>
              </a:lnSpc>
              <a:spcBef>
                <a:spcPts val="500"/>
              </a:spcBef>
              <a:defRPr sz="2449" b="1">
                <a:solidFill>
                  <a:srgbClr val="FFFFFF"/>
                </a:solidFill>
              </a:defRPr>
            </a:lvl1pPr>
          </a:lstStyle>
          <a:p>
            <a:pPr algn="r" defTabSz="914400" hangingPunct="1">
              <a:lnSpc>
                <a:spcPct val="90000"/>
              </a:lnSpc>
              <a:spcBef>
                <a:spcPct val="0"/>
              </a:spcBef>
              <a:spcAft>
                <a:spcPts val="600"/>
              </a:spcAft>
            </a:pPr>
            <a:r>
              <a:rPr lang="en-US" sz="4400" kern="1200" dirty="0">
                <a:solidFill>
                  <a:schemeClr val="bg1"/>
                </a:solidFill>
              </a:rPr>
              <a:t>Las </a:t>
            </a:r>
            <a:r>
              <a:rPr lang="en-US" sz="4400" kern="1200" dirty="0" err="1">
                <a:solidFill>
                  <a:schemeClr val="bg1"/>
                </a:solidFill>
              </a:rPr>
              <a:t>estrellas</a:t>
            </a:r>
            <a:endParaRPr lang="en-US" sz="4400" kern="1200" dirty="0">
              <a:solidFill>
                <a:schemeClr val="bg1"/>
              </a:solidFill>
            </a:endParaRPr>
          </a:p>
          <a:p>
            <a:pPr algn="r" defTabSz="914400" hangingPunct="1">
              <a:lnSpc>
                <a:spcPct val="90000"/>
              </a:lnSpc>
              <a:spcBef>
                <a:spcPct val="0"/>
              </a:spcBef>
              <a:spcAft>
                <a:spcPts val="600"/>
              </a:spcAft>
            </a:pPr>
            <a:r>
              <a:rPr lang="en-US" sz="4400" kern="1200" dirty="0">
                <a:solidFill>
                  <a:schemeClr val="bg1"/>
                </a:solidFill>
              </a:rPr>
              <a:t> (s. XIX </a:t>
            </a:r>
            <a:r>
              <a:rPr lang="en-US" sz="4400" kern="1200" dirty="0" err="1">
                <a:solidFill>
                  <a:schemeClr val="bg1"/>
                </a:solidFill>
              </a:rPr>
              <a:t>d.C.</a:t>
            </a:r>
            <a:r>
              <a:rPr lang="en-US" sz="4400" kern="1200" dirty="0">
                <a:solidFill>
                  <a:schemeClr val="bg1"/>
                </a:solidFill>
              </a:rPr>
              <a:t>)</a:t>
            </a:r>
          </a:p>
        </p:txBody>
      </p:sp>
    </p:spTree>
    <p:extLst>
      <p:ext uri="{BB962C8B-B14F-4D97-AF65-F5344CB8AC3E}">
        <p14:creationId xmlns:p14="http://schemas.microsoft.com/office/powerpoint/2010/main" val="122225139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victormanerogarcia:Desktop:Figura1.pdf"/>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457200" y="182776"/>
            <a:ext cx="7210269" cy="4224332"/>
          </a:xfrm>
          <a:prstGeom prst="rect">
            <a:avLst/>
          </a:prstGeom>
          <a:noFill/>
          <a:ln>
            <a:noFill/>
          </a:ln>
        </p:spPr>
      </p:pic>
      <p:sp>
        <p:nvSpPr>
          <p:cNvPr id="7" name="Título 1"/>
          <p:cNvSpPr txBox="1">
            <a:spLocks/>
          </p:cNvSpPr>
          <p:nvPr/>
        </p:nvSpPr>
        <p:spPr>
          <a:xfrm>
            <a:off x="457200" y="182775"/>
            <a:ext cx="8229600" cy="510988"/>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ES_tradnl" b="1" dirty="0"/>
          </a:p>
        </p:txBody>
      </p:sp>
      <p:pic>
        <p:nvPicPr>
          <p:cNvPr id="10" name="Picture 4" descr="Macintosh HD:Users:victormanerogarcia:Desktop:Figura2.pdf"/>
          <p:cNvPicPr/>
          <p:nvPr/>
        </p:nvPicPr>
        <p:blipFill>
          <a:blip r:embed="rId3">
            <a:extLst>
              <a:ext uri="{28A0092B-C50C-407E-A947-70E740481C1C}">
                <a14:useLocalDpi xmlns:a14="http://schemas.microsoft.com/office/drawing/2010/main" val="0"/>
              </a:ext>
            </a:extLst>
          </a:blip>
          <a:srcRect/>
          <a:stretch>
            <a:fillRect/>
          </a:stretch>
        </p:blipFill>
        <p:spPr bwMode="auto">
          <a:xfrm>
            <a:off x="0" y="4545568"/>
            <a:ext cx="9144000" cy="2312432"/>
          </a:xfrm>
          <a:prstGeom prst="rect">
            <a:avLst/>
          </a:prstGeom>
          <a:noFill/>
          <a:ln>
            <a:noFill/>
          </a:ln>
        </p:spPr>
      </p:pic>
    </p:spTree>
    <p:extLst>
      <p:ext uri="{BB962C8B-B14F-4D97-AF65-F5344CB8AC3E}">
        <p14:creationId xmlns:p14="http://schemas.microsoft.com/office/powerpoint/2010/main" val="42556777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4"/>
          <p:cNvSpPr txBox="1"/>
          <p:nvPr/>
        </p:nvSpPr>
        <p:spPr>
          <a:xfrm>
            <a:off x="457200" y="379825"/>
            <a:ext cx="8229600" cy="488316"/>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ctr" defTabSz="361188">
              <a:lnSpc>
                <a:spcPct val="80000"/>
              </a:lnSpc>
              <a:spcBef>
                <a:spcPts val="500"/>
              </a:spcBef>
              <a:defRPr sz="2449" b="1">
                <a:solidFill>
                  <a:srgbClr val="3071C2"/>
                </a:solidFill>
              </a:defRPr>
            </a:lvl1pPr>
          </a:lstStyle>
          <a:p>
            <a:r>
              <a:rPr lang="es-ES" dirty="0"/>
              <a:t>Primer paralaje estelar</a:t>
            </a:r>
            <a:endParaRPr dirty="0"/>
          </a:p>
        </p:txBody>
      </p:sp>
      <p:sp>
        <p:nvSpPr>
          <p:cNvPr id="2" name="Rectángulo 1"/>
          <p:cNvSpPr/>
          <p:nvPr/>
        </p:nvSpPr>
        <p:spPr>
          <a:xfrm>
            <a:off x="2032227" y="1348207"/>
            <a:ext cx="3767681" cy="461665"/>
          </a:xfrm>
          <a:prstGeom prst="rect">
            <a:avLst/>
          </a:prstGeom>
        </p:spPr>
        <p:txBody>
          <a:bodyPr wrap="square">
            <a:spAutoFit/>
          </a:bodyPr>
          <a:lstStyle/>
          <a:p>
            <a:pPr algn="just"/>
            <a:r>
              <a:rPr lang="es-ES" sz="2400" b="1" kern="150" dirty="0">
                <a:latin typeface="Arial" panose="020B0604020202020204" pitchFamily="34" charset="0"/>
                <a:ea typeface="Times New Roman" panose="02020603050405020304" pitchFamily="18" charset="0"/>
                <a:cs typeface="Arial" panose="020B0604020202020204" pitchFamily="34" charset="0"/>
              </a:rPr>
              <a:t>Friedrich </a:t>
            </a:r>
            <a:r>
              <a:rPr lang="es-ES" sz="2400" b="1" kern="150" dirty="0" err="1">
                <a:latin typeface="Arial" panose="020B0604020202020204" pitchFamily="34" charset="0"/>
                <a:ea typeface="Times New Roman" panose="02020603050405020304" pitchFamily="18" charset="0"/>
                <a:cs typeface="Arial" panose="020B0604020202020204" pitchFamily="34" charset="0"/>
              </a:rPr>
              <a:t>Bessel</a:t>
            </a:r>
            <a:r>
              <a:rPr lang="es-ES" sz="2400" b="1" kern="150" dirty="0">
                <a:latin typeface="Arial" panose="020B0604020202020204" pitchFamily="34" charset="0"/>
                <a:ea typeface="Times New Roman" panose="02020603050405020304" pitchFamily="18" charset="0"/>
                <a:cs typeface="Arial" panose="020B0604020202020204" pitchFamily="34" charset="0"/>
              </a:rPr>
              <a:t>, s. XIX</a:t>
            </a:r>
            <a:endParaRPr lang="es-ES" sz="2400" kern="15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Rectángulo 3"/>
          <p:cNvSpPr/>
          <p:nvPr/>
        </p:nvSpPr>
        <p:spPr>
          <a:xfrm>
            <a:off x="733428" y="2566702"/>
            <a:ext cx="2597600" cy="830997"/>
          </a:xfrm>
          <a:prstGeom prst="rect">
            <a:avLst/>
          </a:prstGeom>
        </p:spPr>
        <p:txBody>
          <a:bodyPr wrap="square">
            <a:spAutoFit/>
          </a:bodyPr>
          <a:lstStyle/>
          <a:p>
            <a:pPr algn="just"/>
            <a:endParaRPr lang="es-ES" sz="2400" kern="150" dirty="0">
              <a:latin typeface="Arial" panose="020B0604020202020204" pitchFamily="34" charset="0"/>
              <a:ea typeface="Times New Roman" panose="02020603050405020304" pitchFamily="18"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Estrella 61 </a:t>
            </a:r>
            <a:r>
              <a:rPr lang="es-ES" sz="2400" dirty="0" err="1">
                <a:latin typeface="Arial" panose="020B0604020202020204" pitchFamily="34" charset="0"/>
                <a:cs typeface="Arial" panose="020B0604020202020204" pitchFamily="34" charset="0"/>
              </a:rPr>
              <a:t>Cygni</a:t>
            </a:r>
            <a:r>
              <a:rPr lang="es-ES" sz="2400" dirty="0">
                <a:latin typeface="Arial" panose="020B0604020202020204" pitchFamily="34" charset="0"/>
                <a:cs typeface="Arial" panose="020B0604020202020204" pitchFamily="34" charset="0"/>
              </a:rPr>
              <a:t>. </a:t>
            </a:r>
            <a:endParaRPr lang="es-ES" sz="2400" kern="150" dirty="0">
              <a:latin typeface="Arial" panose="020B0604020202020204" pitchFamily="34" charset="0"/>
              <a:ea typeface="Times New Roman" panose="02020603050405020304" pitchFamily="18" charset="0"/>
              <a:cs typeface="Arial" panose="020B0604020202020204" pitchFamily="34" charset="0"/>
            </a:endParaRPr>
          </a:p>
        </p:txBody>
      </p:sp>
      <p:sp>
        <p:nvSpPr>
          <p:cNvPr id="7" name="Rectángulo 3"/>
          <p:cNvSpPr/>
          <p:nvPr/>
        </p:nvSpPr>
        <p:spPr>
          <a:xfrm>
            <a:off x="4480022" y="3657059"/>
            <a:ext cx="3584116" cy="830997"/>
          </a:xfrm>
          <a:prstGeom prst="rect">
            <a:avLst/>
          </a:prstGeom>
        </p:spPr>
        <p:txBody>
          <a:bodyPr wrap="square">
            <a:spAutoFit/>
          </a:bodyPr>
          <a:lstStyle/>
          <a:p>
            <a:pPr algn="just"/>
            <a:endParaRPr lang="es-ES" sz="2400" kern="150" dirty="0">
              <a:latin typeface="Arial" panose="020B0604020202020204" pitchFamily="34" charset="0"/>
              <a:ea typeface="Times New Roman" panose="02020603050405020304" pitchFamily="18" charset="0"/>
              <a:cs typeface="Arial" panose="020B0604020202020204" pitchFamily="34" charset="0"/>
            </a:endParaRPr>
          </a:p>
          <a:p>
            <a:pPr algn="just"/>
            <a:r>
              <a:rPr lang="es-ES" sz="2400" dirty="0">
                <a:latin typeface="Arial" panose="020B0604020202020204" pitchFamily="34" charset="0"/>
                <a:cs typeface="Arial" panose="020B0604020202020204" pitchFamily="34" charset="0"/>
              </a:rPr>
              <a:t>313,6 </a:t>
            </a:r>
            <a:r>
              <a:rPr lang="es-ES" sz="2400" dirty="0" err="1">
                <a:latin typeface="Arial" panose="020B0604020202020204" pitchFamily="34" charset="0"/>
                <a:cs typeface="Arial" panose="020B0604020202020204" pitchFamily="34" charset="0"/>
              </a:rPr>
              <a:t>miliarcosegundos</a:t>
            </a:r>
            <a:endParaRPr lang="es-ES" sz="2400" kern="150" dirty="0">
              <a:latin typeface="Arial" panose="020B0604020202020204" pitchFamily="34" charset="0"/>
              <a:ea typeface="Times New Roman" panose="02020603050405020304" pitchFamily="18" charset="0"/>
              <a:cs typeface="Arial" panose="020B0604020202020204" pitchFamily="34" charset="0"/>
            </a:endParaRPr>
          </a:p>
        </p:txBody>
      </p:sp>
      <p:sp>
        <p:nvSpPr>
          <p:cNvPr id="8" name="Rectángulo 3"/>
          <p:cNvSpPr/>
          <p:nvPr/>
        </p:nvSpPr>
        <p:spPr>
          <a:xfrm>
            <a:off x="836021" y="5043894"/>
            <a:ext cx="7850777" cy="830997"/>
          </a:xfrm>
          <a:prstGeom prst="rect">
            <a:avLst/>
          </a:prstGeom>
        </p:spPr>
        <p:txBody>
          <a:bodyPr wrap="square">
            <a:spAutoFit/>
          </a:bodyPr>
          <a:lstStyle/>
          <a:p>
            <a:pPr algn="just"/>
            <a:endParaRPr lang="es-ES" sz="2400" kern="150" dirty="0">
              <a:latin typeface="Arial" panose="020B0604020202020204" pitchFamily="34" charset="0"/>
              <a:ea typeface="Times New Roman" panose="02020603050405020304" pitchFamily="18" charset="0"/>
              <a:cs typeface="Arial" panose="020B0604020202020204" pitchFamily="34" charset="0"/>
            </a:endParaRPr>
          </a:p>
          <a:p>
            <a:pPr algn="just"/>
            <a:r>
              <a:rPr lang="es-ES" sz="2400" dirty="0" err="1">
                <a:latin typeface="Arial" panose="020B0604020202020204" pitchFamily="34" charset="0"/>
                <a:cs typeface="Arial" panose="020B0604020202020204" pitchFamily="34" charset="0"/>
              </a:rPr>
              <a:t>Aproximádamente</a:t>
            </a:r>
            <a:r>
              <a:rPr lang="es-ES" sz="2400" dirty="0">
                <a:latin typeface="Arial" panose="020B0604020202020204" pitchFamily="34" charset="0"/>
                <a:cs typeface="Arial" panose="020B0604020202020204" pitchFamily="34" charset="0"/>
              </a:rPr>
              <a:t> </a:t>
            </a:r>
            <a:r>
              <a:rPr lang="es-ES" sz="2400" b="1" dirty="0">
                <a:latin typeface="Arial" panose="020B0604020202020204" pitchFamily="34" charset="0"/>
                <a:cs typeface="Arial" panose="020B0604020202020204" pitchFamily="34" charset="0"/>
              </a:rPr>
              <a:t>98.000.000.000.000 kilómetros</a:t>
            </a:r>
            <a:endParaRPr lang="es-ES" sz="2400" b="1" kern="15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9750976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67525"/>
          </a:xfrm>
          <a:prstGeom prst="rect">
            <a:avLst/>
          </a:prstGeom>
        </p:spPr>
      </p:pic>
      <p:sp>
        <p:nvSpPr>
          <p:cNvPr id="7" name="Marcador de contenido 2"/>
          <p:cNvSpPr txBox="1"/>
          <p:nvPr/>
        </p:nvSpPr>
        <p:spPr>
          <a:xfrm>
            <a:off x="583614" y="5642766"/>
            <a:ext cx="8043450" cy="111350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lgn="ctr">
              <a:spcBef>
                <a:spcPts val="700"/>
              </a:spcBef>
              <a:defRPr sz="2400" b="1">
                <a:solidFill>
                  <a:srgbClr val="535353"/>
                </a:solidFill>
              </a:defRPr>
            </a:pPr>
            <a:r>
              <a:rPr lang="es-ES" dirty="0">
                <a:solidFill>
                  <a:schemeClr val="bg1"/>
                </a:solidFill>
              </a:rPr>
              <a:t>Voyager 1</a:t>
            </a:r>
            <a:endParaRPr sz="3600" dirty="0">
              <a:solidFill>
                <a:schemeClr val="bg1"/>
              </a:solidFill>
            </a:endParaRPr>
          </a:p>
        </p:txBody>
      </p:sp>
      <p:sp>
        <p:nvSpPr>
          <p:cNvPr id="8" name="Marcador de contenido 2"/>
          <p:cNvSpPr txBox="1"/>
          <p:nvPr/>
        </p:nvSpPr>
        <p:spPr>
          <a:xfrm>
            <a:off x="142875" y="2101449"/>
            <a:ext cx="4991279" cy="58658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algn="ctr">
              <a:spcBef>
                <a:spcPts val="700"/>
              </a:spcBef>
              <a:defRPr sz="2400" b="1">
                <a:solidFill>
                  <a:srgbClr val="535353"/>
                </a:solidFill>
              </a:defRPr>
            </a:pPr>
            <a:r>
              <a:rPr lang="es-ES" dirty="0">
                <a:solidFill>
                  <a:schemeClr val="bg1"/>
                </a:solidFill>
              </a:rPr>
              <a:t>1990</a:t>
            </a:r>
            <a:endParaRPr sz="3600" dirty="0">
              <a:solidFill>
                <a:schemeClr val="bg1"/>
              </a:solidFill>
            </a:endParaRPr>
          </a:p>
        </p:txBody>
      </p:sp>
    </p:spTree>
    <p:extLst>
      <p:ext uri="{BB962C8B-B14F-4D97-AF65-F5344CB8AC3E}">
        <p14:creationId xmlns:p14="http://schemas.microsoft.com/office/powerpoint/2010/main" val="1160478665"/>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367548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1" name="?"/>
          <p:cNvSpPr txBox="1"/>
          <p:nvPr/>
        </p:nvSpPr>
        <p:spPr>
          <a:xfrm>
            <a:off x="2994532" y="506729"/>
            <a:ext cx="3154936" cy="609397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9000" b="1">
                <a:solidFill>
                  <a:srgbClr val="FFFFFF"/>
                </a:solidFill>
              </a:defRPr>
            </a:lvl1pPr>
          </a:lstStyle>
          <a:p>
            <a:r>
              <a:rPr dirty="0">
                <a:solidFill>
                  <a:schemeClr val="accent1">
                    <a:lumMod val="60000"/>
                    <a:lumOff val="40000"/>
                  </a:schemeClr>
                </a:solidFill>
              </a:rPr>
              <a:t>?</a:t>
            </a:r>
          </a:p>
        </p:txBody>
      </p:sp>
      <p:sp>
        <p:nvSpPr>
          <p:cNvPr id="122" name="Título 1"/>
          <p:cNvSpPr txBox="1"/>
          <p:nvPr/>
        </p:nvSpPr>
        <p:spPr>
          <a:xfrm>
            <a:off x="689549" y="2553343"/>
            <a:ext cx="7959776" cy="175131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fontScale="92500" lnSpcReduction="10000"/>
          </a:bodyPr>
          <a:lstStyle>
            <a:lvl1pPr algn="ctr">
              <a:defRPr sz="4100" b="1">
                <a:solidFill>
                  <a:srgbClr val="FFFFFF"/>
                </a:solidFill>
              </a:defRPr>
            </a:lvl1pPr>
          </a:lstStyle>
          <a:p>
            <a:pPr>
              <a:defRPr sz="3500"/>
            </a:pPr>
            <a:r>
              <a:rPr sz="4100" dirty="0"/>
              <a:t>¿</a:t>
            </a:r>
            <a:r>
              <a:rPr lang="es-ES" sz="4100" dirty="0"/>
              <a:t>Cómo se las apaña la comunidad científica para medir distancias astronómicas</a:t>
            </a:r>
            <a:r>
              <a:rPr sz="4100" dirty="0"/>
              <a:t>? </a:t>
            </a:r>
          </a:p>
        </p:txBody>
      </p:sp>
    </p:spTree>
    <p:extLst>
      <p:ext uri="{BB962C8B-B14F-4D97-AF65-F5344CB8AC3E}">
        <p14:creationId xmlns:p14="http://schemas.microsoft.com/office/powerpoint/2010/main" val="299743267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BF5156E-3C07-40D7-8C4C-25628BF737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8337"/>
          </a:xfrm>
          <a:prstGeom prst="rect">
            <a:avLst/>
          </a:prstGeom>
          <a:noFill/>
          <a:ln>
            <a:noFill/>
          </a:ln>
        </p:spPr>
      </p:pic>
      <p:cxnSp>
        <p:nvCxnSpPr>
          <p:cNvPr id="7" name="Conector recto de flecha 6"/>
          <p:cNvCxnSpPr/>
          <p:nvPr/>
        </p:nvCxnSpPr>
        <p:spPr>
          <a:xfrm flipH="1" flipV="1">
            <a:off x="6983359" y="3984374"/>
            <a:ext cx="520946" cy="2009092"/>
          </a:xfrm>
          <a:prstGeom prst="straightConnector1">
            <a:avLst/>
          </a:prstGeom>
          <a:noFill/>
          <a:ln w="25400" cap="flat">
            <a:solidFill>
              <a:schemeClr val="accent2"/>
            </a:solidFill>
            <a:prstDash val="solid"/>
            <a:round/>
            <a:tailEnd type="arrow"/>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0" name="4 Rectángulo"/>
          <p:cNvSpPr/>
          <p:nvPr/>
        </p:nvSpPr>
        <p:spPr>
          <a:xfrm>
            <a:off x="5718347" y="5993466"/>
            <a:ext cx="3297715" cy="369332"/>
          </a:xfrm>
          <a:prstGeom prst="rect">
            <a:avLst/>
          </a:prstGeom>
        </p:spPr>
        <p:txBody>
          <a:bodyPr wrap="square">
            <a:spAutoFit/>
          </a:bodyPr>
          <a:lstStyle/>
          <a:p>
            <a:r>
              <a:rPr lang="es-ES" b="1" dirty="0">
                <a:solidFill>
                  <a:schemeClr val="bg1"/>
                </a:solidFill>
                <a:latin typeface="+mn-lt"/>
              </a:rPr>
              <a:t>Recuerda que tu estás aquí</a:t>
            </a:r>
            <a:r>
              <a:rPr lang="es-ES" i="1" dirty="0"/>
              <a:t>.</a:t>
            </a:r>
            <a:endParaRPr lang="es-ES" b="1" dirty="0">
              <a:solidFill>
                <a:schemeClr val="bg1"/>
              </a:solidFill>
              <a:latin typeface="+mn-lt"/>
            </a:endParaRPr>
          </a:p>
        </p:txBody>
      </p:sp>
      <p:sp>
        <p:nvSpPr>
          <p:cNvPr id="2" name="CuadroTexto 1"/>
          <p:cNvSpPr txBox="1"/>
          <p:nvPr/>
        </p:nvSpPr>
        <p:spPr>
          <a:xfrm>
            <a:off x="435428" y="619845"/>
            <a:ext cx="6363305"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s-ES" b="1" i="1" dirty="0">
                <a:solidFill>
                  <a:schemeClr val="bg1"/>
                </a:solidFill>
              </a:rPr>
              <a:t>La Tierra es un muy pequeño escenario en una vasta arena cósmica. Piensa en los ríos de sangre vertida por todos esos generales y emperadores, para que, en gloria y triunfo, pudieran convertirse en amos momentáneos de una fracción de un punto. Piensa en las interminables crueldades cometidas por los habitantes de un lugar del punto sobre los apenas distinguibles habitantes de alguna otra parte del punto. Cuán frecuentes sus malentendidos, cuán ávidos están de matarse los unos a los otros, cómo de fervientes son sus odios. Nuestros posicionamientos, nuestra supuesta importancia, el espejismo de que ocupamos una posición privilegiada en el universo … Todo eso lo pone en cuestión ese punto de luz pálido</a:t>
            </a:r>
            <a:r>
              <a:rPr lang="es-ES" b="1" i="1" dirty="0" smtClean="0">
                <a:solidFill>
                  <a:schemeClr val="bg1"/>
                </a:solidFill>
              </a:rPr>
              <a:t>. (</a:t>
            </a:r>
            <a:r>
              <a:rPr lang="es-ES" b="1" i="1" dirty="0" err="1" smtClean="0">
                <a:solidFill>
                  <a:schemeClr val="bg1"/>
                </a:solidFill>
              </a:rPr>
              <a:t>Sagan</a:t>
            </a:r>
            <a:r>
              <a:rPr lang="es-ES" b="1" i="1" dirty="0" smtClean="0">
                <a:solidFill>
                  <a:schemeClr val="bg1"/>
                </a:solidFill>
              </a:rPr>
              <a:t>, 1990</a:t>
            </a:r>
            <a:r>
              <a:rPr lang="es-ES" b="1" i="1" dirty="0" smtClean="0">
                <a:solidFill>
                  <a:schemeClr val="bg1"/>
                </a:solidFill>
              </a:rPr>
              <a:t>)</a:t>
            </a:r>
            <a:endParaRPr kumimoji="0" lang="es-ES" sz="1800" b="1" i="0" u="none" strike="noStrike" cap="none" spc="0" normalizeH="0" baseline="0" dirty="0">
              <a:ln>
                <a:noFill/>
              </a:ln>
              <a:solidFill>
                <a:schemeClr val="bg1"/>
              </a:solidFill>
              <a:effectLst/>
              <a:uFillTx/>
              <a:sym typeface="Calibri"/>
            </a:endParaRPr>
          </a:p>
        </p:txBody>
      </p:sp>
    </p:spTree>
    <p:extLst>
      <p:ext uri="{BB962C8B-B14F-4D97-AF65-F5344CB8AC3E}">
        <p14:creationId xmlns:p14="http://schemas.microsoft.com/office/powerpoint/2010/main" val="12050689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74" name=":)"/>
          <p:cNvSpPr txBox="1"/>
          <p:nvPr/>
        </p:nvSpPr>
        <p:spPr>
          <a:xfrm>
            <a:off x="2492941" y="165221"/>
            <a:ext cx="4158118" cy="609397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9000" b="1">
                <a:solidFill>
                  <a:srgbClr val="FFFFFF"/>
                </a:solidFill>
              </a:defRPr>
            </a:lvl1pPr>
          </a:lstStyle>
          <a:p>
            <a:r>
              <a:rPr dirty="0">
                <a:solidFill>
                  <a:schemeClr val="accent1">
                    <a:lumMod val="60000"/>
                    <a:lumOff val="40000"/>
                  </a:schemeClr>
                </a:solidFill>
              </a:rPr>
              <a:t>:)</a:t>
            </a:r>
          </a:p>
        </p:txBody>
      </p:sp>
      <p:sp>
        <p:nvSpPr>
          <p:cNvPr id="373" name="Título 1"/>
          <p:cNvSpPr txBox="1">
            <a:spLocks noGrp="1"/>
          </p:cNvSpPr>
          <p:nvPr>
            <p:ph type="title"/>
          </p:nvPr>
        </p:nvSpPr>
        <p:spPr>
          <a:xfrm>
            <a:off x="457200" y="2857500"/>
            <a:ext cx="8229600" cy="1143000"/>
          </a:xfrm>
          <a:prstGeom prst="rect">
            <a:avLst/>
          </a:prstGeom>
        </p:spPr>
        <p:txBody>
          <a:bodyPr>
            <a:normAutofit fontScale="90000"/>
          </a:bodyPr>
          <a:lstStyle>
            <a:lvl1pPr defTabSz="452627">
              <a:defRPr sz="7128" b="1">
                <a:solidFill>
                  <a:srgbClr val="FFFFFF"/>
                </a:solidFill>
                <a:latin typeface="Trebuchet MS"/>
                <a:ea typeface="Trebuchet MS"/>
                <a:cs typeface="Trebuchet MS"/>
                <a:sym typeface="Trebuchet MS"/>
              </a:defRPr>
            </a:lvl1pPr>
          </a:lstStyle>
          <a:p>
            <a:r>
              <a:t>GRACIAS</a:t>
            </a:r>
          </a:p>
        </p:txBody>
      </p:sp>
    </p:spTree>
    <p:extLst>
      <p:ext uri="{BB962C8B-B14F-4D97-AF65-F5344CB8AC3E}">
        <p14:creationId xmlns:p14="http://schemas.microsoft.com/office/powerpoint/2010/main" val="1645183334"/>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733" y="5602028"/>
            <a:ext cx="402632" cy="402632"/>
          </a:xfrm>
          <a:prstGeom prst="rect">
            <a:avLst/>
          </a:prstGeom>
        </p:spPr>
      </p:pic>
      <p:sp>
        <p:nvSpPr>
          <p:cNvPr id="14" name="Marcador de contenido 4"/>
          <p:cNvSpPr txBox="1"/>
          <p:nvPr/>
        </p:nvSpPr>
        <p:spPr>
          <a:xfrm>
            <a:off x="2875721" y="366573"/>
            <a:ext cx="4134679" cy="488316"/>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ctr" defTabSz="361188">
              <a:lnSpc>
                <a:spcPct val="80000"/>
              </a:lnSpc>
              <a:spcBef>
                <a:spcPts val="500"/>
              </a:spcBef>
              <a:defRPr sz="2449" b="1">
                <a:solidFill>
                  <a:srgbClr val="3071C2"/>
                </a:solidFill>
              </a:defRPr>
            </a:lvl1pPr>
          </a:lstStyle>
          <a:p>
            <a:r>
              <a:rPr lang="es-ES" dirty="0">
                <a:solidFill>
                  <a:schemeClr val="accent1"/>
                </a:solidFill>
                <a:latin typeface="Abadi MT Condensed Extra Bold" charset="0"/>
                <a:ea typeface="Abadi MT Condensed Extra Bold" charset="0"/>
                <a:cs typeface="Abadi MT Condensed Extra Bold" charset="0"/>
              </a:rPr>
              <a:t>Referencias varias</a:t>
            </a:r>
            <a:endParaRPr dirty="0">
              <a:solidFill>
                <a:schemeClr val="accent1"/>
              </a:solidFill>
              <a:latin typeface="Abadi MT Condensed Extra Bold" charset="0"/>
              <a:ea typeface="Abadi MT Condensed Extra Bold" charset="0"/>
              <a:cs typeface="Abadi MT Condensed Extra Bold" charset="0"/>
            </a:endParaRPr>
          </a:p>
        </p:txBody>
      </p:sp>
      <p:sp>
        <p:nvSpPr>
          <p:cNvPr id="18" name="Marcador de contenido 4"/>
          <p:cNvSpPr txBox="1"/>
          <p:nvPr/>
        </p:nvSpPr>
        <p:spPr>
          <a:xfrm>
            <a:off x="1265886" y="5607742"/>
            <a:ext cx="1895062" cy="488316"/>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ctr" defTabSz="361188">
              <a:lnSpc>
                <a:spcPct val="80000"/>
              </a:lnSpc>
              <a:spcBef>
                <a:spcPts val="500"/>
              </a:spcBef>
              <a:defRPr sz="2449" b="1">
                <a:solidFill>
                  <a:srgbClr val="3071C2"/>
                </a:solidFill>
              </a:defRPr>
            </a:lvl1pPr>
          </a:lstStyle>
          <a:p>
            <a:pPr algn="l"/>
            <a:r>
              <a:rPr lang="es-ES" sz="2000" dirty="0">
                <a:solidFill>
                  <a:schemeClr val="tx1"/>
                </a:solidFill>
              </a:rPr>
              <a:t>@</a:t>
            </a:r>
            <a:r>
              <a:rPr lang="es-ES" sz="2000" dirty="0" err="1">
                <a:solidFill>
                  <a:schemeClr val="tx1"/>
                </a:solidFill>
              </a:rPr>
              <a:t>pitimanero</a:t>
            </a:r>
            <a:endParaRPr sz="2000" dirty="0">
              <a:solidFill>
                <a:schemeClr val="tx1"/>
              </a:solidFill>
              <a:latin typeface="Andale Mono" charset="0"/>
              <a:ea typeface="Andale Mono" charset="0"/>
              <a:cs typeface="Andale Mono" charset="0"/>
            </a:endParaRPr>
          </a:p>
        </p:txBody>
      </p:sp>
      <p:sp>
        <p:nvSpPr>
          <p:cNvPr id="8" name="Rectángulo 7"/>
          <p:cNvSpPr/>
          <p:nvPr/>
        </p:nvSpPr>
        <p:spPr>
          <a:xfrm>
            <a:off x="-3" y="3190172"/>
            <a:ext cx="9144000" cy="646331"/>
          </a:xfrm>
          <a:prstGeom prst="rect">
            <a:avLst/>
          </a:prstGeom>
        </p:spPr>
        <p:txBody>
          <a:bodyPr wrap="square">
            <a:spAutoFit/>
          </a:bodyPr>
          <a:lstStyle/>
          <a:p>
            <a:r>
              <a:rPr lang="es-ES" dirty="0">
                <a:solidFill>
                  <a:srgbClr val="00B0F0"/>
                </a:solidFill>
                <a:latin typeface="Open Sans" panose="020B0606030504020204" pitchFamily="34" charset="0"/>
                <a:hlinkClick r:id="rId3"/>
              </a:rPr>
              <a:t>El paralaje, el cálculo matemático para medir la distancia a las estrellas. </a:t>
            </a:r>
            <a:r>
              <a:rPr lang="es-ES" dirty="0">
                <a:solidFill>
                  <a:srgbClr val="373737"/>
                </a:solidFill>
                <a:latin typeface="Open Sans" panose="020B0606030504020204" pitchFamily="34" charset="0"/>
              </a:rPr>
              <a:t> </a:t>
            </a:r>
            <a:r>
              <a:rPr lang="es-ES" dirty="0" err="1">
                <a:solidFill>
                  <a:srgbClr val="373737"/>
                </a:solidFill>
                <a:latin typeface="Open Sans" panose="020B0606030504020204" pitchFamily="34" charset="0"/>
              </a:rPr>
              <a:t>ABCdario</a:t>
            </a:r>
            <a:r>
              <a:rPr lang="es-ES" dirty="0">
                <a:solidFill>
                  <a:srgbClr val="373737"/>
                </a:solidFill>
                <a:latin typeface="Open Sans" panose="020B0606030504020204" pitchFamily="34" charset="0"/>
              </a:rPr>
              <a:t> de Matemáticas. Diario ABC. 20 de enero de 2020. (Manero, V.).</a:t>
            </a:r>
            <a:endParaRPr lang="es-ES" dirty="0"/>
          </a:p>
        </p:txBody>
      </p:sp>
      <p:sp>
        <p:nvSpPr>
          <p:cNvPr id="19" name="Rectángulo 18"/>
          <p:cNvSpPr/>
          <p:nvPr/>
        </p:nvSpPr>
        <p:spPr>
          <a:xfrm>
            <a:off x="-3" y="2194655"/>
            <a:ext cx="9144002" cy="369332"/>
          </a:xfrm>
          <a:prstGeom prst="rect">
            <a:avLst/>
          </a:prstGeom>
        </p:spPr>
        <p:txBody>
          <a:bodyPr wrap="square">
            <a:spAutoFit/>
          </a:bodyPr>
          <a:lstStyle/>
          <a:p>
            <a:r>
              <a:rPr lang="es-ES" u="sng" dirty="0">
                <a:solidFill>
                  <a:srgbClr val="066DC9"/>
                </a:solidFill>
                <a:latin typeface="Open Sans" panose="020B0606030504020204" pitchFamily="34" charset="0"/>
                <a:hlinkClick r:id="rId4" action="ppaction://hlinkfile"/>
              </a:rPr>
              <a:t>Cosmos.</a:t>
            </a:r>
            <a:r>
              <a:rPr lang="es-ES" dirty="0">
                <a:solidFill>
                  <a:srgbClr val="373737"/>
                </a:solidFill>
                <a:latin typeface="Open Sans" panose="020B0606030504020204" pitchFamily="34" charset="0"/>
                <a:hlinkClick r:id="rId4" action="ppaction://hlinkfile"/>
              </a:rPr>
              <a:t> </a:t>
            </a:r>
            <a:r>
              <a:rPr lang="es-ES" dirty="0">
                <a:solidFill>
                  <a:srgbClr val="373737"/>
                </a:solidFill>
                <a:latin typeface="Open Sans" panose="020B0606030504020204" pitchFamily="34" charset="0"/>
              </a:rPr>
              <a:t>(</a:t>
            </a:r>
            <a:r>
              <a:rPr lang="es-ES" dirty="0" err="1">
                <a:solidFill>
                  <a:srgbClr val="373737"/>
                </a:solidFill>
                <a:latin typeface="Open Sans" panose="020B0606030504020204" pitchFamily="34" charset="0"/>
              </a:rPr>
              <a:t>Sagan</a:t>
            </a:r>
            <a:r>
              <a:rPr lang="es-ES" dirty="0">
                <a:solidFill>
                  <a:srgbClr val="373737"/>
                </a:solidFill>
                <a:latin typeface="Open Sans" panose="020B0606030504020204" pitchFamily="34" charset="0"/>
              </a:rPr>
              <a:t> C., 1980).</a:t>
            </a:r>
            <a:endParaRPr lang="es-ES" dirty="0"/>
          </a:p>
        </p:txBody>
      </p:sp>
      <p:sp>
        <p:nvSpPr>
          <p:cNvPr id="11" name="Marcador de contenido 4"/>
          <p:cNvSpPr txBox="1"/>
          <p:nvPr/>
        </p:nvSpPr>
        <p:spPr>
          <a:xfrm>
            <a:off x="4571997" y="5607742"/>
            <a:ext cx="4171950" cy="488316"/>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algn="ctr" defTabSz="361188">
              <a:lnSpc>
                <a:spcPct val="80000"/>
              </a:lnSpc>
              <a:spcBef>
                <a:spcPts val="500"/>
              </a:spcBef>
              <a:defRPr sz="2449" b="1">
                <a:solidFill>
                  <a:srgbClr val="3071C2"/>
                </a:solidFill>
              </a:defRPr>
            </a:lvl1pPr>
          </a:lstStyle>
          <a:p>
            <a:pPr algn="l"/>
            <a:r>
              <a:rPr lang="es-ES" sz="2000" dirty="0">
                <a:solidFill>
                  <a:schemeClr val="tx1"/>
                </a:solidFill>
              </a:rPr>
              <a:t>http://personal.unizar.es/vmanero/</a:t>
            </a:r>
            <a:endParaRPr sz="2000" dirty="0">
              <a:solidFill>
                <a:schemeClr val="tx1"/>
              </a:solidFill>
              <a:latin typeface="Andale Mono" charset="0"/>
              <a:ea typeface="Andale Mono" charset="0"/>
              <a:cs typeface="Andale Mono" charset="0"/>
            </a:endParaRPr>
          </a:p>
        </p:txBody>
      </p:sp>
      <p:sp>
        <p:nvSpPr>
          <p:cNvPr id="12" name="Rectángulo 11"/>
          <p:cNvSpPr/>
          <p:nvPr/>
        </p:nvSpPr>
        <p:spPr>
          <a:xfrm>
            <a:off x="-3" y="1215023"/>
            <a:ext cx="9144003" cy="369332"/>
          </a:xfrm>
          <a:prstGeom prst="rect">
            <a:avLst/>
          </a:prstGeom>
        </p:spPr>
        <p:txBody>
          <a:bodyPr wrap="square">
            <a:spAutoFit/>
          </a:bodyPr>
          <a:lstStyle/>
          <a:p>
            <a:r>
              <a:rPr lang="es-ES" dirty="0">
                <a:solidFill>
                  <a:srgbClr val="00B0F0"/>
                </a:solidFill>
                <a:latin typeface="Open Sans" panose="020B0606030504020204" pitchFamily="34" charset="0"/>
                <a:hlinkClick r:id="rId3"/>
              </a:rPr>
              <a:t>El universo. </a:t>
            </a:r>
            <a:r>
              <a:rPr lang="es-ES" dirty="0">
                <a:solidFill>
                  <a:srgbClr val="373737"/>
                </a:solidFill>
                <a:latin typeface="Open Sans" panose="020B0606030504020204" pitchFamily="34" charset="0"/>
              </a:rPr>
              <a:t> (</a:t>
            </a:r>
            <a:r>
              <a:rPr lang="es-ES" dirty="0" err="1">
                <a:solidFill>
                  <a:srgbClr val="373737"/>
                </a:solidFill>
                <a:latin typeface="Open Sans" panose="020B0606030504020204" pitchFamily="34" charset="0"/>
              </a:rPr>
              <a:t>Asimov</a:t>
            </a:r>
            <a:r>
              <a:rPr lang="es-ES" dirty="0">
                <a:solidFill>
                  <a:srgbClr val="373737"/>
                </a:solidFill>
                <a:latin typeface="Open Sans" panose="020B0606030504020204" pitchFamily="34" charset="0"/>
              </a:rPr>
              <a:t>, I., 1966).</a:t>
            </a:r>
            <a:endParaRPr lang="es-ES" dirty="0"/>
          </a:p>
        </p:txBody>
      </p:sp>
      <p:sp>
        <p:nvSpPr>
          <p:cNvPr id="9" name="Rectángulo 8"/>
          <p:cNvSpPr/>
          <p:nvPr/>
        </p:nvSpPr>
        <p:spPr>
          <a:xfrm>
            <a:off x="-3" y="4171625"/>
            <a:ext cx="9144000" cy="646331"/>
          </a:xfrm>
          <a:prstGeom prst="rect">
            <a:avLst/>
          </a:prstGeom>
        </p:spPr>
        <p:txBody>
          <a:bodyPr wrap="square">
            <a:spAutoFit/>
          </a:bodyPr>
          <a:lstStyle/>
          <a:p>
            <a:r>
              <a:rPr lang="es-ES" dirty="0" smtClean="0">
                <a:solidFill>
                  <a:srgbClr val="00B0F0"/>
                </a:solidFill>
                <a:latin typeface="Open Sans" panose="020B0606030504020204" pitchFamily="34" charset="0"/>
                <a:hlinkClick r:id="rId3"/>
              </a:rPr>
              <a:t>El griego Eratóstenes contra los </a:t>
            </a:r>
            <a:r>
              <a:rPr lang="es-ES" dirty="0" err="1" smtClean="0">
                <a:solidFill>
                  <a:srgbClr val="00B0F0"/>
                </a:solidFill>
                <a:latin typeface="Open Sans" panose="020B0606030504020204" pitchFamily="34" charset="0"/>
                <a:hlinkClick r:id="rId3"/>
              </a:rPr>
              <a:t>Terraplanistas</a:t>
            </a:r>
            <a:r>
              <a:rPr lang="es-ES" dirty="0" smtClean="0">
                <a:solidFill>
                  <a:srgbClr val="00B0F0"/>
                </a:solidFill>
                <a:latin typeface="Open Sans" panose="020B0606030504020204" pitchFamily="34" charset="0"/>
                <a:hlinkClick r:id="rId3"/>
              </a:rPr>
              <a:t>.</a:t>
            </a:r>
            <a:r>
              <a:rPr lang="es-ES" dirty="0">
                <a:solidFill>
                  <a:srgbClr val="00B0F0"/>
                </a:solidFill>
                <a:latin typeface="Open Sans" panose="020B0606030504020204" pitchFamily="34" charset="0"/>
                <a:hlinkClick r:id="rId3"/>
              </a:rPr>
              <a:t> </a:t>
            </a:r>
            <a:r>
              <a:rPr lang="es-ES" dirty="0">
                <a:solidFill>
                  <a:srgbClr val="373737"/>
                </a:solidFill>
                <a:latin typeface="Open Sans" panose="020B0606030504020204" pitchFamily="34" charset="0"/>
              </a:rPr>
              <a:t> </a:t>
            </a:r>
            <a:r>
              <a:rPr lang="es-ES" dirty="0" err="1">
                <a:solidFill>
                  <a:srgbClr val="373737"/>
                </a:solidFill>
                <a:latin typeface="Open Sans" panose="020B0606030504020204" pitchFamily="34" charset="0"/>
              </a:rPr>
              <a:t>ABCdario</a:t>
            </a:r>
            <a:r>
              <a:rPr lang="es-ES" dirty="0">
                <a:solidFill>
                  <a:srgbClr val="373737"/>
                </a:solidFill>
                <a:latin typeface="Open Sans" panose="020B0606030504020204" pitchFamily="34" charset="0"/>
              </a:rPr>
              <a:t> de Matemáticas. Diario ABC. </a:t>
            </a:r>
            <a:r>
              <a:rPr lang="es-ES" dirty="0" smtClean="0">
                <a:solidFill>
                  <a:srgbClr val="373737"/>
                </a:solidFill>
                <a:latin typeface="Open Sans" panose="020B0606030504020204" pitchFamily="34" charset="0"/>
              </a:rPr>
              <a:t>09 </a:t>
            </a:r>
            <a:r>
              <a:rPr lang="es-ES" dirty="0">
                <a:solidFill>
                  <a:srgbClr val="373737"/>
                </a:solidFill>
                <a:latin typeface="Open Sans" panose="020B0606030504020204" pitchFamily="34" charset="0"/>
              </a:rPr>
              <a:t>de </a:t>
            </a:r>
            <a:r>
              <a:rPr lang="es-ES" dirty="0" smtClean="0">
                <a:solidFill>
                  <a:srgbClr val="373737"/>
                </a:solidFill>
                <a:latin typeface="Open Sans" panose="020B0606030504020204" pitchFamily="34" charset="0"/>
              </a:rPr>
              <a:t>noviembre </a:t>
            </a:r>
            <a:r>
              <a:rPr lang="es-ES" dirty="0">
                <a:solidFill>
                  <a:srgbClr val="373737"/>
                </a:solidFill>
                <a:latin typeface="Open Sans" panose="020B0606030504020204" pitchFamily="34" charset="0"/>
              </a:rPr>
              <a:t>de </a:t>
            </a:r>
            <a:r>
              <a:rPr lang="es-ES" dirty="0" smtClean="0">
                <a:solidFill>
                  <a:srgbClr val="373737"/>
                </a:solidFill>
                <a:latin typeface="Open Sans" panose="020B0606030504020204" pitchFamily="34" charset="0"/>
              </a:rPr>
              <a:t>2020. </a:t>
            </a:r>
            <a:r>
              <a:rPr lang="es-ES" dirty="0">
                <a:solidFill>
                  <a:srgbClr val="373737"/>
                </a:solidFill>
                <a:latin typeface="Open Sans" panose="020B0606030504020204" pitchFamily="34" charset="0"/>
              </a:rPr>
              <a:t>(Manero, V.).</a:t>
            </a:r>
            <a:endParaRPr lang="es-ES" dirty="0"/>
          </a:p>
        </p:txBody>
      </p:sp>
    </p:spTree>
    <p:extLst>
      <p:ext uri="{BB962C8B-B14F-4D97-AF65-F5344CB8AC3E}">
        <p14:creationId xmlns:p14="http://schemas.microsoft.com/office/powerpoint/2010/main" val="3152372876"/>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5BF5156E-3C07-40D7-8C4C-25628BF737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70337"/>
            <a:ext cx="9144000" cy="6928337"/>
          </a:xfrm>
          <a:prstGeom prst="rect">
            <a:avLst/>
          </a:prstGeom>
          <a:noFill/>
          <a:ln>
            <a:noFill/>
          </a:ln>
        </p:spPr>
      </p:pic>
      <p:sp>
        <p:nvSpPr>
          <p:cNvPr id="4" name="Elipse 3">
            <a:extLst>
              <a:ext uri="{FF2B5EF4-FFF2-40B4-BE49-F238E27FC236}">
                <a16:creationId xmlns:a16="http://schemas.microsoft.com/office/drawing/2014/main" xmlns="" id="{9F9C898A-B6FB-4819-BE18-DEB56692DDF0}"/>
              </a:ext>
            </a:extLst>
          </p:cNvPr>
          <p:cNvSpPr/>
          <p:nvPr/>
        </p:nvSpPr>
        <p:spPr>
          <a:xfrm>
            <a:off x="6722347" y="3607358"/>
            <a:ext cx="482321" cy="411984"/>
          </a:xfrm>
          <a:prstGeom prst="ellipse">
            <a:avLst/>
          </a:prstGeom>
          <a:noFill/>
          <a:ln w="25400" cap="flat">
            <a:solidFill>
              <a:schemeClr val="accent3">
                <a:lumMod val="20000"/>
                <a:lumOff val="8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s-E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4565406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1" name="?"/>
          <p:cNvSpPr txBox="1"/>
          <p:nvPr/>
        </p:nvSpPr>
        <p:spPr>
          <a:xfrm>
            <a:off x="2994532" y="506729"/>
            <a:ext cx="3154936" cy="609397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9000" b="1">
                <a:solidFill>
                  <a:srgbClr val="FFFFFF"/>
                </a:solidFill>
              </a:defRPr>
            </a:lvl1pPr>
          </a:lstStyle>
          <a:p>
            <a:r>
              <a:rPr dirty="0">
                <a:solidFill>
                  <a:schemeClr val="accent1">
                    <a:lumMod val="60000"/>
                    <a:lumOff val="40000"/>
                  </a:schemeClr>
                </a:solidFill>
              </a:rPr>
              <a:t>?</a:t>
            </a:r>
          </a:p>
        </p:txBody>
      </p:sp>
      <p:sp>
        <p:nvSpPr>
          <p:cNvPr id="122" name="Título 1"/>
          <p:cNvSpPr txBox="1"/>
          <p:nvPr/>
        </p:nvSpPr>
        <p:spPr>
          <a:xfrm>
            <a:off x="689549" y="2553343"/>
            <a:ext cx="7959776" cy="175131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fontScale="92500" lnSpcReduction="10000"/>
          </a:bodyPr>
          <a:lstStyle>
            <a:lvl1pPr algn="ctr">
              <a:defRPr sz="4100" b="1">
                <a:solidFill>
                  <a:srgbClr val="FFFFFF"/>
                </a:solidFill>
              </a:defRPr>
            </a:lvl1pPr>
          </a:lstStyle>
          <a:p>
            <a:pPr>
              <a:defRPr sz="3500"/>
            </a:pPr>
            <a:r>
              <a:rPr sz="4100" dirty="0"/>
              <a:t>¿</a:t>
            </a:r>
            <a:r>
              <a:rPr lang="es-ES" sz="4100" dirty="0"/>
              <a:t>Cómo se las apaña la comunidad científica para medir distancias astronómicas</a:t>
            </a:r>
            <a:r>
              <a:rPr sz="4100" dirty="0"/>
              <a:t>? </a:t>
            </a:r>
          </a:p>
        </p:txBody>
      </p:sp>
      <p:sp>
        <p:nvSpPr>
          <p:cNvPr id="4" name="Rectángulo 3"/>
          <p:cNvSpPr/>
          <p:nvPr/>
        </p:nvSpPr>
        <p:spPr>
          <a:xfrm>
            <a:off x="2850776" y="5797273"/>
            <a:ext cx="3561650" cy="369332"/>
          </a:xfrm>
          <a:prstGeom prst="rect">
            <a:avLst/>
          </a:prstGeom>
        </p:spPr>
        <p:txBody>
          <a:bodyPr wrap="square">
            <a:spAutoFit/>
          </a:bodyPr>
          <a:lstStyle/>
          <a:p>
            <a:pPr lvl="0" defTabSz="914400" eaLnBrk="0" fontAlgn="base">
              <a:spcBef>
                <a:spcPct val="0"/>
              </a:spcBef>
              <a:spcAft>
                <a:spcPct val="0"/>
              </a:spcAft>
            </a:pPr>
            <a:r>
              <a:rPr lang="es-ES" altLang="es-ES" b="1" dirty="0">
                <a:solidFill>
                  <a:schemeClr val="tx1"/>
                </a:solidFill>
                <a:latin typeface="Arial Black" panose="020B0A04020102020204" pitchFamily="34" charset="0"/>
              </a:rPr>
              <a:t>Hablemos de GEOMETRÍA</a:t>
            </a:r>
          </a:p>
        </p:txBody>
      </p:sp>
    </p:spTree>
    <p:extLst>
      <p:ext uri="{BB962C8B-B14F-4D97-AF65-F5344CB8AC3E}">
        <p14:creationId xmlns:p14="http://schemas.microsoft.com/office/powerpoint/2010/main" val="65326088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xmlns="" id="{B95B9BA8-1D69-4796-85F5-B6D0BD5235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arcador de contenido 4"/>
          <p:cNvSpPr txBox="1"/>
          <p:nvPr/>
        </p:nvSpPr>
        <p:spPr>
          <a:xfrm>
            <a:off x="182610" y="1641752"/>
            <a:ext cx="3433425" cy="2001993"/>
          </a:xfrm>
          <a:prstGeom prst="rect">
            <a:avLst/>
          </a:prstGeom>
          <a:extLst>
            <a:ext uri="{C572A759-6A51-4108-AA02-DFA0A04FC94B}">
              <ma14:wrappingTextBoxFlag xmlns:ma14="http://schemas.microsoft.com/office/mac/drawingml/2011/main" xmlns="" val="1"/>
            </a:ext>
          </a:extLst>
        </p:spPr>
        <p:txBody>
          <a:bodyPr vert="horz" lIns="91440" tIns="45720" rIns="91440" bIns="45720" rtlCol="0" anchor="t">
            <a:noAutofit/>
          </a:bodyPr>
          <a:lstStyle>
            <a:lvl1pPr algn="ctr" defTabSz="361188">
              <a:lnSpc>
                <a:spcPct val="80000"/>
              </a:lnSpc>
              <a:spcBef>
                <a:spcPts val="500"/>
              </a:spcBef>
              <a:defRPr sz="2449" b="1">
                <a:solidFill>
                  <a:srgbClr val="FFFFFF"/>
                </a:solidFill>
              </a:defRPr>
            </a:lvl1pPr>
          </a:lstStyle>
          <a:p>
            <a:pPr algn="l" defTabSz="914400" hangingPunct="1">
              <a:lnSpc>
                <a:spcPct val="90000"/>
              </a:lnSpc>
              <a:spcBef>
                <a:spcPct val="0"/>
              </a:spcBef>
              <a:spcAft>
                <a:spcPts val="600"/>
              </a:spcAft>
            </a:pPr>
            <a:r>
              <a:rPr lang="en-US" sz="4400" kern="1200" dirty="0">
                <a:solidFill>
                  <a:schemeClr val="bg1"/>
                </a:solidFill>
              </a:rPr>
              <a:t>La Tierra       (s. VI-III </a:t>
            </a:r>
            <a:r>
              <a:rPr lang="en-US" sz="4400" kern="1200" dirty="0" err="1">
                <a:solidFill>
                  <a:schemeClr val="bg1"/>
                </a:solidFill>
              </a:rPr>
              <a:t>a.C</a:t>
            </a:r>
            <a:r>
              <a:rPr lang="en-US" sz="4400" kern="1200" dirty="0">
                <a:solidFill>
                  <a:schemeClr val="bg1"/>
                </a:solidFill>
              </a:rPr>
              <a:t>.)</a:t>
            </a:r>
          </a:p>
        </p:txBody>
      </p:sp>
      <p:pic>
        <p:nvPicPr>
          <p:cNvPr id="282" name="Imagen" descr="Imagen"/>
          <p:cNvPicPr>
            <a:picLocks noChangeAspect="1"/>
          </p:cNvPicPr>
          <p:nvPr/>
        </p:nvPicPr>
        <p:blipFill rotWithShape="1">
          <a:blip r:embed="rId2"/>
          <a:srcRect t="1677" r="3" b="15037"/>
          <a:stretch/>
        </p:blipFill>
        <p:spPr>
          <a:xfrm>
            <a:off x="4572000" y="841375"/>
            <a:ext cx="4389390" cy="516731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99" name="Group 98">
            <a:extLst>
              <a:ext uri="{FF2B5EF4-FFF2-40B4-BE49-F238E27FC236}">
                <a16:creationId xmlns:a16="http://schemas.microsoft.com/office/drawing/2014/main" xmlns="" id="{23705FF7-CAB4-430F-A07B-AF2245F17F1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572000" y="4138312"/>
            <a:ext cx="3945731" cy="1410656"/>
            <a:chOff x="6096000" y="4138312"/>
            <a:chExt cx="5260975" cy="1410656"/>
          </a:xfrm>
        </p:grpSpPr>
        <p:sp>
          <p:nvSpPr>
            <p:cNvPr id="100" name="Freeform: Shape 99">
              <a:extLst>
                <a:ext uri="{FF2B5EF4-FFF2-40B4-BE49-F238E27FC236}">
                  <a16:creationId xmlns:a16="http://schemas.microsoft.com/office/drawing/2014/main" xmlns="" id="{6BFFE2ED-DBB9-4090-905D-1939650FC5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1" name="Freeform: Shape 100">
              <a:extLst>
                <a:ext uri="{FF2B5EF4-FFF2-40B4-BE49-F238E27FC236}">
                  <a16:creationId xmlns:a16="http://schemas.microsoft.com/office/drawing/2014/main" xmlns="" id="{E4D1EC16-E672-4366-A091-73675BE548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xmlns=""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Marcador de contenido 4"/>
          <p:cNvSpPr txBox="1"/>
          <p:nvPr/>
        </p:nvSpPr>
        <p:spPr>
          <a:xfrm>
            <a:off x="457200" y="458020"/>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3071C2"/>
                </a:solidFill>
              </a:defRPr>
            </a:lvl1pPr>
          </a:lstStyle>
          <a:p>
            <a:r>
              <a:rPr lang="es-ES" sz="2800" dirty="0">
                <a:solidFill>
                  <a:schemeClr val="accent2">
                    <a:lumMod val="75000"/>
                  </a:schemeClr>
                </a:solidFill>
              </a:rPr>
              <a:t>La</a:t>
            </a:r>
            <a:r>
              <a:rPr sz="2800" dirty="0">
                <a:solidFill>
                  <a:schemeClr val="accent2">
                    <a:lumMod val="75000"/>
                  </a:schemeClr>
                </a:solidFill>
              </a:rPr>
              <a:t> Tierra (s. VI-III </a:t>
            </a:r>
            <a:r>
              <a:rPr sz="2800" dirty="0" err="1">
                <a:solidFill>
                  <a:schemeClr val="accent2">
                    <a:lumMod val="75000"/>
                  </a:schemeClr>
                </a:solidFill>
              </a:rPr>
              <a:t>a.C</a:t>
            </a:r>
            <a:r>
              <a:rPr sz="2800" dirty="0">
                <a:solidFill>
                  <a:schemeClr val="accent2">
                    <a:lumMod val="75000"/>
                  </a:schemeClr>
                </a:solidFill>
              </a:rPr>
              <a:t>.)</a:t>
            </a:r>
          </a:p>
        </p:txBody>
      </p:sp>
      <p:sp>
        <p:nvSpPr>
          <p:cNvPr id="289" name="Content Placeholder 2"/>
          <p:cNvSpPr txBox="1"/>
          <p:nvPr/>
        </p:nvSpPr>
        <p:spPr>
          <a:xfrm>
            <a:off x="3200540" y="2277355"/>
            <a:ext cx="4532671" cy="103023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r>
              <a:rPr lang="es-ES" sz="2200" b="1" dirty="0" err="1">
                <a:solidFill>
                  <a:srgbClr val="3071C2"/>
                </a:solidFill>
              </a:rPr>
              <a:t>Hecateo</a:t>
            </a:r>
            <a:r>
              <a:rPr dirty="0"/>
              <a:t> </a:t>
            </a:r>
            <a:r>
              <a:rPr sz="2200" dirty="0"/>
              <a:t>(s V</a:t>
            </a:r>
            <a:r>
              <a:rPr lang="es-ES" sz="2200" dirty="0"/>
              <a:t>I</a:t>
            </a:r>
            <a:r>
              <a:rPr sz="2200" dirty="0"/>
              <a:t> a.C.)</a:t>
            </a:r>
          </a:p>
          <a:p>
            <a:pPr>
              <a:spcBef>
                <a:spcPts val="500"/>
              </a:spcBef>
              <a:defRPr sz="2400">
                <a:latin typeface="Trebuchet MS"/>
                <a:ea typeface="Trebuchet MS"/>
                <a:cs typeface="Trebuchet MS"/>
                <a:sym typeface="Trebuchet MS"/>
              </a:defRPr>
            </a:pPr>
            <a:r>
              <a:rPr lang="es-ES" sz="2000" dirty="0"/>
              <a:t>Tierra </a:t>
            </a:r>
            <a:r>
              <a:rPr lang="es-ES" sz="2000" b="1" u="sng" dirty="0"/>
              <a:t>plana</a:t>
            </a:r>
            <a:r>
              <a:rPr lang="es-ES" sz="2000" dirty="0"/>
              <a:t> con forma de disco</a:t>
            </a:r>
            <a:endParaRPr sz="2000" b="1" dirty="0"/>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3454" y="3678025"/>
            <a:ext cx="3918856" cy="2649147"/>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93" y="3080836"/>
            <a:ext cx="3645642" cy="3548426"/>
          </a:xfrm>
          <a:prstGeom prst="rect">
            <a:avLst/>
          </a:prstGeom>
        </p:spPr>
      </p:pic>
      <p:sp>
        <p:nvSpPr>
          <p:cNvPr id="8" name="Content Placeholder 2">
            <a:extLst>
              <a:ext uri="{FF2B5EF4-FFF2-40B4-BE49-F238E27FC236}">
                <a16:creationId xmlns:a16="http://schemas.microsoft.com/office/drawing/2014/main" xmlns="" id="{36322EED-10DC-486F-A832-FE9E17E4A0E0}"/>
              </a:ext>
            </a:extLst>
          </p:cNvPr>
          <p:cNvSpPr txBox="1"/>
          <p:nvPr/>
        </p:nvSpPr>
        <p:spPr>
          <a:xfrm>
            <a:off x="600893" y="1168984"/>
            <a:ext cx="3918856" cy="94520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r>
              <a:rPr lang="es-ES" sz="2200" b="1" dirty="0">
                <a:solidFill>
                  <a:srgbClr val="3071C2"/>
                </a:solidFill>
              </a:rPr>
              <a:t>Civilizaciones pre-helénicas </a:t>
            </a:r>
            <a:endParaRPr lang="es-ES" sz="2200" dirty="0"/>
          </a:p>
          <a:p>
            <a:pPr>
              <a:spcBef>
                <a:spcPts val="500"/>
              </a:spcBef>
              <a:defRPr sz="2400">
                <a:latin typeface="Trebuchet MS"/>
                <a:ea typeface="Trebuchet MS"/>
                <a:cs typeface="Trebuchet MS"/>
                <a:sym typeface="Trebuchet MS"/>
              </a:defRPr>
            </a:pPr>
            <a:r>
              <a:rPr lang="es-ES" sz="2000" dirty="0"/>
              <a:t>Tierra </a:t>
            </a:r>
            <a:r>
              <a:rPr lang="es-ES" sz="2000" b="1" u="sng" dirty="0"/>
              <a:t>plana</a:t>
            </a:r>
            <a:endParaRPr sz="2000" dirty="0"/>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Marcador de contenido 4"/>
          <p:cNvSpPr txBox="1"/>
          <p:nvPr/>
        </p:nvSpPr>
        <p:spPr>
          <a:xfrm>
            <a:off x="457200" y="458020"/>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3071C2"/>
                </a:solidFill>
              </a:defRPr>
            </a:lvl1pPr>
          </a:lstStyle>
          <a:p>
            <a:r>
              <a:rPr lang="es-ES" sz="2800" dirty="0">
                <a:solidFill>
                  <a:schemeClr val="accent2">
                    <a:lumMod val="75000"/>
                  </a:schemeClr>
                </a:solidFill>
              </a:rPr>
              <a:t>La </a:t>
            </a:r>
            <a:r>
              <a:rPr sz="2800" dirty="0">
                <a:solidFill>
                  <a:schemeClr val="accent2">
                    <a:lumMod val="75000"/>
                  </a:schemeClr>
                </a:solidFill>
              </a:rPr>
              <a:t>Tierra (s. VI-III </a:t>
            </a:r>
            <a:r>
              <a:rPr sz="2800" dirty="0" err="1">
                <a:solidFill>
                  <a:schemeClr val="accent2">
                    <a:lumMod val="75000"/>
                  </a:schemeClr>
                </a:solidFill>
              </a:rPr>
              <a:t>a.C</a:t>
            </a:r>
            <a:r>
              <a:rPr sz="2800" dirty="0">
                <a:solidFill>
                  <a:schemeClr val="accent2">
                    <a:lumMod val="75000"/>
                  </a:schemeClr>
                </a:solidFill>
              </a:rPr>
              <a:t>.)</a:t>
            </a:r>
          </a:p>
        </p:txBody>
      </p:sp>
      <p:grpSp>
        <p:nvGrpSpPr>
          <p:cNvPr id="291" name="Grupo"/>
          <p:cNvGrpSpPr/>
          <p:nvPr/>
        </p:nvGrpSpPr>
        <p:grpSpPr>
          <a:xfrm>
            <a:off x="2755558" y="3037797"/>
            <a:ext cx="6352178" cy="3730135"/>
            <a:chOff x="2047542" y="-439712"/>
            <a:chExt cx="6153032" cy="3369687"/>
          </a:xfrm>
        </p:grpSpPr>
        <p:sp>
          <p:nvSpPr>
            <p:cNvPr id="288" name="Content Placeholder 2"/>
            <p:cNvSpPr txBox="1"/>
            <p:nvPr/>
          </p:nvSpPr>
          <p:spPr>
            <a:xfrm>
              <a:off x="2047542" y="376654"/>
              <a:ext cx="3559511" cy="68695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lnSpc>
                  <a:spcPct val="90000"/>
                </a:lnSpc>
                <a:spcBef>
                  <a:spcPts val="400"/>
                </a:spcBef>
                <a:defRPr sz="2400">
                  <a:latin typeface="Trebuchet MS"/>
                  <a:ea typeface="Trebuchet MS"/>
                  <a:cs typeface="Trebuchet MS"/>
                  <a:sym typeface="Trebuchet MS"/>
                </a:defRPr>
              </a:pPr>
              <a:r>
                <a:rPr sz="2200" b="1" dirty="0">
                  <a:solidFill>
                    <a:srgbClr val="3071C2"/>
                  </a:solidFill>
                </a:rPr>
                <a:t>Filolao</a:t>
              </a:r>
              <a:r>
                <a:rPr sz="2200" dirty="0"/>
                <a:t> (450 </a:t>
              </a:r>
              <a:r>
                <a:rPr sz="2200" dirty="0" err="1"/>
                <a:t>a.C</a:t>
              </a:r>
              <a:r>
                <a:rPr sz="2200" dirty="0"/>
                <a:t>.)</a:t>
              </a:r>
            </a:p>
            <a:p>
              <a:pPr>
                <a:lnSpc>
                  <a:spcPct val="90000"/>
                </a:lnSpc>
                <a:spcBef>
                  <a:spcPts val="400"/>
                </a:spcBef>
                <a:defRPr sz="2400">
                  <a:latin typeface="Trebuchet MS"/>
                  <a:ea typeface="Trebuchet MS"/>
                  <a:cs typeface="Trebuchet MS"/>
                  <a:sym typeface="Trebuchet MS"/>
                </a:defRPr>
              </a:pPr>
              <a:r>
                <a:rPr sz="2000" dirty="0"/>
                <a:t>La Tierra es </a:t>
              </a:r>
              <a:r>
                <a:rPr sz="2000" b="1" u="sng" dirty="0"/>
                <a:t>esférica</a:t>
              </a:r>
            </a:p>
          </p:txBody>
        </p:sp>
        <p:pic>
          <p:nvPicPr>
            <p:cNvPr id="290" name="Imagen 5" descr="Imagen 5"/>
            <p:cNvPicPr>
              <a:picLocks noChangeAspect="1"/>
            </p:cNvPicPr>
            <p:nvPr/>
          </p:nvPicPr>
          <p:blipFill>
            <a:blip r:embed="rId2"/>
            <a:srcRect l="17109" t="5154" r="16175" b="6599"/>
            <a:stretch>
              <a:fillRect/>
            </a:stretch>
          </p:blipFill>
          <p:spPr>
            <a:xfrm>
              <a:off x="4412754" y="-439712"/>
              <a:ext cx="3787820" cy="3369687"/>
            </a:xfrm>
            <a:custGeom>
              <a:avLst/>
              <a:gdLst/>
              <a:ahLst/>
              <a:cxnLst>
                <a:cxn ang="0">
                  <a:pos x="wd2" y="hd2"/>
                </a:cxn>
                <a:cxn ang="5400000">
                  <a:pos x="wd2" y="hd2"/>
                </a:cxn>
                <a:cxn ang="10800000">
                  <a:pos x="wd2" y="hd2"/>
                </a:cxn>
                <a:cxn ang="16200000">
                  <a:pos x="wd2" y="hd2"/>
                </a:cxn>
              </a:cxnLst>
              <a:rect l="0" t="0" r="r" b="b"/>
              <a:pathLst>
                <a:path w="21492" h="21383" extrusionOk="0">
                  <a:moveTo>
                    <a:pt x="10227" y="9"/>
                  </a:moveTo>
                  <a:cubicBezTo>
                    <a:pt x="7802" y="107"/>
                    <a:pt x="5544" y="999"/>
                    <a:pt x="3613" y="2625"/>
                  </a:cubicBezTo>
                  <a:cubicBezTo>
                    <a:pt x="2124" y="3880"/>
                    <a:pt x="750" y="6155"/>
                    <a:pt x="235" y="8221"/>
                  </a:cubicBezTo>
                  <a:cubicBezTo>
                    <a:pt x="-38" y="9317"/>
                    <a:pt x="-89" y="12672"/>
                    <a:pt x="164" y="12924"/>
                  </a:cubicBezTo>
                  <a:cubicBezTo>
                    <a:pt x="245" y="13003"/>
                    <a:pt x="315" y="13211"/>
                    <a:pt x="317" y="13383"/>
                  </a:cubicBezTo>
                  <a:cubicBezTo>
                    <a:pt x="320" y="13556"/>
                    <a:pt x="397" y="13833"/>
                    <a:pt x="489" y="13998"/>
                  </a:cubicBezTo>
                  <a:cubicBezTo>
                    <a:pt x="582" y="14164"/>
                    <a:pt x="631" y="14359"/>
                    <a:pt x="601" y="14436"/>
                  </a:cubicBezTo>
                  <a:cubicBezTo>
                    <a:pt x="572" y="14512"/>
                    <a:pt x="744" y="14848"/>
                    <a:pt x="982" y="15181"/>
                  </a:cubicBezTo>
                  <a:cubicBezTo>
                    <a:pt x="1220" y="15513"/>
                    <a:pt x="1671" y="16155"/>
                    <a:pt x="1986" y="16607"/>
                  </a:cubicBezTo>
                  <a:cubicBezTo>
                    <a:pt x="2301" y="17060"/>
                    <a:pt x="2699" y="17523"/>
                    <a:pt x="2870" y="17634"/>
                  </a:cubicBezTo>
                  <a:cubicBezTo>
                    <a:pt x="3042" y="17745"/>
                    <a:pt x="3155" y="17863"/>
                    <a:pt x="3121" y="17897"/>
                  </a:cubicBezTo>
                  <a:cubicBezTo>
                    <a:pt x="2974" y="18043"/>
                    <a:pt x="5892" y="20398"/>
                    <a:pt x="6219" y="20398"/>
                  </a:cubicBezTo>
                  <a:cubicBezTo>
                    <a:pt x="6265" y="20398"/>
                    <a:pt x="6640" y="20535"/>
                    <a:pt x="7055" y="20699"/>
                  </a:cubicBezTo>
                  <a:cubicBezTo>
                    <a:pt x="7469" y="20863"/>
                    <a:pt x="8198" y="21079"/>
                    <a:pt x="8675" y="21180"/>
                  </a:cubicBezTo>
                  <a:cubicBezTo>
                    <a:pt x="10632" y="21595"/>
                    <a:pt x="13555" y="21353"/>
                    <a:pt x="15117" y="20647"/>
                  </a:cubicBezTo>
                  <a:cubicBezTo>
                    <a:pt x="15417" y="20511"/>
                    <a:pt x="15712" y="20398"/>
                    <a:pt x="15770" y="20398"/>
                  </a:cubicBezTo>
                  <a:cubicBezTo>
                    <a:pt x="15829" y="20398"/>
                    <a:pt x="16209" y="20175"/>
                    <a:pt x="16614" y="19902"/>
                  </a:cubicBezTo>
                  <a:cubicBezTo>
                    <a:pt x="17019" y="19629"/>
                    <a:pt x="17514" y="19303"/>
                    <a:pt x="17719" y="19172"/>
                  </a:cubicBezTo>
                  <a:cubicBezTo>
                    <a:pt x="17923" y="19041"/>
                    <a:pt x="18231" y="18756"/>
                    <a:pt x="18402" y="18542"/>
                  </a:cubicBezTo>
                  <a:cubicBezTo>
                    <a:pt x="18572" y="18327"/>
                    <a:pt x="18880" y="17957"/>
                    <a:pt x="19085" y="17719"/>
                  </a:cubicBezTo>
                  <a:cubicBezTo>
                    <a:pt x="19881" y="16793"/>
                    <a:pt x="20934" y="14757"/>
                    <a:pt x="21138" y="13758"/>
                  </a:cubicBezTo>
                  <a:cubicBezTo>
                    <a:pt x="21213" y="13386"/>
                    <a:pt x="21326" y="12861"/>
                    <a:pt x="21384" y="12590"/>
                  </a:cubicBezTo>
                  <a:cubicBezTo>
                    <a:pt x="21442" y="12320"/>
                    <a:pt x="21490" y="11627"/>
                    <a:pt x="21492" y="11052"/>
                  </a:cubicBezTo>
                  <a:cubicBezTo>
                    <a:pt x="21511" y="6639"/>
                    <a:pt x="19090" y="2783"/>
                    <a:pt x="15162" y="976"/>
                  </a:cubicBezTo>
                  <a:cubicBezTo>
                    <a:pt x="13792" y="346"/>
                    <a:pt x="12775" y="95"/>
                    <a:pt x="11276" y="16"/>
                  </a:cubicBezTo>
                  <a:cubicBezTo>
                    <a:pt x="10923" y="-2"/>
                    <a:pt x="10574" y="-5"/>
                    <a:pt x="10227" y="9"/>
                  </a:cubicBezTo>
                  <a:close/>
                </a:path>
              </a:pathLst>
            </a:custGeom>
            <a:ln w="12700" cap="flat">
              <a:noFill/>
              <a:miter lim="400000"/>
            </a:ln>
            <a:effectLst/>
          </p:spPr>
        </p:pic>
      </p:grpSp>
      <p:sp>
        <p:nvSpPr>
          <p:cNvPr id="293" name="Content Placeholder 2"/>
          <p:cNvSpPr txBox="1"/>
          <p:nvPr/>
        </p:nvSpPr>
        <p:spPr>
          <a:xfrm>
            <a:off x="3907040" y="1635151"/>
            <a:ext cx="3359689" cy="9929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p>
            <a:pPr>
              <a:spcBef>
                <a:spcPts val="500"/>
              </a:spcBef>
              <a:defRPr sz="2400">
                <a:latin typeface="Trebuchet MS"/>
                <a:ea typeface="Trebuchet MS"/>
                <a:cs typeface="Trebuchet MS"/>
                <a:sym typeface="Trebuchet MS"/>
              </a:defRPr>
            </a:pPr>
            <a:r>
              <a:rPr sz="2200" b="1" dirty="0">
                <a:solidFill>
                  <a:srgbClr val="3071C2"/>
                </a:solidFill>
              </a:rPr>
              <a:t>Anaximandro</a:t>
            </a:r>
            <a:r>
              <a:rPr dirty="0"/>
              <a:t> </a:t>
            </a:r>
            <a:r>
              <a:rPr sz="2200" dirty="0"/>
              <a:t>(550 </a:t>
            </a:r>
            <a:r>
              <a:rPr sz="2200" dirty="0" err="1"/>
              <a:t>a.C</a:t>
            </a:r>
            <a:r>
              <a:rPr sz="2200" dirty="0"/>
              <a:t>.)</a:t>
            </a:r>
          </a:p>
          <a:p>
            <a:pPr>
              <a:spcBef>
                <a:spcPts val="500"/>
              </a:spcBef>
              <a:defRPr sz="2400">
                <a:latin typeface="Trebuchet MS"/>
                <a:ea typeface="Trebuchet MS"/>
                <a:cs typeface="Trebuchet MS"/>
                <a:sym typeface="Trebuchet MS"/>
              </a:defRPr>
            </a:pPr>
            <a:r>
              <a:rPr sz="2000" dirty="0"/>
              <a:t>La Tierra es un </a:t>
            </a:r>
            <a:r>
              <a:rPr sz="2000" b="1" u="sng" dirty="0"/>
              <a:t>cilindro</a:t>
            </a:r>
            <a:r>
              <a:rPr sz="2000" dirty="0"/>
              <a:t> N-S</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3" y="1256181"/>
            <a:ext cx="3741917" cy="2260742"/>
          </a:xfrm>
          <a:prstGeom prst="rect">
            <a:avLst/>
          </a:prstGeom>
        </p:spPr>
      </p:pic>
      <p:sp>
        <p:nvSpPr>
          <p:cNvPr id="9" name="Content Placeholder 2">
            <a:extLst>
              <a:ext uri="{FF2B5EF4-FFF2-40B4-BE49-F238E27FC236}">
                <a16:creationId xmlns:a16="http://schemas.microsoft.com/office/drawing/2014/main" xmlns="" id="{6A309181-A506-4C16-AAE3-B521D5CE9F6D}"/>
              </a:ext>
            </a:extLst>
          </p:cNvPr>
          <p:cNvSpPr txBox="1"/>
          <p:nvPr/>
        </p:nvSpPr>
        <p:spPr>
          <a:xfrm>
            <a:off x="878134" y="5117252"/>
            <a:ext cx="3225247" cy="11708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fontScale="92500"/>
          </a:bodyPr>
          <a:lstStyle/>
          <a:p>
            <a:pPr>
              <a:spcBef>
                <a:spcPts val="500"/>
              </a:spcBef>
              <a:defRPr sz="2400">
                <a:latin typeface="Trebuchet MS"/>
                <a:ea typeface="Trebuchet MS"/>
                <a:cs typeface="Trebuchet MS"/>
                <a:sym typeface="Trebuchet MS"/>
              </a:defRPr>
            </a:pPr>
            <a:r>
              <a:rPr sz="2200" b="1" dirty="0">
                <a:solidFill>
                  <a:srgbClr val="3071C2"/>
                </a:solidFill>
              </a:rPr>
              <a:t>Aristoteles</a:t>
            </a:r>
            <a:r>
              <a:rPr sz="2200" dirty="0"/>
              <a:t> (s IV a.C.)</a:t>
            </a:r>
          </a:p>
          <a:p>
            <a:pPr>
              <a:spcBef>
                <a:spcPts val="500"/>
              </a:spcBef>
              <a:defRPr sz="2400">
                <a:latin typeface="Trebuchet MS"/>
                <a:ea typeface="Trebuchet MS"/>
                <a:cs typeface="Trebuchet MS"/>
                <a:sym typeface="Trebuchet MS"/>
              </a:defRPr>
            </a:pPr>
            <a:r>
              <a:rPr sz="2000" dirty="0"/>
              <a:t>hace un estudio de La Tierra </a:t>
            </a:r>
            <a:r>
              <a:rPr sz="2000" b="1" u="sng" dirty="0"/>
              <a:t>esférica</a:t>
            </a:r>
            <a:r>
              <a:rPr sz="2000" dirty="0"/>
              <a:t> y </a:t>
            </a:r>
            <a:r>
              <a:rPr sz="2000" b="1" dirty="0"/>
              <a:t>todo cuadra</a:t>
            </a:r>
          </a:p>
        </p:txBody>
      </p:sp>
    </p:spTree>
    <p:extLst>
      <p:ext uri="{BB962C8B-B14F-4D97-AF65-F5344CB8AC3E}">
        <p14:creationId xmlns:p14="http://schemas.microsoft.com/office/powerpoint/2010/main" val="865442450"/>
      </p:ext>
    </p:extLst>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ontent Placeholder 2"/>
          <p:cNvSpPr txBox="1">
            <a:spLocks noGrp="1"/>
          </p:cNvSpPr>
          <p:nvPr>
            <p:ph type="body" sz="quarter" idx="1"/>
          </p:nvPr>
        </p:nvSpPr>
        <p:spPr>
          <a:xfrm>
            <a:off x="3697274" y="1320866"/>
            <a:ext cx="2974832" cy="488316"/>
          </a:xfrm>
          <a:prstGeom prst="rect">
            <a:avLst/>
          </a:prstGeom>
        </p:spPr>
        <p:txBody>
          <a:bodyPr>
            <a:normAutofit fontScale="92500"/>
          </a:bodyPr>
          <a:lstStyle/>
          <a:p>
            <a:pPr marL="0" indent="0" defTabSz="333756">
              <a:spcBef>
                <a:spcPts val="500"/>
              </a:spcBef>
              <a:buSzTx/>
              <a:buNone/>
              <a:defRPr sz="2336">
                <a:latin typeface="Abadi MT Condensed Light"/>
                <a:ea typeface="Abadi MT Condensed Light"/>
                <a:cs typeface="Abadi MT Condensed Light"/>
                <a:sym typeface="Abadi MT Condensed Light"/>
              </a:defRPr>
            </a:pPr>
            <a:r>
              <a:rPr sz="2200" b="1" dirty="0">
                <a:solidFill>
                  <a:srgbClr val="4170BC"/>
                </a:solidFill>
                <a:latin typeface="Trebuchet MS" panose="020B0603020202020204" pitchFamily="34" charset="0"/>
                <a:ea typeface="Trebuchet MS"/>
                <a:cs typeface="Trebuchet MS"/>
                <a:sym typeface="Trebuchet MS"/>
              </a:rPr>
              <a:t>Eratóstenes</a:t>
            </a:r>
            <a:r>
              <a:rPr sz="2200" dirty="0">
                <a:latin typeface="Trebuchet MS" panose="020B0603020202020204" pitchFamily="34" charset="0"/>
              </a:rPr>
              <a:t> (s</a:t>
            </a:r>
            <a:r>
              <a:rPr lang="es-ES" sz="2200" dirty="0">
                <a:latin typeface="Trebuchet MS" panose="020B0603020202020204" pitchFamily="34" charset="0"/>
              </a:rPr>
              <a:t>.</a:t>
            </a:r>
            <a:r>
              <a:rPr sz="2200" dirty="0">
                <a:latin typeface="Trebuchet MS" panose="020B0603020202020204" pitchFamily="34" charset="0"/>
              </a:rPr>
              <a:t> III </a:t>
            </a:r>
            <a:r>
              <a:rPr sz="2200" dirty="0" err="1">
                <a:latin typeface="Trebuchet MS" panose="020B0603020202020204" pitchFamily="34" charset="0"/>
              </a:rPr>
              <a:t>a.C</a:t>
            </a:r>
            <a:r>
              <a:rPr sz="2200" dirty="0">
                <a:latin typeface="Trebuchet MS" panose="020B0603020202020204" pitchFamily="34" charset="0"/>
              </a:rPr>
              <a:t>.)</a:t>
            </a:r>
          </a:p>
        </p:txBody>
      </p:sp>
      <p:grpSp>
        <p:nvGrpSpPr>
          <p:cNvPr id="300" name="Picture 3"/>
          <p:cNvGrpSpPr/>
          <p:nvPr/>
        </p:nvGrpSpPr>
        <p:grpSpPr>
          <a:xfrm rot="21332953">
            <a:off x="566728" y="1551357"/>
            <a:ext cx="3483555" cy="5153154"/>
            <a:chOff x="0" y="0"/>
            <a:chExt cx="2887924" cy="4261323"/>
          </a:xfrm>
        </p:grpSpPr>
        <p:pic>
          <p:nvPicPr>
            <p:cNvPr id="299" name="Picture 3" descr="Picture 3"/>
            <p:cNvPicPr>
              <a:picLocks noChangeAspect="1"/>
            </p:cNvPicPr>
            <p:nvPr/>
          </p:nvPicPr>
          <p:blipFill>
            <a:blip r:embed="rId2"/>
            <a:stretch>
              <a:fillRect/>
            </a:stretch>
          </p:blipFill>
          <p:spPr>
            <a:xfrm>
              <a:off x="12700" y="355599"/>
              <a:ext cx="2862525" cy="3791425"/>
            </a:xfrm>
            <a:prstGeom prst="rect">
              <a:avLst/>
            </a:prstGeom>
            <a:ln>
              <a:noFill/>
            </a:ln>
            <a:effectLst/>
          </p:spPr>
        </p:pic>
        <p:pic>
          <p:nvPicPr>
            <p:cNvPr id="298" name="Picture 3" descr="Picture 3"/>
            <p:cNvPicPr>
              <a:picLocks/>
            </p:cNvPicPr>
            <p:nvPr/>
          </p:nvPicPr>
          <p:blipFill>
            <a:blip r:embed="rId3"/>
            <a:stretch>
              <a:fillRect/>
            </a:stretch>
          </p:blipFill>
          <p:spPr>
            <a:xfrm>
              <a:off x="0" y="-1"/>
              <a:ext cx="2887925" cy="4261325"/>
            </a:xfrm>
            <a:prstGeom prst="rect">
              <a:avLst/>
            </a:prstGeom>
            <a:effectLst/>
          </p:spPr>
        </p:pic>
      </p:grpSp>
      <p:sp>
        <p:nvSpPr>
          <p:cNvPr id="303" name="Marcador de contenido 4"/>
          <p:cNvSpPr txBox="1"/>
          <p:nvPr/>
        </p:nvSpPr>
        <p:spPr>
          <a:xfrm>
            <a:off x="457200" y="458020"/>
            <a:ext cx="8229600" cy="48831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algn="ctr" defTabSz="361188">
              <a:lnSpc>
                <a:spcPct val="80000"/>
              </a:lnSpc>
              <a:spcBef>
                <a:spcPts val="500"/>
              </a:spcBef>
              <a:defRPr sz="2449" b="1">
                <a:solidFill>
                  <a:srgbClr val="4170BC"/>
                </a:solidFill>
              </a:defRPr>
            </a:lvl1pPr>
          </a:lstStyle>
          <a:p>
            <a:r>
              <a:rPr lang="es-ES" sz="2800" dirty="0">
                <a:solidFill>
                  <a:schemeClr val="accent2">
                    <a:lumMod val="75000"/>
                  </a:schemeClr>
                </a:solidFill>
              </a:rPr>
              <a:t>L</a:t>
            </a:r>
            <a:r>
              <a:rPr sz="2800" dirty="0">
                <a:solidFill>
                  <a:schemeClr val="accent2">
                    <a:lumMod val="75000"/>
                  </a:schemeClr>
                </a:solidFill>
              </a:rPr>
              <a:t>a Tierra (s. VI-III </a:t>
            </a:r>
            <a:r>
              <a:rPr sz="2800" dirty="0" err="1">
                <a:solidFill>
                  <a:schemeClr val="accent2">
                    <a:lumMod val="75000"/>
                  </a:schemeClr>
                </a:solidFill>
              </a:rPr>
              <a:t>a.C</a:t>
            </a:r>
            <a:r>
              <a:rPr sz="2800" dirty="0">
                <a:solidFill>
                  <a:schemeClr val="accent2">
                    <a:lumMod val="75000"/>
                  </a:schemeClr>
                </a:solidFill>
              </a:rPr>
              <a:t>.)</a:t>
            </a:r>
          </a:p>
        </p:txBody>
      </p:sp>
      <p:grpSp>
        <p:nvGrpSpPr>
          <p:cNvPr id="308" name="Grupo"/>
          <p:cNvGrpSpPr/>
          <p:nvPr/>
        </p:nvGrpSpPr>
        <p:grpSpPr>
          <a:xfrm>
            <a:off x="4047070" y="3211077"/>
            <a:ext cx="4818416" cy="2395903"/>
            <a:chOff x="0" y="0"/>
            <a:chExt cx="4818415" cy="2209492"/>
          </a:xfrm>
        </p:grpSpPr>
        <p:grpSp>
          <p:nvGrpSpPr>
            <p:cNvPr id="306" name="Grupo"/>
            <p:cNvGrpSpPr/>
            <p:nvPr/>
          </p:nvGrpSpPr>
          <p:grpSpPr>
            <a:xfrm rot="250177">
              <a:off x="53320" y="402168"/>
              <a:ext cx="4711775" cy="1638198"/>
              <a:chOff x="0" y="0"/>
              <a:chExt cx="4711774" cy="1638196"/>
            </a:xfrm>
          </p:grpSpPr>
          <p:sp>
            <p:nvSpPr>
              <p:cNvPr id="304" name="Rectángulo"/>
              <p:cNvSpPr/>
              <p:nvPr/>
            </p:nvSpPr>
            <p:spPr>
              <a:xfrm>
                <a:off x="0" y="0"/>
                <a:ext cx="4711775" cy="1638197"/>
              </a:xfrm>
              <a:prstGeom prst="rect">
                <a:avLst/>
              </a:prstGeom>
              <a:solidFill>
                <a:srgbClr val="FFECD4"/>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endParaRPr/>
              </a:p>
            </p:txBody>
          </p:sp>
          <p:sp>
            <p:nvSpPr>
              <p:cNvPr id="305" name="Content Placeholder 2"/>
              <p:cNvSpPr txBox="1"/>
              <p:nvPr/>
            </p:nvSpPr>
            <p:spPr>
              <a:xfrm>
                <a:off x="203489" y="68966"/>
                <a:ext cx="4398863" cy="150026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normAutofit/>
              </a:bodyPr>
              <a:lstStyle>
                <a:lvl1pPr defTabSz="370331">
                  <a:lnSpc>
                    <a:spcPct val="80000"/>
                  </a:lnSpc>
                  <a:spcBef>
                    <a:spcPts val="500"/>
                  </a:spcBef>
                  <a:defRPr sz="2187">
                    <a:latin typeface="Chalkduster"/>
                    <a:ea typeface="Chalkduster"/>
                    <a:cs typeface="Chalkduster"/>
                    <a:sym typeface="Chalkduster"/>
                  </a:defRPr>
                </a:lvl1pPr>
              </a:lstStyle>
              <a:p>
                <a:r>
                  <a:rPr dirty="0"/>
                  <a:t>En el solsticio de verano, al mediodía, los objetos no arrojaban sombra en Siena (actual Asuán)</a:t>
                </a:r>
              </a:p>
            </p:txBody>
          </p:sp>
        </p:grpSp>
        <p:sp>
          <p:nvSpPr>
            <p:cNvPr id="307" name="Sol"/>
            <p:cNvSpPr/>
            <p:nvPr/>
          </p:nvSpPr>
          <p:spPr>
            <a:xfrm>
              <a:off x="3836554" y="0"/>
              <a:ext cx="730995" cy="73099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8912" y="3909"/>
                  </a:lnTo>
                  <a:cubicBezTo>
                    <a:pt x="9458" y="3767"/>
                    <a:pt x="10107" y="3684"/>
                    <a:pt x="10795" y="3684"/>
                  </a:cubicBezTo>
                  <a:cubicBezTo>
                    <a:pt x="11488" y="3684"/>
                    <a:pt x="12138" y="3766"/>
                    <a:pt x="12695" y="3914"/>
                  </a:cubicBezTo>
                  <a:lnTo>
                    <a:pt x="10800" y="0"/>
                  </a:lnTo>
                  <a:close/>
                  <a:moveTo>
                    <a:pt x="18430" y="3160"/>
                  </a:moveTo>
                  <a:lnTo>
                    <a:pt x="14332" y="4591"/>
                  </a:lnTo>
                  <a:cubicBezTo>
                    <a:pt x="14828" y="4880"/>
                    <a:pt x="15340" y="5278"/>
                    <a:pt x="15826" y="5764"/>
                  </a:cubicBezTo>
                  <a:cubicBezTo>
                    <a:pt x="16317" y="6255"/>
                    <a:pt x="16717" y="6774"/>
                    <a:pt x="17006" y="7265"/>
                  </a:cubicBezTo>
                  <a:lnTo>
                    <a:pt x="18430" y="3160"/>
                  </a:lnTo>
                  <a:close/>
                  <a:moveTo>
                    <a:pt x="3160" y="3172"/>
                  </a:moveTo>
                  <a:lnTo>
                    <a:pt x="4591" y="7270"/>
                  </a:lnTo>
                  <a:cubicBezTo>
                    <a:pt x="4880" y="6773"/>
                    <a:pt x="5278" y="6260"/>
                    <a:pt x="5764" y="5774"/>
                  </a:cubicBezTo>
                  <a:cubicBezTo>
                    <a:pt x="6255" y="5283"/>
                    <a:pt x="6774" y="4885"/>
                    <a:pt x="7265" y="4596"/>
                  </a:cubicBezTo>
                  <a:lnTo>
                    <a:pt x="3160" y="3172"/>
                  </a:lnTo>
                  <a:close/>
                  <a:moveTo>
                    <a:pt x="10800" y="4661"/>
                  </a:moveTo>
                  <a:cubicBezTo>
                    <a:pt x="7400" y="4661"/>
                    <a:pt x="4633" y="7427"/>
                    <a:pt x="4633" y="10827"/>
                  </a:cubicBezTo>
                  <a:cubicBezTo>
                    <a:pt x="4633" y="14227"/>
                    <a:pt x="7400" y="16994"/>
                    <a:pt x="10800" y="16994"/>
                  </a:cubicBezTo>
                  <a:cubicBezTo>
                    <a:pt x="14200" y="16994"/>
                    <a:pt x="16967" y="14227"/>
                    <a:pt x="16967" y="10827"/>
                  </a:cubicBezTo>
                  <a:cubicBezTo>
                    <a:pt x="16967" y="7427"/>
                    <a:pt x="14200" y="4661"/>
                    <a:pt x="10800" y="4661"/>
                  </a:cubicBezTo>
                  <a:close/>
                  <a:moveTo>
                    <a:pt x="3914" y="8907"/>
                  </a:moveTo>
                  <a:lnTo>
                    <a:pt x="0" y="10800"/>
                  </a:lnTo>
                  <a:lnTo>
                    <a:pt x="3909" y="12688"/>
                  </a:lnTo>
                  <a:cubicBezTo>
                    <a:pt x="3767" y="12137"/>
                    <a:pt x="3684" y="11493"/>
                    <a:pt x="3684" y="10805"/>
                  </a:cubicBezTo>
                  <a:cubicBezTo>
                    <a:pt x="3684" y="10112"/>
                    <a:pt x="3766" y="9464"/>
                    <a:pt x="3914" y="8907"/>
                  </a:cubicBezTo>
                  <a:close/>
                  <a:moveTo>
                    <a:pt x="17693" y="8907"/>
                  </a:moveTo>
                  <a:cubicBezTo>
                    <a:pt x="17835" y="9458"/>
                    <a:pt x="17916" y="10102"/>
                    <a:pt x="17916" y="10790"/>
                  </a:cubicBezTo>
                  <a:cubicBezTo>
                    <a:pt x="17916" y="11483"/>
                    <a:pt x="17835" y="12131"/>
                    <a:pt x="17688" y="12688"/>
                  </a:cubicBezTo>
                  <a:lnTo>
                    <a:pt x="21600" y="10795"/>
                  </a:lnTo>
                  <a:lnTo>
                    <a:pt x="17693" y="8907"/>
                  </a:lnTo>
                  <a:close/>
                  <a:moveTo>
                    <a:pt x="17011" y="14332"/>
                  </a:moveTo>
                  <a:cubicBezTo>
                    <a:pt x="16722" y="14828"/>
                    <a:pt x="16323" y="15340"/>
                    <a:pt x="15838" y="15826"/>
                  </a:cubicBezTo>
                  <a:cubicBezTo>
                    <a:pt x="15346" y="16317"/>
                    <a:pt x="14828" y="16717"/>
                    <a:pt x="14337" y="17006"/>
                  </a:cubicBezTo>
                  <a:lnTo>
                    <a:pt x="18440" y="18430"/>
                  </a:lnTo>
                  <a:lnTo>
                    <a:pt x="17011" y="14332"/>
                  </a:lnTo>
                  <a:close/>
                  <a:moveTo>
                    <a:pt x="4596" y="14337"/>
                  </a:moveTo>
                  <a:lnTo>
                    <a:pt x="3172" y="18440"/>
                  </a:lnTo>
                  <a:lnTo>
                    <a:pt x="7270" y="17011"/>
                  </a:lnTo>
                  <a:cubicBezTo>
                    <a:pt x="6773" y="16722"/>
                    <a:pt x="6260" y="16323"/>
                    <a:pt x="5774" y="15838"/>
                  </a:cubicBezTo>
                  <a:cubicBezTo>
                    <a:pt x="5283" y="15346"/>
                    <a:pt x="4885" y="14828"/>
                    <a:pt x="4596" y="14337"/>
                  </a:cubicBezTo>
                  <a:close/>
                  <a:moveTo>
                    <a:pt x="8907" y="17688"/>
                  </a:moveTo>
                  <a:lnTo>
                    <a:pt x="10800" y="21600"/>
                  </a:lnTo>
                  <a:lnTo>
                    <a:pt x="12688" y="17693"/>
                  </a:lnTo>
                  <a:cubicBezTo>
                    <a:pt x="12142" y="17835"/>
                    <a:pt x="11493" y="17916"/>
                    <a:pt x="10805" y="17916"/>
                  </a:cubicBezTo>
                  <a:cubicBezTo>
                    <a:pt x="10112" y="17916"/>
                    <a:pt x="9464" y="17835"/>
                    <a:pt x="8907" y="17688"/>
                  </a:cubicBezTo>
                  <a:close/>
                </a:path>
              </a:pathLst>
            </a:custGeom>
            <a:solidFill>
              <a:srgbClr val="FECB3E"/>
            </a:solidFill>
            <a:ln w="12700" cap="flat">
              <a:noFill/>
              <a:miter lim="400000"/>
            </a:ln>
            <a:effectLst/>
          </p:spPr>
          <p:txBody>
            <a:bodyPr wrap="square" lIns="45719" tIns="45719" rIns="45719" bIns="45719" numCol="1" anchor="ctr">
              <a:noAutofit/>
            </a:bodyPr>
            <a:lstStyle/>
            <a:p>
              <a:endParaRP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3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297">
                                            <p:bg/>
                                          </p:spTgt>
                                        </p:tgtEl>
                                        <p:attrNameLst>
                                          <p:attrName>style.visibility</p:attrName>
                                        </p:attrNameLst>
                                      </p:cBhvr>
                                      <p:to>
                                        <p:strVal val="visible"/>
                                      </p:to>
                                    </p:set>
                                  </p:childTnLst>
                                </p:cTn>
                              </p:par>
                              <p:par>
                                <p:cTn id="11" presetID="1" presetClass="entr" presetSubtype="0" fill="hold" grpId="2" nodeType="withEffect">
                                  <p:stCondLst>
                                    <p:cond delay="0"/>
                                  </p:stCondLst>
                                  <p:iterate>
                                    <p:tmAbs val="0"/>
                                  </p:iterate>
                                  <p:childTnLst>
                                    <p:set>
                                      <p:cBhvr>
                                        <p:cTn id="12" fill="hold"/>
                                        <p:tgtEl>
                                          <p:spTgt spid="29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4" nodeType="clickEffect">
                                  <p:stCondLst>
                                    <p:cond delay="0"/>
                                  </p:stCondLst>
                                  <p:iterate>
                                    <p:tmAbs val="0"/>
                                  </p:iterate>
                                  <p:childTnLst>
                                    <p:set>
                                      <p:cBhvr>
                                        <p:cTn id="16" fill="hold"/>
                                        <p:tgtEl>
                                          <p:spTgt spid="3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2" build="p" animBg="1" advAuto="0"/>
      <p:bldP spid="300" grpId="1" animBg="1" advAuto="0"/>
      <p:bldP spid="308" grpId="4"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flat" cmpd="sng" algn="ctr">
          <a:noFill/>
          <a:prstDash val="solid"/>
          <a:miter lim="800000"/>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1378</TotalTime>
  <Words>1428</Words>
  <Application>Microsoft Office PowerPoint</Application>
  <PresentationFormat>Presentación en pantalla (4:3)</PresentationFormat>
  <Paragraphs>233</Paragraphs>
  <Slides>34</Slides>
  <Notes>3</Notes>
  <HiddenSlides>2</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Office Theme</vt:lpstr>
      <vt:lpstr>Un paseo por el universo de la mano de la geometría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Marta</dc:creator>
  <cp:lastModifiedBy>usuario</cp:lastModifiedBy>
  <cp:revision>85</cp:revision>
  <dcterms:created xsi:type="dcterms:W3CDTF">2021-05-03T15:49:36Z</dcterms:created>
  <dcterms:modified xsi:type="dcterms:W3CDTF">2022-04-04T07:54:53Z</dcterms:modified>
</cp:coreProperties>
</file>