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64" r:id="rId3"/>
    <p:sldId id="256" r:id="rId4"/>
    <p:sldId id="257" r:id="rId5"/>
    <p:sldId id="270" r:id="rId6"/>
    <p:sldId id="274" r:id="rId7"/>
    <p:sldId id="260" r:id="rId8"/>
    <p:sldId id="261" r:id="rId9"/>
    <p:sldId id="258" r:id="rId10"/>
    <p:sldId id="269" r:id="rId11"/>
    <p:sldId id="259" r:id="rId12"/>
    <p:sldId id="271" r:id="rId13"/>
    <p:sldId id="266" r:id="rId14"/>
    <p:sldId id="265" r:id="rId15"/>
    <p:sldId id="267" r:id="rId16"/>
    <p:sldId id="268" r:id="rId17"/>
    <p:sldId id="276" r:id="rId18"/>
    <p:sldId id="272" r:id="rId19"/>
    <p:sldId id="275" r:id="rId20"/>
    <p:sldId id="277" r:id="rId21"/>
    <p:sldId id="278" r:id="rId22"/>
    <p:sldId id="279"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0669" autoAdjust="0"/>
  </p:normalViewPr>
  <p:slideViewPr>
    <p:cSldViewPr>
      <p:cViewPr>
        <p:scale>
          <a:sx n="71" d="100"/>
          <a:sy n="71" d="100"/>
        </p:scale>
        <p:origin x="-2784"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58728-C71D-4671-A8F6-431481A2F4CD}" type="datetimeFigureOut">
              <a:rPr lang="es-ES" smtClean="0"/>
              <a:pPr/>
              <a:t>15/02/2019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FA9EA-CF93-47D0-93E0-BCB7EA36020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A6F5A0-E684-411A-B68D-3E72EE34AE03}" type="datetimeFigureOut">
              <a:rPr lang="es-ES" smtClean="0"/>
              <a:pPr/>
              <a:t>15/02/2019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6F5A0-E684-411A-B68D-3E72EE34AE03}" type="datetimeFigureOut">
              <a:rPr lang="es-ES" smtClean="0"/>
              <a:pPr/>
              <a:t>15/02/2019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CC6FC-D4FE-4060-9B40-12875252976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hyperlink" Target="https://es.wikipedia.org/wiki/Pierre-Simon_Laplac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odayifoundout.com/wp-content/uploads/2013/09/calendar.jpg"/>
          <p:cNvPicPr>
            <a:picLocks noChangeAspect="1" noChangeArrowheads="1"/>
          </p:cNvPicPr>
          <p:nvPr/>
        </p:nvPicPr>
        <p:blipFill>
          <a:blip r:embed="rId3" cstate="print">
            <a:lum bright="5000"/>
          </a:blip>
          <a:srcRect/>
          <a:stretch>
            <a:fillRect/>
          </a:stretch>
        </p:blipFill>
        <p:spPr bwMode="auto">
          <a:xfrm>
            <a:off x="0" y="1484784"/>
            <a:ext cx="9144000" cy="5373216"/>
          </a:xfrm>
          <a:prstGeom prst="rect">
            <a:avLst/>
          </a:prstGeom>
          <a:noFill/>
        </p:spPr>
      </p:pic>
      <p:sp>
        <p:nvSpPr>
          <p:cNvPr id="2" name="1 Título"/>
          <p:cNvSpPr>
            <a:spLocks noGrp="1"/>
          </p:cNvSpPr>
          <p:nvPr>
            <p:ph type="title"/>
          </p:nvPr>
        </p:nvSpPr>
        <p:spPr>
          <a:xfrm>
            <a:off x="395536" y="-315416"/>
            <a:ext cx="8352928" cy="1800200"/>
          </a:xfrm>
          <a:noFill/>
          <a:ln w="0">
            <a:noFill/>
          </a:ln>
        </p:spPr>
        <p:txBody>
          <a:bodyPr>
            <a:noAutofit/>
          </a:bodyPr>
          <a:lstStyle/>
          <a:p>
            <a:r>
              <a:rPr lang="es-ES" sz="6600" b="1" dirty="0" smtClean="0">
                <a:solidFill>
                  <a:srgbClr val="FF0000"/>
                </a:solidFill>
              </a:rPr>
              <a:t>NUESTRO CALENDARIO</a:t>
            </a:r>
            <a:endParaRPr lang="es-ES" sz="6600" b="1" dirty="0">
              <a:solidFill>
                <a:srgbClr val="FF0000"/>
              </a:solidFill>
            </a:endParaRPr>
          </a:p>
        </p:txBody>
      </p:sp>
      <p:pic>
        <p:nvPicPr>
          <p:cNvPr id="4" name="3 Imagen" descr="logoTTM.jpg"/>
          <p:cNvPicPr>
            <a:picLocks noChangeAspect="1"/>
          </p:cNvPicPr>
          <p:nvPr/>
        </p:nvPicPr>
        <p:blipFill>
          <a:blip r:embed="rId4" cstate="print"/>
          <a:stretch>
            <a:fillRect/>
          </a:stretch>
        </p:blipFill>
        <p:spPr>
          <a:xfrm>
            <a:off x="7431024" y="6163056"/>
            <a:ext cx="1712976" cy="694944"/>
          </a:xfrm>
          <a:prstGeom prst="rect">
            <a:avLst/>
          </a:prstGeom>
        </p:spPr>
      </p:pic>
      <p:sp>
        <p:nvSpPr>
          <p:cNvPr id="5" name="4 CuadroTexto"/>
          <p:cNvSpPr txBox="1"/>
          <p:nvPr/>
        </p:nvSpPr>
        <p:spPr>
          <a:xfrm>
            <a:off x="179512" y="1052736"/>
            <a:ext cx="8964488" cy="338554"/>
          </a:xfrm>
          <a:prstGeom prst="rect">
            <a:avLst/>
          </a:prstGeom>
          <a:noFill/>
        </p:spPr>
        <p:txBody>
          <a:bodyPr wrap="square" rtlCol="0">
            <a:spAutoFit/>
          </a:bodyPr>
          <a:lstStyle/>
          <a:p>
            <a:r>
              <a:rPr lang="es-ES" sz="1600" i="1" dirty="0" smtClean="0"/>
              <a:t>“la explicación del calendario toca las partes más espinosas de la ciencia y de la erudición” </a:t>
            </a:r>
            <a:r>
              <a:rPr lang="es-ES" sz="1600" b="1" dirty="0" smtClean="0"/>
              <a:t>François </a:t>
            </a:r>
            <a:r>
              <a:rPr lang="es-ES" sz="1600" b="1" dirty="0" err="1" smtClean="0"/>
              <a:t>Arago</a:t>
            </a:r>
            <a:r>
              <a:rPr lang="es-ES" sz="1600" b="1" dirty="0" smtClean="0"/>
              <a:t>.</a:t>
            </a:r>
            <a:endParaRPr lang="es-E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404664"/>
            <a:ext cx="8678768" cy="6264696"/>
          </a:xfrm>
        </p:spPr>
        <p:txBody>
          <a:bodyPr>
            <a:normAutofit fontScale="92500" lnSpcReduction="20000"/>
          </a:bodyPr>
          <a:lstStyle/>
          <a:p>
            <a:pPr marL="351859" marR="174681" indent="-339159" algn="ctr"/>
            <a:r>
              <a:rPr lang="es-ES" sz="2800" dirty="0" smtClean="0"/>
              <a:t>EL CALENDARIO ROMANO</a:t>
            </a:r>
          </a:p>
          <a:p>
            <a:pPr marL="351859" marR="174681" indent="-339159"/>
            <a:r>
              <a:rPr lang="es-ES" sz="2000" b="1" dirty="0" smtClean="0"/>
              <a:t>El mes tiene un origen en el movimiento de la Luna </a:t>
            </a:r>
            <a:r>
              <a:rPr lang="es-ES" sz="2000" dirty="0" smtClean="0"/>
              <a:t>en torno a la Tierra que en 29,53059 días tiene un ciclo repitiendo fase. </a:t>
            </a:r>
          </a:p>
          <a:p>
            <a:pPr marL="351859" marR="174681" indent="-339159"/>
            <a:r>
              <a:rPr lang="es-ES" sz="2000" b="1" dirty="0" smtClean="0"/>
              <a:t>El primitivo calendario romano </a:t>
            </a:r>
            <a:r>
              <a:rPr lang="es-ES" sz="2000" dirty="0" smtClean="0"/>
              <a:t>se remonta a la fundación de Roma, 753 a. C. y se atribuye a Rómulo.  Es un calendario lunar muy imperfecto respecto a sus coetáneos. Contaba con 304 días divididos en 10 meses –de carácter lunar- de 30 o 31:</a:t>
            </a:r>
          </a:p>
          <a:p>
            <a:pPr marL="351859" marR="174681" indent="-339159"/>
            <a:endParaRPr lang="es-ES" sz="2000" dirty="0" smtClean="0"/>
          </a:p>
          <a:p>
            <a:pPr marL="351859" marR="174681" indent="-339159"/>
            <a:endParaRPr lang="es-ES" sz="2000" dirty="0" smtClean="0"/>
          </a:p>
          <a:p>
            <a:pPr marL="351859" marR="174681" indent="-339159"/>
            <a:endParaRPr lang="es-ES" sz="2000" dirty="0" smtClean="0"/>
          </a:p>
          <a:p>
            <a:pPr marL="351859" marR="174681" indent="-339159"/>
            <a:r>
              <a:rPr lang="es-ES" sz="2000" dirty="0" smtClean="0"/>
              <a:t>Como era astronómicamente “corto”, las estaciones y las fiestas se desplazaban rápidamente. Por ello, </a:t>
            </a:r>
            <a:r>
              <a:rPr lang="es-ES" sz="2000" dirty="0" err="1" smtClean="0"/>
              <a:t>Numa</a:t>
            </a:r>
            <a:r>
              <a:rPr lang="es-ES" sz="2000" dirty="0" smtClean="0"/>
              <a:t> Pompilio, segundo emperador  romano, en el 700 a. C., </a:t>
            </a:r>
            <a:r>
              <a:rPr lang="es-ES" sz="2000" b="1" dirty="0" smtClean="0"/>
              <a:t>añadió dos meses </a:t>
            </a:r>
            <a:r>
              <a:rPr lang="es-ES" sz="2000" dirty="0" smtClean="0"/>
              <a:t>al final (29 y 28 días)y dejó con 29 días a los meses de 30.</a:t>
            </a:r>
          </a:p>
          <a:p>
            <a:pPr marL="351859" marR="174681" indent="-339159"/>
            <a:endParaRPr lang="es-ES" sz="2000" dirty="0" smtClean="0"/>
          </a:p>
          <a:p>
            <a:pPr marL="351859" marR="174681" indent="-339159"/>
            <a:endParaRPr lang="es-ES" sz="2000" dirty="0" smtClean="0"/>
          </a:p>
          <a:p>
            <a:pPr marL="351859" marR="174681" indent="-339159"/>
            <a:endParaRPr lang="es-ES" sz="2000" dirty="0" smtClean="0"/>
          </a:p>
          <a:p>
            <a:pPr marL="351859" marR="174681" indent="-339159"/>
            <a:r>
              <a:rPr lang="es-ES" sz="2000" dirty="0" smtClean="0"/>
              <a:t>Seguía siendo “corto” por lo que </a:t>
            </a:r>
            <a:r>
              <a:rPr lang="es-ES" sz="2000" b="1" dirty="0" smtClean="0"/>
              <a:t>se añadía, cada dos años, un mes de 22 o 23 días entre el 23 y el 24 de febrero</a:t>
            </a:r>
            <a:r>
              <a:rPr lang="es-ES" sz="2000" dirty="0" smtClean="0"/>
              <a:t>.  Era el llamado </a:t>
            </a:r>
            <a:r>
              <a:rPr lang="es-ES" sz="2000" i="1" dirty="0" smtClean="0"/>
              <a:t>mes intercalar o </a:t>
            </a:r>
            <a:r>
              <a:rPr lang="es-ES" sz="2000" i="1" dirty="0" err="1" smtClean="0"/>
              <a:t>mercedonio</a:t>
            </a:r>
            <a:r>
              <a:rPr lang="es-ES" sz="2000" dirty="0" smtClean="0"/>
              <a:t>.</a:t>
            </a:r>
          </a:p>
          <a:p>
            <a:pPr marL="351859" marR="174681" indent="-339159"/>
            <a:r>
              <a:rPr lang="es-ES" sz="2000" dirty="0" smtClean="0"/>
              <a:t>Debido a la mala aplicación que se hacía de él, el calendario se volvió a desajustar. El Senado dio al Colegio de Pontífices la potestad de dar al mes intercalar la longitud adecuada, lo que fue usado como instrumento de corrupción y fraude. </a:t>
            </a:r>
          </a:p>
          <a:p>
            <a:endParaRPr lang="es-ES" dirty="0"/>
          </a:p>
        </p:txBody>
      </p:sp>
      <p:graphicFrame>
        <p:nvGraphicFramePr>
          <p:cNvPr id="4" name="3 Tabla"/>
          <p:cNvGraphicFramePr>
            <a:graphicFrameLocks noGrp="1"/>
          </p:cNvGraphicFramePr>
          <p:nvPr/>
        </p:nvGraphicFramePr>
        <p:xfrm>
          <a:off x="714348" y="2285992"/>
          <a:ext cx="7957785" cy="741680"/>
        </p:xfrm>
        <a:graphic>
          <a:graphicData uri="http://schemas.openxmlformats.org/drawingml/2006/table">
            <a:tbl>
              <a:tblPr firstRow="1" bandRow="1">
                <a:tableStyleId>{5C22544A-7EE6-4342-B048-85BDC9FD1C3A}</a:tableStyleId>
              </a:tblPr>
              <a:tblGrid>
                <a:gridCol w="792088"/>
                <a:gridCol w="792088"/>
                <a:gridCol w="720080"/>
                <a:gridCol w="720080"/>
                <a:gridCol w="864096"/>
                <a:gridCol w="720080"/>
                <a:gridCol w="720080"/>
                <a:gridCol w="596604"/>
                <a:gridCol w="706988"/>
                <a:gridCol w="618614"/>
                <a:gridCol w="706987"/>
              </a:tblGrid>
              <a:tr h="370840">
                <a:tc>
                  <a:txBody>
                    <a:bodyPr/>
                    <a:lstStyle/>
                    <a:p>
                      <a:pPr algn="ctr"/>
                      <a:r>
                        <a:rPr lang="es-ES" sz="1600" b="0" i="0" kern="1200" baseline="0" dirty="0" smtClean="0">
                          <a:solidFill>
                            <a:schemeClr val="tx1"/>
                          </a:solidFill>
                          <a:latin typeface="+mn-lt"/>
                          <a:ea typeface="+mn-ea"/>
                          <a:cs typeface="+mn-cs"/>
                        </a:rPr>
                        <a:t>Marzo</a:t>
                      </a:r>
                      <a:endParaRPr lang="es-ES" sz="16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err="1" smtClean="0">
                          <a:solidFill>
                            <a:schemeClr val="tx1"/>
                          </a:solidFill>
                          <a:latin typeface="+mn-lt"/>
                          <a:ea typeface="+mn-ea"/>
                          <a:cs typeface="+mn-cs"/>
                        </a:rPr>
                        <a:t>Dec</a:t>
                      </a:r>
                      <a:r>
                        <a:rPr lang="es-ES" sz="16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4 Tabla"/>
          <p:cNvGraphicFramePr>
            <a:graphicFrameLocks noGrp="1"/>
          </p:cNvGraphicFramePr>
          <p:nvPr/>
        </p:nvGraphicFramePr>
        <p:xfrm>
          <a:off x="857224" y="3929066"/>
          <a:ext cx="7848875" cy="741680"/>
        </p:xfrm>
        <a:graphic>
          <a:graphicData uri="http://schemas.openxmlformats.org/drawingml/2006/table">
            <a:tbl>
              <a:tblPr firstRow="1" bandRow="1">
                <a:tableStyleId>{5C22544A-7EE6-4342-B048-85BDC9FD1C3A}</a:tableStyleId>
              </a:tblPr>
              <a:tblGrid>
                <a:gridCol w="648076"/>
                <a:gridCol w="504056"/>
                <a:gridCol w="576064"/>
                <a:gridCol w="576064"/>
                <a:gridCol w="720080"/>
                <a:gridCol w="576064"/>
                <a:gridCol w="694264"/>
                <a:gridCol w="518322"/>
                <a:gridCol w="592368"/>
                <a:gridCol w="518322"/>
                <a:gridCol w="592368"/>
                <a:gridCol w="740460"/>
                <a:gridCol w="592367"/>
              </a:tblGrid>
              <a:tr h="370840">
                <a:tc>
                  <a:txBody>
                    <a:bodyPr/>
                    <a:lstStyle/>
                    <a:p>
                      <a:pPr algn="ctr"/>
                      <a:r>
                        <a:rPr lang="es-ES" sz="1300" b="0" i="0" kern="1200" baseline="0" dirty="0" smtClean="0">
                          <a:solidFill>
                            <a:schemeClr val="tx1"/>
                          </a:solidFill>
                          <a:latin typeface="+mn-lt"/>
                          <a:ea typeface="+mn-ea"/>
                          <a:cs typeface="+mn-cs"/>
                        </a:rPr>
                        <a:t>Marzo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smtClean="0">
                          <a:solidFill>
                            <a:schemeClr val="tx1"/>
                          </a:solidFill>
                          <a:latin typeface="+mn-lt"/>
                          <a:ea typeface="+mn-ea"/>
                          <a:cs typeface="+mn-cs"/>
                        </a:rPr>
                        <a:t>Dec</a:t>
                      </a:r>
                      <a:r>
                        <a:rPr lang="es-ES" sz="13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Enero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758" y="0"/>
            <a:ext cx="8892242" cy="1846659"/>
          </a:xfrm>
          <a:prstGeom prst="rect">
            <a:avLst/>
          </a:prstGeom>
          <a:noFill/>
        </p:spPr>
        <p:txBody>
          <a:bodyPr wrap="square" rtlCol="0">
            <a:spAutoFit/>
          </a:bodyPr>
          <a:lstStyle/>
          <a:p>
            <a:pPr marL="351859" marR="174681" indent="-339159" algn="ctr"/>
            <a:r>
              <a:rPr lang="es-ES" sz="2600" dirty="0" smtClean="0"/>
              <a:t>EL CALENDARIO ROMANO II</a:t>
            </a:r>
          </a:p>
          <a:p>
            <a:pPr marL="351859" marR="174681" indent="-339159"/>
            <a:endParaRPr lang="es-ES" sz="800" dirty="0" smtClean="0"/>
          </a:p>
          <a:p>
            <a:pPr marL="12700"/>
            <a:r>
              <a:rPr lang="es-ES" sz="2000" dirty="0" smtClean="0"/>
              <a:t>En el año 154 a. C. Roma declara la guerra a </a:t>
            </a:r>
            <a:r>
              <a:rPr lang="es-ES" sz="2000" dirty="0" err="1" smtClean="0"/>
              <a:t>Segeda</a:t>
            </a:r>
            <a:r>
              <a:rPr lang="es-ES" sz="2000" dirty="0" smtClean="0"/>
              <a:t>. Para dirigirla, el Senado decidió nombrar un cónsul. Los nombramientos de los cónsules se hacía a principio de año (el 15 de marzo). Los nombramientos del año siguiente se “adelantaron” a enero y, con ello, el principio de año. </a:t>
            </a:r>
            <a:endParaRPr lang="es-ES" sz="2000" dirty="0"/>
          </a:p>
        </p:txBody>
      </p:sp>
      <p:pic>
        <p:nvPicPr>
          <p:cNvPr id="10242" name="Picture 2" descr="Localización de las ciudades celtíberas de Bilbilis, Segeda y Contrebia Belaisca"/>
          <p:cNvPicPr>
            <a:picLocks noChangeAspect="1" noChangeArrowheads="1"/>
          </p:cNvPicPr>
          <p:nvPr/>
        </p:nvPicPr>
        <p:blipFill>
          <a:blip r:embed="rId3" cstate="print"/>
          <a:srcRect/>
          <a:stretch>
            <a:fillRect/>
          </a:stretch>
        </p:blipFill>
        <p:spPr bwMode="auto">
          <a:xfrm>
            <a:off x="539552" y="1844824"/>
            <a:ext cx="8136904" cy="4756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48680"/>
            <a:ext cx="7848872" cy="5632311"/>
          </a:xfrm>
          <a:prstGeom prst="rect">
            <a:avLst/>
          </a:prstGeom>
        </p:spPr>
        <p:txBody>
          <a:bodyPr wrap="square">
            <a:spAutoFit/>
          </a:bodyPr>
          <a:lstStyle/>
          <a:p>
            <a:pPr marL="12700" algn="just">
              <a:spcBef>
                <a:spcPts val="0"/>
              </a:spcBef>
              <a:buNone/>
            </a:pPr>
            <a:r>
              <a:rPr lang="es-ES" dirty="0" smtClean="0"/>
              <a:t>La intercalación del mes extra en febrero, el </a:t>
            </a:r>
            <a:r>
              <a:rPr lang="es-ES" dirty="0" err="1" smtClean="0"/>
              <a:t>mercedino</a:t>
            </a:r>
            <a:r>
              <a:rPr lang="es-ES" dirty="0" smtClean="0"/>
              <a:t> o </a:t>
            </a:r>
            <a:r>
              <a:rPr lang="es-ES" dirty="0" err="1" smtClean="0"/>
              <a:t>mercedonio</a:t>
            </a:r>
            <a:r>
              <a:rPr lang="es-ES" dirty="0" smtClean="0"/>
              <a:t>, se hacía en forma irregular y en los tiempos de Julio Cesar había un desacuerdo de casi tres meses entre el equinoccio civil y el astronómico.</a:t>
            </a:r>
          </a:p>
          <a:p>
            <a:pPr algn="just">
              <a:buNone/>
            </a:pPr>
            <a:r>
              <a:rPr lang="es-ES" dirty="0" smtClean="0"/>
              <a:t>Al año 46 a.C. (708 desde la fundación de Roma) se le agregó tres meses (el </a:t>
            </a:r>
            <a:r>
              <a:rPr lang="es-ES" dirty="0" err="1" smtClean="0"/>
              <a:t>mercedonio</a:t>
            </a:r>
            <a:r>
              <a:rPr lang="es-ES" dirty="0" smtClean="0"/>
              <a:t> de 23 y dos más de 33 y 34 días) completando 445 días, por lo cual ha sido llamado "el año de la confusión".</a:t>
            </a:r>
          </a:p>
          <a:p>
            <a:pPr>
              <a:buNone/>
            </a:pPr>
            <a:endParaRPr lang="es-ES" dirty="0" smtClean="0"/>
          </a:p>
          <a:p>
            <a:pPr marL="12700" marR="56302" algn="just"/>
            <a:r>
              <a:rPr lang="es-ES" dirty="0" smtClean="0"/>
              <a:t>Aconsejado por el astrónomo </a:t>
            </a:r>
            <a:r>
              <a:rPr lang="es-ES" dirty="0" err="1" smtClean="0"/>
              <a:t>Sosígenes</a:t>
            </a:r>
            <a:r>
              <a:rPr lang="es-ES" dirty="0" smtClean="0"/>
              <a:t> de Alejandría,  Julio César adoptó un año de doce meses de 365¼ días en promedio: tres años seguidos de 365 días y otro de 366 (intercalando un solo día entre el 23 y 24 de febrero). Y estableció que los meses impares tendrían 31 días y los pares 30. </a:t>
            </a:r>
          </a:p>
          <a:p>
            <a:pPr marL="12700" marR="56302"/>
            <a:endParaRPr lang="es-ES" dirty="0" smtClean="0"/>
          </a:p>
          <a:p>
            <a:pPr marL="12700" marR="56302"/>
            <a:endParaRPr lang="es-ES" dirty="0" smtClean="0"/>
          </a:p>
          <a:p>
            <a:pPr marL="12700" marR="56302"/>
            <a:endParaRPr lang="es-ES" dirty="0" smtClean="0"/>
          </a:p>
          <a:p>
            <a:pPr marL="12700" marR="56302"/>
            <a:endParaRPr lang="es-ES" dirty="0" smtClean="0"/>
          </a:p>
          <a:p>
            <a:pPr marL="12700" marR="56302"/>
            <a:endParaRPr lang="es-ES" dirty="0" smtClean="0"/>
          </a:p>
          <a:p>
            <a:pPr marL="12700" marR="56302"/>
            <a:endParaRPr lang="es-ES" dirty="0" smtClean="0"/>
          </a:p>
          <a:p>
            <a:pPr marL="12700" marR="56302" algn="just"/>
            <a:r>
              <a:rPr lang="en-US" dirty="0" smtClean="0"/>
              <a:t>Julio César </a:t>
            </a:r>
            <a:r>
              <a:rPr lang="en-US" dirty="0" err="1" smtClean="0"/>
              <a:t>fue</a:t>
            </a:r>
            <a:r>
              <a:rPr lang="en-US" dirty="0" smtClean="0"/>
              <a:t> </a:t>
            </a:r>
            <a:r>
              <a:rPr lang="en-US" dirty="0" err="1" smtClean="0"/>
              <a:t>asesinado</a:t>
            </a:r>
            <a:r>
              <a:rPr lang="en-US" dirty="0" smtClean="0"/>
              <a:t> un </a:t>
            </a:r>
            <a:r>
              <a:rPr lang="en-US" dirty="0" err="1" smtClean="0"/>
              <a:t>año</a:t>
            </a:r>
            <a:r>
              <a:rPr lang="en-US" dirty="0" smtClean="0"/>
              <a:t> </a:t>
            </a:r>
            <a:r>
              <a:rPr lang="en-US" dirty="0" err="1" smtClean="0"/>
              <a:t>después</a:t>
            </a:r>
            <a:r>
              <a:rPr lang="en-US" dirty="0" smtClean="0"/>
              <a:t>, </a:t>
            </a:r>
            <a:r>
              <a:rPr lang="en-US" dirty="0" err="1" smtClean="0"/>
              <a:t>cuando</a:t>
            </a:r>
            <a:r>
              <a:rPr lang="en-US" dirty="0" smtClean="0"/>
              <a:t> la </a:t>
            </a:r>
            <a:r>
              <a:rPr lang="en-US" dirty="0" err="1" smtClean="0"/>
              <a:t>reforma</a:t>
            </a:r>
            <a:r>
              <a:rPr lang="en-US" dirty="0" smtClean="0"/>
              <a:t> no </a:t>
            </a:r>
            <a:r>
              <a:rPr lang="en-US" dirty="0" err="1" smtClean="0"/>
              <a:t>había</a:t>
            </a:r>
            <a:r>
              <a:rPr lang="en-US" dirty="0" smtClean="0"/>
              <a:t> </a:t>
            </a:r>
            <a:r>
              <a:rPr lang="en-US" dirty="0" err="1" smtClean="0"/>
              <a:t>sido</a:t>
            </a:r>
            <a:r>
              <a:rPr lang="en-US" dirty="0" smtClean="0"/>
              <a:t> </a:t>
            </a:r>
            <a:r>
              <a:rPr lang="en-US" dirty="0" err="1" smtClean="0"/>
              <a:t>sólidamente</a:t>
            </a:r>
            <a:r>
              <a:rPr lang="en-US" dirty="0" smtClean="0"/>
              <a:t> </a:t>
            </a:r>
            <a:r>
              <a:rPr lang="en-US" dirty="0" err="1" smtClean="0"/>
              <a:t>instituída</a:t>
            </a:r>
            <a:r>
              <a:rPr lang="en-US" dirty="0" smtClean="0"/>
              <a:t>. </a:t>
            </a:r>
            <a:r>
              <a:rPr lang="en-US" dirty="0" err="1" smtClean="0"/>
              <a:t>Esta</a:t>
            </a:r>
            <a:r>
              <a:rPr lang="en-US" dirty="0" smtClean="0"/>
              <a:t> </a:t>
            </a:r>
            <a:r>
              <a:rPr lang="en-US" dirty="0" err="1" smtClean="0"/>
              <a:t>reforma</a:t>
            </a:r>
            <a:r>
              <a:rPr lang="en-US" dirty="0" smtClean="0"/>
              <a:t> </a:t>
            </a:r>
            <a:r>
              <a:rPr lang="en-US" dirty="0" err="1" smtClean="0"/>
              <a:t>fue</a:t>
            </a:r>
            <a:r>
              <a:rPr lang="en-US" dirty="0" smtClean="0"/>
              <a:t> </a:t>
            </a:r>
            <a:r>
              <a:rPr lang="en-US" dirty="0" err="1" smtClean="0"/>
              <a:t>continuada</a:t>
            </a:r>
            <a:r>
              <a:rPr lang="en-US" dirty="0" smtClean="0"/>
              <a:t> </a:t>
            </a:r>
            <a:r>
              <a:rPr lang="en-US" dirty="0" err="1" smtClean="0"/>
              <a:t>por</a:t>
            </a:r>
            <a:r>
              <a:rPr lang="en-US" dirty="0" smtClean="0"/>
              <a:t> César Augusto, el </a:t>
            </a:r>
            <a:r>
              <a:rPr lang="en-US" dirty="0" err="1" smtClean="0"/>
              <a:t>sucesor</a:t>
            </a:r>
            <a:r>
              <a:rPr lang="en-US" dirty="0" smtClean="0"/>
              <a:t> de Julio César. </a:t>
            </a:r>
            <a:endParaRPr lang="es-ES" dirty="0" smtClean="0"/>
          </a:p>
        </p:txBody>
      </p:sp>
      <p:graphicFrame>
        <p:nvGraphicFramePr>
          <p:cNvPr id="3" name="2 Tabla"/>
          <p:cNvGraphicFramePr>
            <a:graphicFrameLocks noGrp="1"/>
          </p:cNvGraphicFramePr>
          <p:nvPr/>
        </p:nvGraphicFramePr>
        <p:xfrm>
          <a:off x="251520" y="3861048"/>
          <a:ext cx="8496945" cy="1112520"/>
        </p:xfrm>
        <a:graphic>
          <a:graphicData uri="http://schemas.openxmlformats.org/drawingml/2006/table">
            <a:tbl>
              <a:tblPr firstRow="1" bandRow="1">
                <a:tableStyleId>{5C22544A-7EE6-4342-B048-85BDC9FD1C3A}</a:tableStyleId>
              </a:tblPr>
              <a:tblGrid>
                <a:gridCol w="670811"/>
                <a:gridCol w="745346"/>
                <a:gridCol w="670811"/>
                <a:gridCol w="596277"/>
                <a:gridCol w="590810"/>
                <a:gridCol w="623629"/>
                <a:gridCol w="723460"/>
                <a:gridCol w="589247"/>
                <a:gridCol w="641279"/>
                <a:gridCol w="561119"/>
                <a:gridCol w="499979"/>
                <a:gridCol w="576064"/>
                <a:gridCol w="1008113"/>
              </a:tblGrid>
              <a:tr h="370840">
                <a:tc>
                  <a:txBody>
                    <a:bodyPr/>
                    <a:lstStyle/>
                    <a:p>
                      <a:pPr algn="ctr"/>
                      <a:r>
                        <a:rPr lang="es-ES" sz="1300" b="0" i="0" kern="1200" baseline="0" dirty="0" smtClean="0">
                          <a:solidFill>
                            <a:schemeClr val="tx1"/>
                          </a:solidFill>
                          <a:latin typeface="+mn-lt"/>
                          <a:ea typeface="+mn-ea"/>
                          <a:cs typeface="+mn-cs"/>
                        </a:rPr>
                        <a:t>Enero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Marzo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smtClean="0">
                          <a:solidFill>
                            <a:schemeClr val="tx1"/>
                          </a:solidFill>
                          <a:latin typeface="+mn-lt"/>
                          <a:ea typeface="+mn-ea"/>
                          <a:cs typeface="+mn-cs"/>
                        </a:rPr>
                        <a:t>Dec</a:t>
                      </a:r>
                      <a:r>
                        <a:rPr lang="es-ES" sz="13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dirty="0" smtClean="0"/>
                        <a:t>29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dirty="0" smtClean="0"/>
                        <a:t>28</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424936" cy="4536504"/>
          </a:xfrm>
        </p:spPr>
        <p:txBody>
          <a:bodyPr>
            <a:normAutofit/>
          </a:bodyPr>
          <a:lstStyle/>
          <a:p>
            <a:pPr algn="just">
              <a:buNone/>
            </a:pPr>
            <a:r>
              <a:rPr lang="es-ES" sz="2000" dirty="0" smtClean="0"/>
              <a:t>Existe una gran incertidumbre respecto al origen de la duración actual de los meses.</a:t>
            </a:r>
          </a:p>
          <a:p>
            <a:pPr algn="just">
              <a:buNone/>
            </a:pPr>
            <a:r>
              <a:rPr lang="es-ES" sz="2000" dirty="0" smtClean="0"/>
              <a:t>Según parece Augusto dedicó el séptimo mes a Julio Cesar, de ahí el nombre de Julio para este mes. En algún momento se dedicó el octavo mes a Augusto, pero era un mes de 30 días, de modo que se añadió un día a Agosto, según parece procedente de febrero. </a:t>
            </a:r>
          </a:p>
          <a:p>
            <a:pPr algn="just">
              <a:buNone/>
            </a:pPr>
            <a:r>
              <a:rPr lang="es-ES" sz="2000" dirty="0" smtClean="0"/>
              <a:t>Por último, al juntarse tres meses de 31 días, se pasó un día de septiembre a octubre y uno de noviembre a diciembre.</a:t>
            </a:r>
          </a:p>
          <a:p>
            <a:pPr algn="just">
              <a:buNone/>
            </a:pPr>
            <a:r>
              <a:rPr lang="es-ES" sz="2000" dirty="0" smtClean="0"/>
              <a:t>No existen pruebas de todo esto, incluso hay investigadores que lo consideran falso. </a:t>
            </a:r>
          </a:p>
        </p:txBody>
      </p:sp>
      <p:graphicFrame>
        <p:nvGraphicFramePr>
          <p:cNvPr id="6" name="5 Tabla"/>
          <p:cNvGraphicFramePr>
            <a:graphicFrameLocks noGrp="1"/>
          </p:cNvGraphicFramePr>
          <p:nvPr/>
        </p:nvGraphicFramePr>
        <p:xfrm>
          <a:off x="214282" y="4071942"/>
          <a:ext cx="8640960" cy="1808480"/>
        </p:xfrm>
        <a:graphic>
          <a:graphicData uri="http://schemas.openxmlformats.org/drawingml/2006/table">
            <a:tbl>
              <a:tblPr firstRow="1" bandRow="1">
                <a:tableStyleId>{5C22544A-7EE6-4342-B048-85BDC9FD1C3A}</a:tableStyleId>
              </a:tblPr>
              <a:tblGrid>
                <a:gridCol w="648072"/>
                <a:gridCol w="720080"/>
                <a:gridCol w="648072"/>
                <a:gridCol w="576064"/>
                <a:gridCol w="570783"/>
                <a:gridCol w="602489"/>
                <a:gridCol w="698936"/>
                <a:gridCol w="648072"/>
                <a:gridCol w="540742"/>
                <a:gridCol w="542098"/>
                <a:gridCol w="619541"/>
                <a:gridCol w="774426"/>
                <a:gridCol w="1051585"/>
              </a:tblGrid>
              <a:tr h="370840">
                <a:tc>
                  <a:txBody>
                    <a:bodyPr/>
                    <a:lstStyle/>
                    <a:p>
                      <a:pPr algn="ctr"/>
                      <a:r>
                        <a:rPr lang="es-ES" sz="1300" b="0" i="0" kern="1200" baseline="0" dirty="0" smtClean="0">
                          <a:solidFill>
                            <a:schemeClr val="tx1"/>
                          </a:solidFill>
                          <a:latin typeface="+mn-lt"/>
                          <a:ea typeface="+mn-ea"/>
                          <a:cs typeface="+mn-cs"/>
                        </a:rPr>
                        <a:t>Enero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Marzo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Quinto</a:t>
                      </a:r>
                    </a:p>
                    <a:p>
                      <a:pPr algn="ctr"/>
                      <a:r>
                        <a:rPr lang="es-ES" sz="1300" b="0" i="0" kern="1200" baseline="0" dirty="0" smtClean="0">
                          <a:solidFill>
                            <a:schemeClr val="tx1"/>
                          </a:solidFill>
                          <a:latin typeface="+mn-lt"/>
                          <a:ea typeface="+mn-ea"/>
                          <a:cs typeface="+mn-cs"/>
                        </a:rPr>
                        <a:t>Julio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Sexto</a:t>
                      </a:r>
                    </a:p>
                    <a:p>
                      <a:pPr algn="ctr"/>
                      <a:r>
                        <a:rPr lang="es-ES" sz="1300" b="0" i="0" kern="1200" baseline="0" dirty="0" smtClean="0">
                          <a:solidFill>
                            <a:schemeClr val="tx1"/>
                          </a:solidFill>
                          <a:latin typeface="+mn-lt"/>
                          <a:ea typeface="+mn-ea"/>
                          <a:cs typeface="+mn-cs"/>
                        </a:rPr>
                        <a:t>Agosto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smtClean="0">
                          <a:solidFill>
                            <a:schemeClr val="tx1"/>
                          </a:solidFill>
                          <a:latin typeface="+mn-lt"/>
                          <a:ea typeface="+mn-ea"/>
                          <a:cs typeface="+mn-cs"/>
                        </a:rPr>
                        <a:t>Dec</a:t>
                      </a:r>
                      <a:r>
                        <a:rPr lang="es-ES" sz="13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5103">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0" i="0" kern="1200" baseline="0" dirty="0" smtClean="0">
                          <a:solidFill>
                            <a:schemeClr val="tx1"/>
                          </a:solidFill>
                          <a:latin typeface="+mn-lt"/>
                          <a:ea typeface="+mn-ea"/>
                          <a:cs typeface="+mn-cs"/>
                        </a:rPr>
                        <a:t>365/366</a:t>
                      </a:r>
                    </a:p>
                    <a:p>
                      <a:pPr algn="ctr"/>
                      <a:endParaRPr lang="es-ES" sz="1600" b="0" i="0"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435280" cy="5721499"/>
          </a:xfrm>
        </p:spPr>
        <p:txBody>
          <a:bodyPr>
            <a:normAutofit fontScale="92500" lnSpcReduction="20000"/>
          </a:bodyPr>
          <a:lstStyle/>
          <a:p>
            <a:pPr algn="ctr">
              <a:buNone/>
            </a:pPr>
            <a:r>
              <a:rPr lang="es-ES" sz="1900" b="1" dirty="0" smtClean="0"/>
              <a:t>LOS NOMBRES DE LOS MESES.</a:t>
            </a:r>
          </a:p>
          <a:p>
            <a:pPr marL="12700" indent="0">
              <a:lnSpc>
                <a:spcPct val="120000"/>
              </a:lnSpc>
              <a:spcBef>
                <a:spcPts val="0"/>
              </a:spcBef>
              <a:buNone/>
            </a:pPr>
            <a:r>
              <a:rPr lang="es-ES" sz="1900" dirty="0" smtClean="0"/>
              <a:t>Había seis meses dedicados a los dioses y seis que simplemente estaban numerados.</a:t>
            </a:r>
          </a:p>
          <a:p>
            <a:pPr marL="12700" marR="47540">
              <a:lnSpc>
                <a:spcPct val="120000"/>
              </a:lnSpc>
              <a:spcBef>
                <a:spcPts val="0"/>
              </a:spcBef>
              <a:buNone/>
            </a:pPr>
            <a:r>
              <a:rPr lang="es-ES" sz="1900" dirty="0" smtClean="0"/>
              <a:t>		Marzo se dedica al dios de la guerra, Marte.</a:t>
            </a:r>
          </a:p>
          <a:p>
            <a:pPr marL="12700" marR="57682" indent="0">
              <a:lnSpc>
                <a:spcPct val="120000"/>
              </a:lnSpc>
              <a:spcBef>
                <a:spcPts val="0"/>
              </a:spcBef>
              <a:buNone/>
            </a:pPr>
            <a:r>
              <a:rPr lang="es-ES" sz="1900" dirty="0" smtClean="0"/>
              <a:t>	Abril se dedica a Apolo </a:t>
            </a:r>
            <a:r>
              <a:rPr lang="es-ES" sz="1900" dirty="0" err="1" smtClean="0"/>
              <a:t>Aperta</a:t>
            </a:r>
            <a:r>
              <a:rPr lang="es-ES" sz="1900" dirty="0" smtClean="0"/>
              <a:t>, dios de la luz, (</a:t>
            </a:r>
            <a:r>
              <a:rPr lang="es-ES" sz="1900" dirty="0" err="1" smtClean="0"/>
              <a:t>aperta</a:t>
            </a:r>
            <a:r>
              <a:rPr lang="es-ES" sz="1900" dirty="0" smtClean="0"/>
              <a:t>, del latín </a:t>
            </a:r>
            <a:r>
              <a:rPr lang="es-ES" sz="1900" dirty="0" err="1" smtClean="0"/>
              <a:t>aperire</a:t>
            </a:r>
            <a:r>
              <a:rPr lang="es-ES" sz="1900" dirty="0" smtClean="0"/>
              <a:t> = abrir),  indicando así el mes de la primavera,  donde renace la vida.</a:t>
            </a:r>
          </a:p>
          <a:p>
            <a:pPr marL="12700" marR="47540">
              <a:lnSpc>
                <a:spcPct val="120000"/>
              </a:lnSpc>
              <a:spcBef>
                <a:spcPts val="0"/>
              </a:spcBef>
              <a:buNone/>
            </a:pPr>
            <a:r>
              <a:rPr lang="es-ES" sz="1900" dirty="0" smtClean="0"/>
              <a:t>		Mayo va a Júpiter </a:t>
            </a:r>
            <a:r>
              <a:rPr lang="es-ES" sz="1900" dirty="0" err="1" smtClean="0"/>
              <a:t>Majus</a:t>
            </a:r>
            <a:r>
              <a:rPr lang="es-ES" sz="1900" dirty="0" smtClean="0"/>
              <a:t>, el dios mayor . (Zeus en la mitología griega)</a:t>
            </a:r>
          </a:p>
          <a:p>
            <a:pPr marL="12700" marR="47540">
              <a:lnSpc>
                <a:spcPct val="120000"/>
              </a:lnSpc>
              <a:spcBef>
                <a:spcPts val="0"/>
              </a:spcBef>
              <a:buNone/>
            </a:pPr>
            <a:r>
              <a:rPr lang="es-ES" sz="1900" dirty="0" smtClean="0"/>
              <a:t>		Junio a Juno, esposa de  Júpiter.</a:t>
            </a:r>
          </a:p>
          <a:p>
            <a:pPr marL="12700" indent="0">
              <a:lnSpc>
                <a:spcPct val="120000"/>
              </a:lnSpc>
              <a:spcBef>
                <a:spcPts val="0"/>
              </a:spcBef>
              <a:buNone/>
            </a:pPr>
            <a:r>
              <a:rPr lang="es-ES" sz="1900" dirty="0" smtClean="0"/>
              <a:t>	Enero va a Jano otro dios de Roma.</a:t>
            </a:r>
          </a:p>
          <a:p>
            <a:pPr marL="12700" marR="118752" indent="0">
              <a:lnSpc>
                <a:spcPct val="120000"/>
              </a:lnSpc>
              <a:spcBef>
                <a:spcPts val="0"/>
              </a:spcBef>
              <a:buNone/>
            </a:pPr>
            <a:r>
              <a:rPr lang="es-ES" sz="1900" dirty="0" smtClean="0"/>
              <a:t>	Por último Pluto </a:t>
            </a:r>
            <a:r>
              <a:rPr lang="es-ES" sz="1900" dirty="0" err="1" smtClean="0"/>
              <a:t>Februus</a:t>
            </a:r>
            <a:r>
              <a:rPr lang="es-ES" sz="1900" dirty="0" smtClean="0"/>
              <a:t> (Plutón purificador) es el dios del último mes; Plutón es el gran enemigo de cualquier forma de vida y con él se hundía el año en la oscuridad de los tiempos, del mismo modo que se hunden las almas de los muertos en el reino subterráneo de Plutón, una vez sufrido un proceso de purificación.</a:t>
            </a:r>
          </a:p>
          <a:p>
            <a:pPr marL="12700" marR="118752" indent="0">
              <a:lnSpc>
                <a:spcPct val="120000"/>
              </a:lnSpc>
              <a:spcBef>
                <a:spcPts val="0"/>
              </a:spcBef>
              <a:buNone/>
            </a:pPr>
            <a:endParaRPr lang="es-ES" sz="1900" dirty="0" smtClean="0"/>
          </a:p>
          <a:p>
            <a:pPr algn="ctr">
              <a:buNone/>
            </a:pPr>
            <a:r>
              <a:rPr lang="es-ES" sz="1900" b="1" dirty="0" smtClean="0"/>
              <a:t> ¿Qué significa “bisiesto”?</a:t>
            </a:r>
          </a:p>
          <a:p>
            <a:pPr>
              <a:lnSpc>
                <a:spcPct val="120000"/>
              </a:lnSpc>
              <a:buNone/>
            </a:pPr>
            <a:r>
              <a:rPr lang="es-ES" sz="1900" dirty="0" smtClean="0"/>
              <a:t>       En latín, “calendas” era el primer día del mes. Así el 23 de febrero era el </a:t>
            </a:r>
            <a:r>
              <a:rPr lang="es-ES" sz="1900" i="1" dirty="0" smtClean="0"/>
              <a:t>ante diem </a:t>
            </a:r>
            <a:r>
              <a:rPr lang="es-ES" sz="1900" i="1" dirty="0" err="1" smtClean="0"/>
              <a:t>sextum</a:t>
            </a:r>
            <a:r>
              <a:rPr lang="es-ES" sz="1900" i="1" dirty="0" smtClean="0"/>
              <a:t> </a:t>
            </a:r>
            <a:r>
              <a:rPr lang="es-ES" sz="1900" i="1" dirty="0" err="1" smtClean="0"/>
              <a:t>kalendas</a:t>
            </a:r>
            <a:r>
              <a:rPr lang="es-ES" sz="1900" i="1" dirty="0" smtClean="0"/>
              <a:t> </a:t>
            </a:r>
            <a:r>
              <a:rPr lang="es-ES" sz="1900" i="1" dirty="0" err="1" smtClean="0"/>
              <a:t>martias</a:t>
            </a:r>
            <a:r>
              <a:rPr lang="es-ES" sz="1900" i="1" dirty="0" smtClean="0"/>
              <a:t>, es decir: sexto día antes del </a:t>
            </a:r>
            <a:r>
              <a:rPr lang="es-ES" sz="1900" dirty="0" smtClean="0"/>
              <a:t>primero de marzo. </a:t>
            </a:r>
          </a:p>
          <a:p>
            <a:pPr algn="ctr">
              <a:lnSpc>
                <a:spcPct val="120000"/>
              </a:lnSpc>
              <a:buNone/>
            </a:pPr>
            <a:r>
              <a:rPr lang="es-ES" sz="1900" dirty="0" smtClean="0"/>
              <a:t>23-24-25-26-27-28-01</a:t>
            </a:r>
          </a:p>
          <a:p>
            <a:pPr>
              <a:lnSpc>
                <a:spcPct val="120000"/>
              </a:lnSpc>
              <a:buNone/>
            </a:pPr>
            <a:r>
              <a:rPr lang="es-ES" sz="1900" dirty="0" smtClean="0"/>
              <a:t>Los romanos no “ponían” un 29 de febrero los anos bisiestos, sino que introducían un día entre el 23 y el 24, al que llamaban segundo </a:t>
            </a:r>
            <a:r>
              <a:rPr lang="es-ES" sz="1900" i="1" dirty="0" err="1" smtClean="0"/>
              <a:t>sextum</a:t>
            </a:r>
            <a:r>
              <a:rPr lang="es-ES" sz="1900" i="1" dirty="0" smtClean="0"/>
              <a:t>, es decir, ante diem bis </a:t>
            </a:r>
            <a:r>
              <a:rPr lang="es-ES" sz="1900" i="1" dirty="0" err="1" smtClean="0"/>
              <a:t>sextum</a:t>
            </a:r>
            <a:r>
              <a:rPr lang="es-ES" sz="1900" i="1" dirty="0" smtClean="0"/>
              <a:t> </a:t>
            </a:r>
            <a:r>
              <a:rPr lang="es-ES" sz="1900" i="1" dirty="0" err="1" smtClean="0"/>
              <a:t>kalendas</a:t>
            </a:r>
            <a:r>
              <a:rPr lang="es-ES" sz="1900" i="1" dirty="0" smtClean="0"/>
              <a:t> </a:t>
            </a:r>
            <a:r>
              <a:rPr lang="es-ES" sz="1900" i="1" dirty="0" err="1" smtClean="0"/>
              <a:t>martias</a:t>
            </a:r>
            <a:r>
              <a:rPr lang="es-ES" sz="1900" i="1" dirty="0" smtClean="0"/>
              <a:t>, de bis </a:t>
            </a:r>
            <a:r>
              <a:rPr lang="es-ES" sz="1900" i="1" dirty="0" err="1" smtClean="0"/>
              <a:t>sextum</a:t>
            </a:r>
            <a:r>
              <a:rPr lang="es-ES" sz="1900" i="1" dirty="0" smtClean="0"/>
              <a:t> </a:t>
            </a:r>
            <a:r>
              <a:rPr lang="it-IT" sz="1900" dirty="0" smtClean="0"/>
              <a:t>viene bisiesto, un segundo dia 23.</a:t>
            </a:r>
            <a:endParaRPr lang="es-ES" sz="1900" dirty="0" smtClean="0">
              <a:solidFill>
                <a:srgbClr val="0000FF"/>
              </a:solidFill>
              <a:cs typeface="Arial"/>
            </a:endParaRPr>
          </a:p>
          <a:p>
            <a:pPr marL="12700">
              <a:lnSpc>
                <a:spcPts val="3329"/>
              </a:lnSpc>
              <a:spcBef>
                <a:spcPts val="166"/>
              </a:spcBef>
            </a:pPr>
            <a:endParaRPr lang="es-ES" sz="2400" dirty="0" smtClean="0">
              <a:latin typeface="Arial"/>
              <a:cs typeface="Arial"/>
            </a:endParaRPr>
          </a:p>
          <a:p>
            <a:pPr marL="12700" marR="57682">
              <a:lnSpc>
                <a:spcPts val="3162"/>
              </a:lnSpc>
              <a:spcBef>
                <a:spcPts val="183"/>
              </a:spcBef>
            </a:pPr>
            <a:endParaRPr lang="es-ES" sz="2100" dirty="0" smtClean="0">
              <a:latin typeface="Arial"/>
              <a:cs typeface="Arial"/>
            </a:endParaRPr>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0"/>
            <a:ext cx="8229600" cy="4525963"/>
          </a:xfrm>
        </p:spPr>
        <p:txBody>
          <a:bodyPr/>
          <a:lstStyle/>
          <a:p>
            <a:pPr algn="ctr">
              <a:buNone/>
            </a:pPr>
            <a:r>
              <a:rPr lang="es-ES" dirty="0" smtClean="0"/>
              <a:t>LA SEMANA.</a:t>
            </a:r>
          </a:p>
          <a:p>
            <a:pPr algn="just">
              <a:buAutoNum type="arabicPeriod"/>
            </a:pPr>
            <a:r>
              <a:rPr lang="es-ES" sz="1800" dirty="0" smtClean="0"/>
              <a:t>Se cree que tiene origen lunar. Los babilonios (2500 a. C.) ya la utilizaban. El mes tiene carácter lunar, se intentó dividirlo en cuatro partes (como las fases lunares). De este modo cada mes tiene 4 semanas y 2 o 3 días “de sobra”. </a:t>
            </a:r>
          </a:p>
          <a:p>
            <a:pPr algn="just">
              <a:buAutoNum type="arabicPeriod"/>
            </a:pPr>
            <a:endParaRPr lang="es-ES" sz="1000" dirty="0" smtClean="0"/>
          </a:p>
          <a:p>
            <a:pPr algn="just">
              <a:buNone/>
            </a:pPr>
            <a:r>
              <a:rPr lang="es-ES" sz="1800" dirty="0" smtClean="0"/>
              <a:t>2.  En la Alejandría helenizada del siglo II a. C. tuvo su origen otro tipo de semana denominada planetaria o astrológica. Según la astronomía griega el orden de los astros según su distancia a la Tierra era, de mayor a menor (según ellos, cuánto más se movía, más cerca estaba):</a:t>
            </a:r>
          </a:p>
          <a:p>
            <a:pPr algn="ctr">
              <a:buNone/>
            </a:pPr>
            <a:r>
              <a:rPr lang="es-ES" sz="1800" dirty="0" smtClean="0"/>
              <a:t>Saturno, Júpiter, Marte, Sol, Venus, Mercurio y la Luna.</a:t>
            </a:r>
          </a:p>
          <a:p>
            <a:pPr algn="ctr">
              <a:buNone/>
            </a:pPr>
            <a:endParaRPr lang="es-ES" sz="1000" dirty="0"/>
          </a:p>
        </p:txBody>
      </p:sp>
      <p:graphicFrame>
        <p:nvGraphicFramePr>
          <p:cNvPr id="4" name="3 Tabla"/>
          <p:cNvGraphicFramePr>
            <a:graphicFrameLocks noGrp="1"/>
          </p:cNvGraphicFramePr>
          <p:nvPr/>
        </p:nvGraphicFramePr>
        <p:xfrm>
          <a:off x="1331640" y="3212976"/>
          <a:ext cx="6095999" cy="22758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es-ES" dirty="0" smtClean="0"/>
                        <a:t>SAT</a:t>
                      </a:r>
                      <a:endParaRPr lang="es-ES" dirty="0"/>
                    </a:p>
                  </a:txBody>
                  <a:tcPr/>
                </a:tc>
                <a:tc>
                  <a:txBody>
                    <a:bodyPr/>
                    <a:lstStyle/>
                    <a:p>
                      <a:pPr algn="ctr"/>
                      <a:r>
                        <a:rPr lang="es-ES" dirty="0" smtClean="0"/>
                        <a:t>JUP</a:t>
                      </a:r>
                      <a:endParaRPr lang="es-ES" dirty="0"/>
                    </a:p>
                  </a:txBody>
                  <a:tcPr/>
                </a:tc>
                <a:tc>
                  <a:txBody>
                    <a:bodyPr/>
                    <a:lstStyle/>
                    <a:p>
                      <a:pPr algn="ctr"/>
                      <a:r>
                        <a:rPr lang="es-ES" dirty="0" smtClean="0"/>
                        <a:t>MAR</a:t>
                      </a:r>
                      <a:endParaRPr lang="es-ES" dirty="0"/>
                    </a:p>
                  </a:txBody>
                  <a:tcPr/>
                </a:tc>
                <a:tc>
                  <a:txBody>
                    <a:bodyPr/>
                    <a:lstStyle/>
                    <a:p>
                      <a:pPr algn="ctr"/>
                      <a:r>
                        <a:rPr lang="es-ES" dirty="0" smtClean="0"/>
                        <a:t>SOL</a:t>
                      </a:r>
                      <a:endParaRPr lang="es-ES" dirty="0"/>
                    </a:p>
                  </a:txBody>
                  <a:tcPr/>
                </a:tc>
                <a:tc>
                  <a:txBody>
                    <a:bodyPr/>
                    <a:lstStyle/>
                    <a:p>
                      <a:pPr algn="ctr"/>
                      <a:r>
                        <a:rPr lang="es-ES" dirty="0" smtClean="0"/>
                        <a:t>VENUS</a:t>
                      </a:r>
                      <a:endParaRPr lang="es-ES" dirty="0"/>
                    </a:p>
                  </a:txBody>
                  <a:tcPr/>
                </a:tc>
                <a:tc>
                  <a:txBody>
                    <a:bodyPr/>
                    <a:lstStyle/>
                    <a:p>
                      <a:pPr algn="ctr"/>
                      <a:r>
                        <a:rPr lang="es-ES" dirty="0" smtClean="0"/>
                        <a:t>MERC</a:t>
                      </a:r>
                      <a:endParaRPr lang="es-ES" dirty="0"/>
                    </a:p>
                  </a:txBody>
                  <a:tcPr/>
                </a:tc>
                <a:tc>
                  <a:txBody>
                    <a:bodyPr/>
                    <a:lstStyle/>
                    <a:p>
                      <a:pPr algn="ctr"/>
                      <a:r>
                        <a:rPr lang="es-ES" dirty="0" smtClean="0"/>
                        <a:t>LUNA</a:t>
                      </a:r>
                      <a:endParaRPr lang="es-ES" dirty="0"/>
                    </a:p>
                  </a:txBody>
                  <a:tcPr/>
                </a:tc>
              </a:tr>
              <a:tr h="370840">
                <a:tc>
                  <a:txBody>
                    <a:bodyPr/>
                    <a:lstStyle/>
                    <a:p>
                      <a:pPr algn="ctr"/>
                      <a:r>
                        <a:rPr lang="es-ES" sz="2000" b="1" dirty="0" smtClean="0">
                          <a:solidFill>
                            <a:srgbClr val="FF0000"/>
                          </a:solidFill>
                        </a:rPr>
                        <a:t>1</a:t>
                      </a:r>
                      <a:endParaRPr lang="es-ES" sz="2000" b="1" dirty="0">
                        <a:solidFill>
                          <a:srgbClr val="FF0000"/>
                        </a:solidFill>
                      </a:endParaRPr>
                    </a:p>
                  </a:txBody>
                  <a:tcPr/>
                </a:tc>
                <a:tc>
                  <a:txBody>
                    <a:bodyPr/>
                    <a:lstStyle/>
                    <a:p>
                      <a:pPr algn="ctr"/>
                      <a:r>
                        <a:rPr lang="es-ES" dirty="0" smtClean="0"/>
                        <a:t>2</a:t>
                      </a:r>
                      <a:endParaRPr lang="es-ES" dirty="0"/>
                    </a:p>
                  </a:txBody>
                  <a:tcPr/>
                </a:tc>
                <a:tc>
                  <a:txBody>
                    <a:bodyPr/>
                    <a:lstStyle/>
                    <a:p>
                      <a:pPr algn="ctr"/>
                      <a:r>
                        <a:rPr lang="es-ES" dirty="0" smtClean="0"/>
                        <a:t>3</a:t>
                      </a:r>
                      <a:endParaRPr lang="es-ES" dirty="0"/>
                    </a:p>
                  </a:txBody>
                  <a:tcPr/>
                </a:tc>
                <a:tc>
                  <a:txBody>
                    <a:bodyPr/>
                    <a:lstStyle/>
                    <a:p>
                      <a:pPr algn="ctr"/>
                      <a:r>
                        <a:rPr lang="es-ES" dirty="0" smtClean="0"/>
                        <a:t>4</a:t>
                      </a:r>
                      <a:endParaRPr lang="es-ES" dirty="0"/>
                    </a:p>
                  </a:txBody>
                  <a:tcPr/>
                </a:tc>
                <a:tc>
                  <a:txBody>
                    <a:bodyPr/>
                    <a:lstStyle/>
                    <a:p>
                      <a:pPr algn="ctr"/>
                      <a:r>
                        <a:rPr lang="es-ES" dirty="0" smtClean="0"/>
                        <a:t>5</a:t>
                      </a:r>
                      <a:endParaRPr lang="es-ES" dirty="0"/>
                    </a:p>
                  </a:txBody>
                  <a:tcPr/>
                </a:tc>
                <a:tc>
                  <a:txBody>
                    <a:bodyPr/>
                    <a:lstStyle/>
                    <a:p>
                      <a:pPr algn="ctr"/>
                      <a:r>
                        <a:rPr lang="es-ES" dirty="0" smtClean="0"/>
                        <a:t>6</a:t>
                      </a:r>
                      <a:endParaRPr lang="es-ES" dirty="0"/>
                    </a:p>
                  </a:txBody>
                  <a:tcPr/>
                </a:tc>
                <a:tc>
                  <a:txBody>
                    <a:bodyPr/>
                    <a:lstStyle/>
                    <a:p>
                      <a:pPr algn="ctr"/>
                      <a:r>
                        <a:rPr lang="es-ES" dirty="0" smtClean="0"/>
                        <a:t>7</a:t>
                      </a:r>
                      <a:endParaRPr lang="es-ES" dirty="0"/>
                    </a:p>
                  </a:txBody>
                  <a:tcPr/>
                </a:tc>
              </a:tr>
              <a:tr h="370840">
                <a:tc>
                  <a:txBody>
                    <a:bodyPr/>
                    <a:lstStyle/>
                    <a:p>
                      <a:pPr algn="ctr"/>
                      <a:r>
                        <a:rPr lang="es-ES" dirty="0" smtClean="0"/>
                        <a:t>8</a:t>
                      </a:r>
                      <a:endParaRPr lang="es-ES" dirty="0"/>
                    </a:p>
                  </a:txBody>
                  <a:tcPr/>
                </a:tc>
                <a:tc>
                  <a:txBody>
                    <a:bodyPr/>
                    <a:lstStyle/>
                    <a:p>
                      <a:pPr algn="ctr"/>
                      <a:r>
                        <a:rPr lang="es-ES" dirty="0" smtClean="0"/>
                        <a:t>9</a:t>
                      </a:r>
                      <a:endParaRPr lang="es-ES" dirty="0"/>
                    </a:p>
                  </a:txBody>
                  <a:tcPr/>
                </a:tc>
                <a:tc>
                  <a:txBody>
                    <a:bodyPr/>
                    <a:lstStyle/>
                    <a:p>
                      <a:pPr algn="ctr"/>
                      <a:r>
                        <a:rPr lang="es-ES" dirty="0" smtClean="0"/>
                        <a:t>10</a:t>
                      </a:r>
                      <a:endParaRPr lang="es-ES" dirty="0"/>
                    </a:p>
                  </a:txBody>
                  <a:tcPr/>
                </a:tc>
                <a:tc>
                  <a:txBody>
                    <a:bodyPr/>
                    <a:lstStyle/>
                    <a:p>
                      <a:pPr algn="ctr"/>
                      <a:r>
                        <a:rPr lang="es-ES" dirty="0" smtClean="0"/>
                        <a:t>11</a:t>
                      </a:r>
                      <a:endParaRPr lang="es-ES" dirty="0"/>
                    </a:p>
                  </a:txBody>
                  <a:tcPr/>
                </a:tc>
                <a:tc>
                  <a:txBody>
                    <a:bodyPr/>
                    <a:lstStyle/>
                    <a:p>
                      <a:pPr algn="ctr"/>
                      <a:r>
                        <a:rPr lang="es-ES" dirty="0" smtClean="0"/>
                        <a:t>12</a:t>
                      </a:r>
                      <a:endParaRPr lang="es-ES" dirty="0"/>
                    </a:p>
                  </a:txBody>
                  <a:tcPr/>
                </a:tc>
                <a:tc>
                  <a:txBody>
                    <a:bodyPr/>
                    <a:lstStyle/>
                    <a:p>
                      <a:pPr algn="ctr"/>
                      <a:r>
                        <a:rPr lang="es-ES" dirty="0" smtClean="0"/>
                        <a:t>13</a:t>
                      </a:r>
                      <a:endParaRPr lang="es-ES" dirty="0"/>
                    </a:p>
                  </a:txBody>
                  <a:tcPr/>
                </a:tc>
                <a:tc>
                  <a:txBody>
                    <a:bodyPr/>
                    <a:lstStyle/>
                    <a:p>
                      <a:pPr algn="ctr"/>
                      <a:r>
                        <a:rPr lang="es-ES" dirty="0" smtClean="0"/>
                        <a:t>14</a:t>
                      </a:r>
                      <a:endParaRPr lang="es-ES" dirty="0"/>
                    </a:p>
                  </a:txBody>
                  <a:tcPr/>
                </a:tc>
              </a:tr>
              <a:tr h="370840">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dirty="0"/>
                    </a:p>
                  </a:txBody>
                  <a:tcPr/>
                </a:tc>
                <a:tc>
                  <a:txBody>
                    <a:bodyPr/>
                    <a:lstStyle/>
                    <a:p>
                      <a:pPr algn="ctr"/>
                      <a:r>
                        <a:rPr lang="es-ES" dirty="0" smtClean="0"/>
                        <a:t>21</a:t>
                      </a:r>
                      <a:endParaRPr lang="es-ES" dirty="0"/>
                    </a:p>
                  </a:txBody>
                  <a:tcPr/>
                </a:tc>
              </a:tr>
              <a:tr h="370840">
                <a:tc>
                  <a:txBody>
                    <a:bodyPr/>
                    <a:lstStyle/>
                    <a:p>
                      <a:pPr algn="ctr"/>
                      <a:r>
                        <a:rPr lang="es-ES" dirty="0" smtClean="0"/>
                        <a:t>22</a:t>
                      </a:r>
                      <a:endParaRPr lang="es-ES" dirty="0"/>
                    </a:p>
                  </a:txBody>
                  <a:tcPr/>
                </a:tc>
                <a:tc>
                  <a:txBody>
                    <a:bodyPr/>
                    <a:lstStyle/>
                    <a:p>
                      <a:pPr algn="ctr"/>
                      <a:r>
                        <a:rPr lang="es-ES" dirty="0" smtClean="0"/>
                        <a:t>23</a:t>
                      </a:r>
                      <a:endParaRPr lang="es-ES" dirty="0"/>
                    </a:p>
                  </a:txBody>
                  <a:tcPr/>
                </a:tc>
                <a:tc>
                  <a:txBody>
                    <a:bodyPr/>
                    <a:lstStyle/>
                    <a:p>
                      <a:pPr algn="ctr"/>
                      <a:r>
                        <a:rPr lang="es-ES" dirty="0" smtClean="0"/>
                        <a:t>24</a:t>
                      </a:r>
                      <a:endParaRPr lang="es-ES" dirty="0"/>
                    </a:p>
                  </a:txBody>
                  <a:tcPr/>
                </a:tc>
                <a:tc>
                  <a:txBody>
                    <a:bodyPr/>
                    <a:lstStyle/>
                    <a:p>
                      <a:pPr algn="ctr"/>
                      <a:r>
                        <a:rPr lang="es-ES" sz="2000" b="1" dirty="0" smtClean="0">
                          <a:solidFill>
                            <a:srgbClr val="FF0000"/>
                          </a:solidFill>
                        </a:rPr>
                        <a:t>1</a:t>
                      </a:r>
                      <a:endParaRPr lang="es-ES" sz="2000" b="1" dirty="0">
                        <a:solidFill>
                          <a:srgbClr val="FF0000"/>
                        </a:solidFill>
                      </a:endParaRPr>
                    </a:p>
                  </a:txBody>
                  <a:tcPr/>
                </a:tc>
                <a:tc>
                  <a:txBody>
                    <a:bodyPr/>
                    <a:lstStyle/>
                    <a:p>
                      <a:pPr algn="ctr"/>
                      <a:endParaRPr lang="es-ES"/>
                    </a:p>
                  </a:txBody>
                  <a:tcPr/>
                </a:tc>
                <a:tc>
                  <a:txBody>
                    <a:bodyPr/>
                    <a:lstStyle/>
                    <a:p>
                      <a:pPr algn="ctr"/>
                      <a:endParaRPr lang="es-ES"/>
                    </a:p>
                  </a:txBody>
                  <a:tcPr/>
                </a:tc>
                <a:tc>
                  <a:txBody>
                    <a:bodyPr/>
                    <a:lstStyle/>
                    <a:p>
                      <a:pPr algn="ctr"/>
                      <a:endParaRPr lang="es-ES" dirty="0"/>
                    </a:p>
                  </a:txBody>
                  <a:tcPr/>
                </a:tc>
              </a:tr>
              <a:tr h="370840">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FF0000"/>
                          </a:solidFill>
                        </a:rPr>
                        <a:t>1</a:t>
                      </a:r>
                    </a:p>
                  </a:txBody>
                  <a:tcPr/>
                </a:tc>
              </a:tr>
            </a:tbl>
          </a:graphicData>
        </a:graphic>
      </p:graphicFrame>
      <p:graphicFrame>
        <p:nvGraphicFramePr>
          <p:cNvPr id="5" name="4 Tabla"/>
          <p:cNvGraphicFramePr>
            <a:graphicFrameLocks noGrp="1"/>
          </p:cNvGraphicFramePr>
          <p:nvPr/>
        </p:nvGraphicFramePr>
        <p:xfrm>
          <a:off x="1331640" y="5661248"/>
          <a:ext cx="6095999" cy="3708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es-ES" dirty="0" smtClean="0"/>
                        <a:t>SAT</a:t>
                      </a:r>
                      <a:endParaRPr lang="es-ES" dirty="0"/>
                    </a:p>
                  </a:txBody>
                  <a:tcPr/>
                </a:tc>
                <a:tc>
                  <a:txBody>
                    <a:bodyPr/>
                    <a:lstStyle/>
                    <a:p>
                      <a:pPr algn="ctr"/>
                      <a:r>
                        <a:rPr lang="es-ES" dirty="0" smtClean="0"/>
                        <a:t>JUP</a:t>
                      </a:r>
                      <a:endParaRPr lang="es-ES" dirty="0"/>
                    </a:p>
                  </a:txBody>
                  <a:tcPr/>
                </a:tc>
                <a:tc>
                  <a:txBody>
                    <a:bodyPr/>
                    <a:lstStyle/>
                    <a:p>
                      <a:pPr algn="ctr"/>
                      <a:r>
                        <a:rPr lang="es-ES" dirty="0" smtClean="0"/>
                        <a:t>MAR</a:t>
                      </a:r>
                      <a:endParaRPr lang="es-ES" dirty="0"/>
                    </a:p>
                  </a:txBody>
                  <a:tcPr/>
                </a:tc>
                <a:tc>
                  <a:txBody>
                    <a:bodyPr/>
                    <a:lstStyle/>
                    <a:p>
                      <a:pPr algn="ctr"/>
                      <a:r>
                        <a:rPr lang="es-ES" dirty="0" smtClean="0"/>
                        <a:t>SOL</a:t>
                      </a:r>
                      <a:endParaRPr lang="es-ES" dirty="0"/>
                    </a:p>
                  </a:txBody>
                  <a:tcPr/>
                </a:tc>
                <a:tc>
                  <a:txBody>
                    <a:bodyPr/>
                    <a:lstStyle/>
                    <a:p>
                      <a:pPr algn="ctr"/>
                      <a:r>
                        <a:rPr lang="es-ES" dirty="0" smtClean="0"/>
                        <a:t>VENUS</a:t>
                      </a:r>
                      <a:endParaRPr lang="es-ES" dirty="0"/>
                    </a:p>
                  </a:txBody>
                  <a:tcPr/>
                </a:tc>
                <a:tc>
                  <a:txBody>
                    <a:bodyPr/>
                    <a:lstStyle/>
                    <a:p>
                      <a:pPr algn="ctr"/>
                      <a:r>
                        <a:rPr lang="es-ES" dirty="0" smtClean="0"/>
                        <a:t>MERC</a:t>
                      </a:r>
                      <a:endParaRPr lang="es-ES" dirty="0"/>
                    </a:p>
                  </a:txBody>
                  <a:tcPr/>
                </a:tc>
                <a:tc>
                  <a:txBody>
                    <a:bodyPr/>
                    <a:lstStyle/>
                    <a:p>
                      <a:pPr algn="ctr"/>
                      <a:r>
                        <a:rPr lang="es-ES" dirty="0" smtClean="0"/>
                        <a:t>LUNA</a:t>
                      </a:r>
                      <a:endParaRPr lang="es-ES" dirty="0"/>
                    </a:p>
                  </a:txBody>
                  <a:tcPr/>
                </a:tc>
              </a:tr>
            </a:tbl>
          </a:graphicData>
        </a:graphic>
      </p:graphicFrame>
      <p:graphicFrame>
        <p:nvGraphicFramePr>
          <p:cNvPr id="7" name="6 Tabla"/>
          <p:cNvGraphicFramePr>
            <a:graphicFrameLocks noGrp="1"/>
          </p:cNvGraphicFramePr>
          <p:nvPr/>
        </p:nvGraphicFramePr>
        <p:xfrm>
          <a:off x="6588224"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1</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8" name="7 Tabla"/>
          <p:cNvGraphicFramePr>
            <a:graphicFrameLocks noGrp="1"/>
          </p:cNvGraphicFramePr>
          <p:nvPr/>
        </p:nvGraphicFramePr>
        <p:xfrm>
          <a:off x="3131840"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2</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9" name="8 Tabla"/>
          <p:cNvGraphicFramePr>
            <a:graphicFrameLocks noGrp="1"/>
          </p:cNvGraphicFramePr>
          <p:nvPr/>
        </p:nvGraphicFramePr>
        <p:xfrm>
          <a:off x="5724128"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3</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0" name="9 Tabla"/>
          <p:cNvGraphicFramePr>
            <a:graphicFrameLocks noGrp="1"/>
          </p:cNvGraphicFramePr>
          <p:nvPr/>
        </p:nvGraphicFramePr>
        <p:xfrm>
          <a:off x="2267744"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4</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1" name="10 Tabla"/>
          <p:cNvGraphicFramePr>
            <a:graphicFrameLocks noGrp="1"/>
          </p:cNvGraphicFramePr>
          <p:nvPr/>
        </p:nvGraphicFramePr>
        <p:xfrm>
          <a:off x="4860032"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5</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2" name="11 Tabla"/>
          <p:cNvGraphicFramePr>
            <a:graphicFrameLocks noGrp="1"/>
          </p:cNvGraphicFramePr>
          <p:nvPr/>
        </p:nvGraphicFramePr>
        <p:xfrm>
          <a:off x="1403648"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6</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3" name="12 Tabla"/>
          <p:cNvGraphicFramePr>
            <a:graphicFrameLocks noGrp="1"/>
          </p:cNvGraphicFramePr>
          <p:nvPr/>
        </p:nvGraphicFramePr>
        <p:xfrm>
          <a:off x="3995936"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7</a:t>
                      </a:r>
                      <a:endParaRPr lang="es-ES" dirty="0">
                        <a:solidFill>
                          <a:schemeClr val="tx1"/>
                        </a:solidFill>
                      </a:endParaRP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42976" y="357166"/>
            <a:ext cx="7429552" cy="492443"/>
          </a:xfrm>
          <a:prstGeom prst="rect">
            <a:avLst/>
          </a:prstGeom>
          <a:noFill/>
        </p:spPr>
        <p:txBody>
          <a:bodyPr wrap="square" rtlCol="0">
            <a:spAutoFit/>
          </a:bodyPr>
          <a:lstStyle/>
          <a:p>
            <a:r>
              <a:rPr lang="es-ES_tradnl" sz="2600" dirty="0" smtClean="0"/>
              <a:t>¿ Y PARA CUÁNDO LA PRÓXIMA REFORMA?</a:t>
            </a:r>
            <a:endParaRPr lang="es-ES_tradnl" sz="2600" dirty="0"/>
          </a:p>
        </p:txBody>
      </p:sp>
      <p:sp>
        <p:nvSpPr>
          <p:cNvPr id="8" name="7 CuadroTexto"/>
          <p:cNvSpPr txBox="1"/>
          <p:nvPr/>
        </p:nvSpPr>
        <p:spPr>
          <a:xfrm>
            <a:off x="857224" y="928670"/>
            <a:ext cx="7715304" cy="5355312"/>
          </a:xfrm>
          <a:prstGeom prst="rect">
            <a:avLst/>
          </a:prstGeom>
          <a:noFill/>
        </p:spPr>
        <p:txBody>
          <a:bodyPr wrap="square" rtlCol="0">
            <a:spAutoFit/>
          </a:bodyPr>
          <a:lstStyle/>
          <a:p>
            <a:pPr algn="just"/>
            <a:r>
              <a:rPr lang="es-ES_tradnl" dirty="0" smtClean="0"/>
              <a:t>Tras la Reforma Gregoriana se iniciaron esfuerzos de mejorar  el calendario.  Esto ha de hacerse, fundamentalmente, en dos flancos: la duración del año y la distribución de los días.  </a:t>
            </a:r>
          </a:p>
          <a:p>
            <a:pPr algn="just"/>
            <a:endParaRPr lang="es-ES_tradnl" sz="900" dirty="0" smtClean="0"/>
          </a:p>
          <a:p>
            <a:pPr algn="just"/>
            <a:r>
              <a:rPr lang="es-ES_tradnl" dirty="0" smtClean="0"/>
              <a:t>Se tendió a construir un </a:t>
            </a:r>
            <a:r>
              <a:rPr lang="es-ES_tradnl" b="1" dirty="0" smtClean="0"/>
              <a:t>calendario perpetuo</a:t>
            </a:r>
            <a:r>
              <a:rPr lang="es-ES_tradnl" dirty="0" smtClean="0"/>
              <a:t>.  Es decir, un calendario en que una fecha (día y mes) fuera siempre el mismo día de la semana, independientemente del año.  Hubo propuestas de años de 12 meses y propuestas de 13. </a:t>
            </a:r>
          </a:p>
          <a:p>
            <a:pPr algn="just"/>
            <a:endParaRPr lang="es-ES_tradnl" sz="900" dirty="0" smtClean="0"/>
          </a:p>
          <a:p>
            <a:pPr algn="just"/>
            <a:r>
              <a:rPr lang="es-ES_tradnl" dirty="0" smtClean="0"/>
              <a:t>Se han hecho propuestas de modificar el número de días de la semana, pero se ha chocado contra motivos religiosos. </a:t>
            </a:r>
          </a:p>
          <a:p>
            <a:pPr algn="just"/>
            <a:endParaRPr lang="es-ES_tradnl" sz="900" dirty="0" smtClean="0"/>
          </a:p>
          <a:p>
            <a:pPr algn="just"/>
            <a:r>
              <a:rPr lang="es-ES_tradnl" dirty="0" smtClean="0"/>
              <a:t>Un ejemplo, el Comité Especial  de la Sociedad de Naciones en 1924 recopiló la opinión de gobiernos y organismos.  LA postura oficial española fue iniciar el año con el solsticio de invierno, un calendario perpetuo de 364 días, añadiendo una semana extra de cinco días –que irían de domingo a jueves- cada cuatro años. </a:t>
            </a:r>
          </a:p>
          <a:p>
            <a:pPr algn="just"/>
            <a:endParaRPr lang="es-ES_tradnl" sz="900" dirty="0" smtClean="0"/>
          </a:p>
          <a:p>
            <a:pPr algn="just">
              <a:buNone/>
            </a:pPr>
            <a:r>
              <a:rPr lang="es-ES_tradnl" dirty="0" smtClean="0"/>
              <a:t>Últimos intentos, todos ellos bajo el auspicio de la ONU:  1ª iniciativa: del Gobierno de Perú en 1947. 2ª Iniciativa: del Gobierno de Panamá en 1949. 3ª  de India  en 1953.  En 1956 Holanda propone al Consejo Económico y Social el aplazamiento de la reforma del calendario </a:t>
            </a:r>
            <a:r>
              <a:rPr lang="es-ES_tradnl" i="1" dirty="0" smtClean="0"/>
              <a:t>sine die </a:t>
            </a:r>
            <a:r>
              <a:rPr lang="es-ES_tradnl" dirty="0" smtClean="0"/>
              <a:t>obteniendo 15 votos a favor, 3 abstenciones y ninguno en contra. </a:t>
            </a:r>
            <a:endParaRPr lang="es-ES_tradnl" dirty="0"/>
          </a:p>
        </p:txBody>
      </p:sp>
      <p:pic>
        <p:nvPicPr>
          <p:cNvPr id="9" name="8 Imagen" descr="0001.jpg"/>
          <p:cNvPicPr>
            <a:picLocks noChangeAspect="1"/>
          </p:cNvPicPr>
          <p:nvPr/>
        </p:nvPicPr>
        <p:blipFill>
          <a:blip r:embed="rId3" cstate="print"/>
          <a:srcRect l="12261" t="8652" r="9063" b="6751"/>
          <a:stretch>
            <a:fillRect/>
          </a:stretch>
        </p:blipFill>
        <p:spPr>
          <a:xfrm>
            <a:off x="0" y="1"/>
            <a:ext cx="4500562" cy="6857999"/>
          </a:xfrm>
          <a:prstGeom prst="rect">
            <a:avLst/>
          </a:prstGeom>
        </p:spPr>
      </p:pic>
      <p:pic>
        <p:nvPicPr>
          <p:cNvPr id="10" name="9 Imagen" descr="0001.jpg"/>
          <p:cNvPicPr>
            <a:picLocks noChangeAspect="1"/>
          </p:cNvPicPr>
          <p:nvPr/>
        </p:nvPicPr>
        <p:blipFill>
          <a:blip r:embed="rId4" cstate="print"/>
          <a:srcRect l="10143" t="8333" r="5960" b="5729"/>
          <a:stretch>
            <a:fillRect/>
          </a:stretch>
        </p:blipFill>
        <p:spPr>
          <a:xfrm>
            <a:off x="4419582" y="0"/>
            <a:ext cx="4724418" cy="6858000"/>
          </a:xfrm>
          <a:prstGeom prst="rect">
            <a:avLst/>
          </a:prstGeom>
        </p:spPr>
      </p:pic>
      <p:pic>
        <p:nvPicPr>
          <p:cNvPr id="11" name="10 Imagen" descr="0001.jpg"/>
          <p:cNvPicPr>
            <a:picLocks noChangeAspect="1"/>
          </p:cNvPicPr>
          <p:nvPr/>
        </p:nvPicPr>
        <p:blipFill>
          <a:blip r:embed="rId5" cstate="print"/>
          <a:srcRect l="5714" t="9375" r="11619" b="5208"/>
          <a:stretch>
            <a:fillRect/>
          </a:stretch>
        </p:blipFill>
        <p:spPr>
          <a:xfrm>
            <a:off x="2428860" y="15284"/>
            <a:ext cx="4673074" cy="6842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ppt_x"/>
                                          </p:val>
                                        </p:tav>
                                        <p:tav tm="100000">
                                          <p:val>
                                            <p:strVal val="#ppt_x"/>
                                          </p:val>
                                        </p:tav>
                                      </p:tavLst>
                                    </p:anim>
                                    <p:anim calcmode="lin" valueType="num">
                                      <p:cBhvr additive="base">
                                        <p:cTn id="14"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3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childTnLst>
                          </p:cTn>
                        </p:par>
                        <p:par>
                          <p:cTn id="25" fill="hold">
                            <p:stCondLst>
                              <p:cond delay="2000"/>
                            </p:stCondLst>
                            <p:childTnLst>
                              <p:par>
                                <p:cTn id="26" presetID="4" presetClass="exit" presetSubtype="16" fill="hold" nodeType="afterEffect">
                                  <p:stCondLst>
                                    <p:cond delay="0"/>
                                  </p:stCondLst>
                                  <p:childTnLst>
                                    <p:animEffect transition="out" filter="box(in)">
                                      <p:cBhvr>
                                        <p:cTn id="27" dur="3000"/>
                                        <p:tgtEl>
                                          <p:spTgt spid="10"/>
                                        </p:tgtEl>
                                      </p:cBhvr>
                                    </p:animEffect>
                                    <p:set>
                                      <p:cBhvr>
                                        <p:cTn id="28" dur="1" fill="hold">
                                          <p:stCondLst>
                                            <p:cond delay="2999"/>
                                          </p:stCondLst>
                                        </p:cTn>
                                        <p:tgtEl>
                                          <p:spTgt spid="10"/>
                                        </p:tgtEl>
                                        <p:attrNameLst>
                                          <p:attrName>style.visibility</p:attrName>
                                        </p:attrNameLst>
                                      </p:cBhvr>
                                      <p:to>
                                        <p:strVal val="hidden"/>
                                      </p:to>
                                    </p:set>
                                  </p:childTnLst>
                                </p:cTn>
                              </p:par>
                            </p:childTnLst>
                          </p:cTn>
                        </p:par>
                        <p:par>
                          <p:cTn id="29" fill="hold">
                            <p:stCondLst>
                              <p:cond delay="5000"/>
                            </p:stCondLst>
                            <p:childTnLst>
                              <p:par>
                                <p:cTn id="30" presetID="4" presetClass="exit" presetSubtype="16" fill="hold" nodeType="afterEffect">
                                  <p:stCondLst>
                                    <p:cond delay="0"/>
                                  </p:stCondLst>
                                  <p:childTnLst>
                                    <p:animEffect transition="out" filter="box(in)">
                                      <p:cBhvr>
                                        <p:cTn id="31" dur="3000"/>
                                        <p:tgtEl>
                                          <p:spTgt spid="9"/>
                                        </p:tgtEl>
                                      </p:cBhvr>
                                    </p:animEffect>
                                    <p:set>
                                      <p:cBhvr>
                                        <p:cTn id="32"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85794"/>
          </a:xfrm>
        </p:spPr>
        <p:txBody>
          <a:bodyPr>
            <a:normAutofit/>
          </a:bodyPr>
          <a:lstStyle/>
          <a:p>
            <a:r>
              <a:rPr lang="es-ES" sz="4000" dirty="0" smtClean="0"/>
              <a:t>Un calendario que sí se utilizó </a:t>
            </a:r>
            <a:endParaRPr lang="es-ES" sz="4000" dirty="0"/>
          </a:p>
        </p:txBody>
      </p:sp>
      <p:sp>
        <p:nvSpPr>
          <p:cNvPr id="3" name="2 Marcador de contenido"/>
          <p:cNvSpPr>
            <a:spLocks noGrp="1"/>
          </p:cNvSpPr>
          <p:nvPr>
            <p:ph idx="1"/>
          </p:nvPr>
        </p:nvSpPr>
        <p:spPr>
          <a:xfrm>
            <a:off x="500034" y="785794"/>
            <a:ext cx="8229600" cy="5929354"/>
          </a:xfrm>
        </p:spPr>
        <p:txBody>
          <a:bodyPr>
            <a:noAutofit/>
          </a:bodyPr>
          <a:lstStyle/>
          <a:p>
            <a:pPr lvl="0"/>
            <a:r>
              <a:rPr lang="es-ES" sz="1600" dirty="0" smtClean="0"/>
              <a:t>El </a:t>
            </a:r>
            <a:r>
              <a:rPr lang="es-ES" sz="1600" b="1" dirty="0" smtClean="0"/>
              <a:t>calendario republicano francés</a:t>
            </a:r>
            <a:r>
              <a:rPr lang="es-ES" sz="1600" dirty="0" smtClean="0"/>
              <a:t> fue propuesto durante la Revolución francesa y empleado del 24 de octubre de </a:t>
            </a:r>
            <a:r>
              <a:rPr lang="es-ES" sz="1600" b="1" dirty="0" smtClean="0"/>
              <a:t>1793</a:t>
            </a:r>
            <a:r>
              <a:rPr lang="es-ES" sz="1600" dirty="0" smtClean="0"/>
              <a:t> y lo abolió Napoleón el 31 de diciembre de </a:t>
            </a:r>
            <a:r>
              <a:rPr lang="es-ES" sz="1600" b="1" dirty="0" smtClean="0"/>
              <a:t>1805</a:t>
            </a:r>
            <a:r>
              <a:rPr lang="es-ES" sz="1600" dirty="0" smtClean="0"/>
              <a:t>, es decir, tuvo una vigencia de poco más de 12 años.</a:t>
            </a:r>
          </a:p>
          <a:p>
            <a:pPr lvl="0"/>
            <a:r>
              <a:rPr lang="es-ES" sz="1600" dirty="0" smtClean="0"/>
              <a:t>Fue diseñado por el matemático Gilbert </a:t>
            </a:r>
            <a:r>
              <a:rPr lang="es-ES" sz="1600" dirty="0" err="1" smtClean="0"/>
              <a:t>Romme</a:t>
            </a:r>
            <a:r>
              <a:rPr lang="es-ES" sz="1600" dirty="0" smtClean="0"/>
              <a:t>,  con la ayuda de los astrónomos Joseph </a:t>
            </a:r>
            <a:r>
              <a:rPr lang="es-ES" sz="1600" dirty="0" err="1" smtClean="0"/>
              <a:t>Jerôme</a:t>
            </a:r>
            <a:r>
              <a:rPr lang="es-ES" sz="1600" dirty="0" smtClean="0"/>
              <a:t> de </a:t>
            </a:r>
            <a:r>
              <a:rPr lang="es-ES" sz="1600" dirty="0" err="1" smtClean="0"/>
              <a:t>Lalande</a:t>
            </a:r>
            <a:r>
              <a:rPr lang="es-ES" sz="1600" dirty="0" smtClean="0"/>
              <a:t>, Jean-</a:t>
            </a:r>
            <a:r>
              <a:rPr lang="es-ES" sz="1600" dirty="0" err="1" smtClean="0"/>
              <a:t>Baptiste</a:t>
            </a:r>
            <a:r>
              <a:rPr lang="es-ES" sz="1600" dirty="0" smtClean="0"/>
              <a:t> Joseph </a:t>
            </a:r>
            <a:r>
              <a:rPr lang="es-ES" sz="1600" dirty="0" err="1" smtClean="0"/>
              <a:t>Delambre</a:t>
            </a:r>
            <a:r>
              <a:rPr lang="es-ES" sz="1600" dirty="0" smtClean="0"/>
              <a:t> y Pierre-</a:t>
            </a:r>
            <a:r>
              <a:rPr lang="es-ES" sz="1600" dirty="0" err="1" smtClean="0"/>
              <a:t>Simon</a:t>
            </a:r>
            <a:r>
              <a:rPr lang="es-ES" sz="1600" u="sng" dirty="0" smtClean="0">
                <a:hlinkClick r:id="rId2"/>
              </a:rPr>
              <a:t> </a:t>
            </a:r>
            <a:r>
              <a:rPr lang="es-ES" sz="1600" dirty="0" err="1" smtClean="0"/>
              <a:t>Laplace</a:t>
            </a:r>
            <a:r>
              <a:rPr lang="es-ES" sz="1600" dirty="0" smtClean="0"/>
              <a:t>, con una notable participación del poeta Fabre </a:t>
            </a:r>
            <a:r>
              <a:rPr lang="es-ES" sz="1600" dirty="0" err="1" smtClean="0"/>
              <a:t>d'Églantine</a:t>
            </a:r>
            <a:r>
              <a:rPr lang="es-ES" sz="1600" dirty="0" smtClean="0"/>
              <a:t>, quien dio los nombres a los meses y días.</a:t>
            </a:r>
          </a:p>
          <a:p>
            <a:pPr lvl="0"/>
            <a:r>
              <a:rPr lang="es-ES" sz="1600" dirty="0" smtClean="0"/>
              <a:t>El año empezaba con el equinoccio de otoño (en el hemisferio norte),  tenía 365 días, repartidos en  12 meses de 30 días más cinco ( o seis los bisiestos) días colocados al final de año y eran festivos. Eran la Fiesta de la Virtud, del Talento, del Trabajo, de la Opinión, de las Recompensas y –los bisiestos- de la Revolución.</a:t>
            </a:r>
          </a:p>
          <a:p>
            <a:pPr lvl="0"/>
            <a:r>
              <a:rPr lang="es-ES" sz="1600" dirty="0" smtClean="0"/>
              <a:t>Cada semana tenía 10 días, llamados sencillamente </a:t>
            </a:r>
            <a:r>
              <a:rPr lang="es-ES" sz="1600" i="1" dirty="0" err="1" smtClean="0"/>
              <a:t>primidi</a:t>
            </a:r>
            <a:r>
              <a:rPr lang="es-ES" sz="1600" dirty="0" smtClean="0"/>
              <a:t>, </a:t>
            </a:r>
            <a:r>
              <a:rPr lang="es-ES" sz="1600" i="1" dirty="0" err="1" smtClean="0"/>
              <a:t>duodi</a:t>
            </a:r>
            <a:r>
              <a:rPr lang="es-ES" sz="1600" dirty="0" smtClean="0"/>
              <a:t>, </a:t>
            </a:r>
            <a:r>
              <a:rPr lang="es-ES" sz="1600" i="1" dirty="0" err="1" smtClean="0"/>
              <a:t>tridi</a:t>
            </a:r>
            <a:r>
              <a:rPr lang="es-ES" sz="1600" dirty="0" smtClean="0"/>
              <a:t>, </a:t>
            </a:r>
            <a:r>
              <a:rPr lang="es-ES" sz="1600" i="1" dirty="0" err="1" smtClean="0"/>
              <a:t>quartidi</a:t>
            </a:r>
            <a:r>
              <a:rPr lang="es-ES" sz="1600" dirty="0" smtClean="0"/>
              <a:t>, </a:t>
            </a:r>
            <a:r>
              <a:rPr lang="es-ES" sz="1600" i="1" dirty="0" err="1" smtClean="0"/>
              <a:t>quintidi</a:t>
            </a:r>
            <a:r>
              <a:rPr lang="es-ES" sz="1600" dirty="0" smtClean="0"/>
              <a:t>, </a:t>
            </a:r>
            <a:r>
              <a:rPr lang="es-ES" sz="1600" i="1" dirty="0" err="1" smtClean="0"/>
              <a:t>sextidi</a:t>
            </a:r>
            <a:r>
              <a:rPr lang="es-ES" sz="1600" dirty="0" smtClean="0"/>
              <a:t>, </a:t>
            </a:r>
            <a:r>
              <a:rPr lang="es-ES" sz="1600" i="1" dirty="0" err="1" smtClean="0"/>
              <a:t>septidi</a:t>
            </a:r>
            <a:r>
              <a:rPr lang="es-ES" sz="1600" dirty="0" smtClean="0"/>
              <a:t>, </a:t>
            </a:r>
            <a:r>
              <a:rPr lang="es-ES" sz="1600" i="1" dirty="0" err="1" smtClean="0"/>
              <a:t>octidi</a:t>
            </a:r>
            <a:r>
              <a:rPr lang="es-ES" sz="1600" dirty="0" smtClean="0"/>
              <a:t>, </a:t>
            </a:r>
            <a:r>
              <a:rPr lang="es-ES" sz="1600" i="1" dirty="0" err="1" smtClean="0"/>
              <a:t>nonidi</a:t>
            </a:r>
            <a:r>
              <a:rPr lang="es-ES" sz="1600" dirty="0" smtClean="0"/>
              <a:t>, </a:t>
            </a:r>
            <a:r>
              <a:rPr lang="es-ES" sz="1600" i="1" dirty="0" err="1" smtClean="0"/>
              <a:t>décadi</a:t>
            </a:r>
            <a:r>
              <a:rPr lang="es-ES" sz="1600" dirty="0" smtClean="0"/>
              <a:t>. Cada día  tenía 10 horas, cada una de 100 minutos, éstos de 100 segundos. </a:t>
            </a:r>
          </a:p>
          <a:p>
            <a:pPr lvl="0"/>
            <a:r>
              <a:rPr lang="es-ES" sz="1600" dirty="0" smtClean="0"/>
              <a:t> Los nombres de los meses hacían referencia al clima y la agricultura: </a:t>
            </a:r>
          </a:p>
          <a:p>
            <a:pPr lvl="0"/>
            <a:r>
              <a:rPr lang="es-ES" sz="1600" dirty="0" smtClean="0"/>
              <a:t>Otoño (terminación -ario):  Vendimiario, Brumario, Frimario (del francés </a:t>
            </a:r>
            <a:r>
              <a:rPr lang="es-ES" sz="1600" dirty="0" err="1" smtClean="0"/>
              <a:t>frimas</a:t>
            </a:r>
            <a:r>
              <a:rPr lang="es-ES" sz="1600" dirty="0" smtClean="0"/>
              <a:t>, 'escarcha'), </a:t>
            </a:r>
          </a:p>
          <a:p>
            <a:pPr lvl="0"/>
            <a:r>
              <a:rPr lang="es-ES" sz="1600" dirty="0" smtClean="0"/>
              <a:t>Invierno (terminación -oso): Nivoso, Pluvioso, Ventoso.</a:t>
            </a:r>
          </a:p>
          <a:p>
            <a:pPr lvl="0"/>
            <a:r>
              <a:rPr lang="es-ES" sz="1600" dirty="0" smtClean="0"/>
              <a:t>Primavera (terminación -al): Germinal, Floreal, Pradial.</a:t>
            </a:r>
          </a:p>
          <a:p>
            <a:pPr lvl="0"/>
            <a:r>
              <a:rPr lang="es-ES" sz="1600" dirty="0" smtClean="0"/>
              <a:t>Verano (terminación -</a:t>
            </a:r>
            <a:r>
              <a:rPr lang="es-ES" sz="1600" dirty="0" err="1" smtClean="0"/>
              <a:t>idor</a:t>
            </a:r>
            <a:r>
              <a:rPr lang="es-ES" sz="1600" dirty="0" smtClean="0"/>
              <a:t>): Mesidor ( del latín “cosecha”), Termidor (del griego “calor”), Fructidor. </a:t>
            </a:r>
          </a:p>
          <a:p>
            <a:pPr lvl="0"/>
            <a:r>
              <a:rPr lang="es-ES" sz="1600" dirty="0" smtClean="0"/>
              <a:t>En lugar de asociarse un santo a cada día, como ocurre en el calendario de la Iglesia Católica, cada día se asocia con una planta o mineral, un animal (los días terminados en 5) o una herramienta o útil de trabajo (los días terminados en 0)</a:t>
            </a:r>
            <a:endParaRPr lang="es-E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lendario repúblicano francés 2.PNG"/>
          <p:cNvPicPr>
            <a:picLocks noChangeAspect="1"/>
          </p:cNvPicPr>
          <p:nvPr/>
        </p:nvPicPr>
        <p:blipFill>
          <a:blip r:embed="rId3" cstate="print"/>
          <a:stretch>
            <a:fillRect/>
          </a:stretch>
        </p:blipFill>
        <p:spPr>
          <a:xfrm>
            <a:off x="0" y="642918"/>
            <a:ext cx="9081888" cy="5472608"/>
          </a:xfrm>
          <a:prstGeom prst="rect">
            <a:avLst/>
          </a:prstGeom>
        </p:spPr>
      </p:pic>
      <p:sp>
        <p:nvSpPr>
          <p:cNvPr id="2" name="1 CuadroTexto"/>
          <p:cNvSpPr txBox="1"/>
          <p:nvPr/>
        </p:nvSpPr>
        <p:spPr>
          <a:xfrm>
            <a:off x="395536" y="260648"/>
            <a:ext cx="8136904" cy="369332"/>
          </a:xfrm>
          <a:prstGeom prst="rect">
            <a:avLst/>
          </a:prstGeom>
          <a:noFill/>
        </p:spPr>
        <p:txBody>
          <a:bodyPr wrap="square" rtlCol="0">
            <a:spAutoFit/>
          </a:bodyPr>
          <a:lstStyle/>
          <a:p>
            <a:r>
              <a:rPr lang="es-ES" dirty="0" smtClean="0"/>
              <a:t>El calendario revolucionario francés.</a:t>
            </a:r>
            <a:endParaRPr lang="es-ES" dirty="0"/>
          </a:p>
        </p:txBody>
      </p:sp>
      <p:pic>
        <p:nvPicPr>
          <p:cNvPr id="3" name="2 Imagen" descr="vendimiario2.png"/>
          <p:cNvPicPr>
            <a:picLocks noChangeAspect="1"/>
          </p:cNvPicPr>
          <p:nvPr/>
        </p:nvPicPr>
        <p:blipFill>
          <a:blip r:embed="rId4" cstate="print"/>
          <a:stretch>
            <a:fillRect/>
          </a:stretch>
        </p:blipFill>
        <p:spPr>
          <a:xfrm>
            <a:off x="0" y="0"/>
            <a:ext cx="9144000" cy="6181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lstStyle/>
          <a:p>
            <a:r>
              <a:rPr lang="es-ES" dirty="0" smtClean="0"/>
              <a:t>Curiosidades finales.</a:t>
            </a:r>
            <a:endParaRPr lang="es-ES" dirty="0"/>
          </a:p>
        </p:txBody>
      </p:sp>
      <p:sp>
        <p:nvSpPr>
          <p:cNvPr id="3" name="2 Marcador de contenido"/>
          <p:cNvSpPr>
            <a:spLocks noGrp="1"/>
          </p:cNvSpPr>
          <p:nvPr>
            <p:ph idx="1"/>
          </p:nvPr>
        </p:nvSpPr>
        <p:spPr>
          <a:xfrm>
            <a:off x="323528" y="1124744"/>
            <a:ext cx="8229600" cy="4525963"/>
          </a:xfrm>
        </p:spPr>
        <p:txBody>
          <a:bodyPr>
            <a:normAutofit/>
          </a:bodyPr>
          <a:lstStyle/>
          <a:p>
            <a:r>
              <a:rPr lang="es-ES" dirty="0" smtClean="0"/>
              <a:t>Calendarios permanentes.</a:t>
            </a:r>
          </a:p>
          <a:p>
            <a:pPr lvl="0">
              <a:buNone/>
            </a:pPr>
            <a:r>
              <a:rPr lang="es-ES" sz="2000" dirty="0" smtClean="0">
                <a:solidFill>
                  <a:srgbClr val="444444"/>
                </a:solidFill>
                <a:latin typeface="Arial" pitchFamily="34" charset="0"/>
                <a:ea typeface="Arial" pitchFamily="34" charset="0"/>
                <a:cs typeface="Arial" pitchFamily="34" charset="0"/>
              </a:rPr>
              <a:t>Calendario de San Román en la iglesia de Noguera de Albarracín</a:t>
            </a:r>
            <a:endParaRPr lang="es-ES" sz="2000" dirty="0" smtClean="0">
              <a:latin typeface="Arial" pitchFamily="34" charset="0"/>
              <a:cs typeface="Arial" pitchFamily="34" charset="0"/>
            </a:endParaRPr>
          </a:p>
          <a:p>
            <a:endParaRPr lang="es-ES" dirty="0" smtClean="0"/>
          </a:p>
        </p:txBody>
      </p:sp>
      <p:pic>
        <p:nvPicPr>
          <p:cNvPr id="3073" name="Picture 1"/>
          <p:cNvPicPr>
            <a:picLocks noChangeAspect="1" noChangeArrowheads="1"/>
          </p:cNvPicPr>
          <p:nvPr/>
        </p:nvPicPr>
        <p:blipFill>
          <a:blip r:embed="rId2" cstate="print"/>
          <a:srcRect/>
          <a:stretch>
            <a:fillRect/>
          </a:stretch>
        </p:blipFill>
        <p:spPr bwMode="auto">
          <a:xfrm>
            <a:off x="899591" y="2204864"/>
            <a:ext cx="7337463" cy="4104456"/>
          </a:xfrm>
          <a:prstGeom prst="rect">
            <a:avLst/>
          </a:prstGeom>
          <a:noFill/>
        </p:spPr>
      </p:pic>
      <p:sp>
        <p:nvSpPr>
          <p:cNvPr id="3077"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LENDARIO01.png"/>
          <p:cNvPicPr>
            <a:picLocks noChangeAspect="1"/>
          </p:cNvPicPr>
          <p:nvPr/>
        </p:nvPicPr>
        <p:blipFill>
          <a:blip r:embed="rId3" cstate="print"/>
          <a:srcRect l="10868" t="8533" r="13366" b="58553"/>
          <a:stretch>
            <a:fillRect/>
          </a:stretch>
        </p:blipFill>
        <p:spPr>
          <a:xfrm>
            <a:off x="0" y="692696"/>
            <a:ext cx="8665395" cy="1944216"/>
          </a:xfrm>
          <a:prstGeom prst="rect">
            <a:avLst/>
          </a:prstGeom>
        </p:spPr>
      </p:pic>
      <p:sp>
        <p:nvSpPr>
          <p:cNvPr id="3" name="2 Marcador de contenido"/>
          <p:cNvSpPr>
            <a:spLocks noGrp="1"/>
          </p:cNvSpPr>
          <p:nvPr>
            <p:ph idx="1"/>
          </p:nvPr>
        </p:nvSpPr>
        <p:spPr>
          <a:xfrm>
            <a:off x="0" y="2571744"/>
            <a:ext cx="8892480" cy="4104456"/>
          </a:xfrm>
        </p:spPr>
        <p:txBody>
          <a:bodyPr>
            <a:noAutofit/>
          </a:bodyPr>
          <a:lstStyle/>
          <a:p>
            <a:pPr algn="just"/>
            <a:r>
              <a:rPr lang="es-ES" sz="1600" dirty="0" smtClean="0"/>
              <a:t>CALENDARIO EGIPCIO. Usado desde, aproximadamente,  4300 años a. C.  (o  el 2300 o el 2700 a.C.)</a:t>
            </a:r>
          </a:p>
          <a:p>
            <a:r>
              <a:rPr lang="es-ES" sz="1600" dirty="0" smtClean="0"/>
              <a:t>CALENDARIO JULIANO. Fue implantado por Julio César en el año 46 a. C. </a:t>
            </a:r>
          </a:p>
          <a:p>
            <a:r>
              <a:rPr lang="es-ES" sz="1600" dirty="0" smtClean="0"/>
              <a:t>REFORMA GREGORIANA 1582.</a:t>
            </a:r>
          </a:p>
          <a:p>
            <a:pPr algn="just">
              <a:buNone/>
            </a:pPr>
            <a:r>
              <a:rPr lang="es-ES" sz="1600" dirty="0" smtClean="0"/>
              <a:t>		El Papa </a:t>
            </a:r>
            <a:r>
              <a:rPr lang="es-ES" sz="1600" b="1" dirty="0" smtClean="0"/>
              <a:t>Gregorio XIII</a:t>
            </a:r>
            <a:r>
              <a:rPr lang="es-ES" sz="1600" dirty="0" smtClean="0"/>
              <a:t>, asesorado por los astrónomos Luigi </a:t>
            </a:r>
            <a:r>
              <a:rPr lang="es-ES" sz="1600" dirty="0" err="1" smtClean="0"/>
              <a:t>Lilio</a:t>
            </a:r>
            <a:r>
              <a:rPr lang="es-ES" sz="1600" dirty="0" smtClean="0"/>
              <a:t> y Christopher </a:t>
            </a:r>
            <a:r>
              <a:rPr lang="es-ES" sz="1600" dirty="0" err="1" smtClean="0"/>
              <a:t>Clavius</a:t>
            </a:r>
            <a:r>
              <a:rPr lang="es-ES" sz="1600" dirty="0" smtClean="0"/>
              <a:t> promulgó, el 24 de febrero de 1582, la bula </a:t>
            </a:r>
            <a:r>
              <a:rPr lang="es-ES" sz="1600" i="1" dirty="0" smtClean="0"/>
              <a:t>Inter </a:t>
            </a:r>
            <a:r>
              <a:rPr lang="es-ES" sz="1600" i="1" dirty="0" err="1" smtClean="0"/>
              <a:t>Gravissimas</a:t>
            </a:r>
            <a:r>
              <a:rPr lang="es-ES" sz="1600" dirty="0" smtClean="0"/>
              <a:t> en la que establecía que tras el jueves 4 de octubre de 1582 seguiría el viernes 15 de octubre de 1582. Es decir, “desaparecieron” 10 días.</a:t>
            </a:r>
          </a:p>
          <a:p>
            <a:pPr>
              <a:buNone/>
            </a:pPr>
            <a:r>
              <a:rPr lang="es-ES" sz="1600" dirty="0" smtClean="0"/>
              <a:t>         (Primera parte de la Reforma Gregoriana)</a:t>
            </a:r>
          </a:p>
          <a:p>
            <a:pPr>
              <a:buNone/>
            </a:pPr>
            <a:r>
              <a:rPr lang="es-ES" sz="800" dirty="0" smtClean="0"/>
              <a:t>		</a:t>
            </a:r>
          </a:p>
          <a:p>
            <a:pPr>
              <a:spcBef>
                <a:spcPts val="0"/>
              </a:spcBef>
              <a:buNone/>
            </a:pPr>
            <a:r>
              <a:rPr lang="es-ES" sz="1600" dirty="0" smtClean="0"/>
              <a:t>		En los países de religión ortodoxa no se adoptó hasta principios del siglo XX.   </a:t>
            </a:r>
          </a:p>
          <a:p>
            <a:pPr>
              <a:spcBef>
                <a:spcPts val="0"/>
              </a:spcBef>
              <a:buNone/>
            </a:pPr>
            <a:r>
              <a:rPr lang="es-ES" sz="1600" dirty="0" smtClean="0"/>
              <a:t>	Bulgaria 1916, Rusia 1918, Rumanía 1919 y Grecia 1923. </a:t>
            </a:r>
          </a:p>
          <a:p>
            <a:pPr>
              <a:buNone/>
            </a:pPr>
            <a:endParaRPr lang="es-ES" sz="800" dirty="0" smtClean="0"/>
          </a:p>
          <a:p>
            <a:pPr algn="just">
              <a:buNone/>
            </a:pPr>
            <a:r>
              <a:rPr lang="es-ES" sz="1600" dirty="0" smtClean="0"/>
              <a:t>	A pesar de que en sus países el calendario gregoriano es el oficial, hoy en día algunas de las Iglesias Ortodoxas siguen utilizando el calendario juliano, o modificaciones de él diferentes al calendario gregoriano, para su liturgia . Otras usan el gregoriano. </a:t>
            </a:r>
          </a:p>
          <a:p>
            <a:pPr algn="just">
              <a:buNone/>
            </a:pPr>
            <a:r>
              <a:rPr lang="es-ES" sz="1600" dirty="0" smtClean="0"/>
              <a:t>		El Reino Unido lo adoptó en 1752 cuando al 2 de Septiembre siguió el 14. El porqué de la desaparición de 11 días lo veremos luego. </a:t>
            </a:r>
          </a:p>
        </p:txBody>
      </p:sp>
      <p:sp>
        <p:nvSpPr>
          <p:cNvPr id="5" name="4 CuadroTexto"/>
          <p:cNvSpPr txBox="1"/>
          <p:nvPr/>
        </p:nvSpPr>
        <p:spPr>
          <a:xfrm>
            <a:off x="2699792" y="260648"/>
            <a:ext cx="4248472" cy="400110"/>
          </a:xfrm>
          <a:prstGeom prst="rect">
            <a:avLst/>
          </a:prstGeom>
          <a:noFill/>
        </p:spPr>
        <p:txBody>
          <a:bodyPr wrap="square" rtlCol="0">
            <a:spAutoFit/>
          </a:bodyPr>
          <a:lstStyle/>
          <a:p>
            <a:r>
              <a:rPr lang="es-ES" sz="2000" b="1" dirty="0" smtClean="0"/>
              <a:t>A MODO DE INTRODUCCIÓN</a:t>
            </a:r>
            <a:endParaRPr lang="es-ES" sz="2000" b="1" dirty="0"/>
          </a:p>
        </p:txBody>
      </p:sp>
      <p:pic>
        <p:nvPicPr>
          <p:cNvPr id="6" name="5 Imagen" descr="Estaciones.png"/>
          <p:cNvPicPr>
            <a:picLocks noChangeAspect="1"/>
          </p:cNvPicPr>
          <p:nvPr/>
        </p:nvPicPr>
        <p:blipFill>
          <a:blip r:embed="rId4" cstate="print"/>
          <a:stretch>
            <a:fillRect/>
          </a:stretch>
        </p:blipFill>
        <p:spPr>
          <a:xfrm>
            <a:off x="785786" y="2500306"/>
            <a:ext cx="7457814" cy="4071966"/>
          </a:xfrm>
          <a:prstGeom prst="rect">
            <a:avLst/>
          </a:prstGeom>
        </p:spPr>
      </p:pic>
      <p:pic>
        <p:nvPicPr>
          <p:cNvPr id="7" name="6 Imagen" descr="Estaciones s1 s2.png"/>
          <p:cNvPicPr>
            <a:picLocks noChangeAspect="1"/>
          </p:cNvPicPr>
          <p:nvPr/>
        </p:nvPicPr>
        <p:blipFill>
          <a:blip r:embed="rId5" cstate="print"/>
          <a:stretch>
            <a:fillRect/>
          </a:stretch>
        </p:blipFill>
        <p:spPr>
          <a:xfrm>
            <a:off x="642910" y="2428868"/>
            <a:ext cx="7858180" cy="4290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lide(fromBottom)">
                                      <p:cBhvr>
                                        <p:cTn id="21" dur="500"/>
                                        <p:tgtEl>
                                          <p:spTgt spid="3">
                                            <p:txEl>
                                              <p:pRg st="1" end="1"/>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lide(fromBottom)">
                                      <p:cBhvr>
                                        <p:cTn id="24" dur="500"/>
                                        <p:tgtEl>
                                          <p:spTgt spid="3">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lide(fromBottom)">
                                      <p:cBhvr>
                                        <p:cTn id="30" dur="500"/>
                                        <p:tgtEl>
                                          <p:spTgt spid="3">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lide(fromBottom)">
                                      <p:cBhvr>
                                        <p:cTn id="36" dur="500"/>
                                        <p:tgtEl>
                                          <p:spTgt spid="3">
                                            <p:txEl>
                                              <p:pRg st="6" end="6"/>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lide(fromBottom)">
                                      <p:cBhvr>
                                        <p:cTn id="39" dur="500"/>
                                        <p:tgtEl>
                                          <p:spTgt spid="3">
                                            <p:txEl>
                                              <p:pRg st="7" end="7"/>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slide(fromBottom)">
                                      <p:cBhvr>
                                        <p:cTn id="42" dur="500"/>
                                        <p:tgtEl>
                                          <p:spTgt spid="3">
                                            <p:txEl>
                                              <p:pRg st="9" end="9"/>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slide(fromBottom)">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96752"/>
            <a:ext cx="8229600" cy="4525963"/>
          </a:xfrm>
        </p:spPr>
        <p:txBody>
          <a:bodyPr>
            <a:normAutofit/>
          </a:bodyPr>
          <a:lstStyle/>
          <a:p>
            <a:r>
              <a:rPr lang="es-ES" sz="2400" dirty="0" smtClean="0"/>
              <a:t>¿Cuántos calendarios distintos hay?</a:t>
            </a:r>
          </a:p>
          <a:p>
            <a:r>
              <a:rPr lang="es-ES" sz="2400" dirty="0" smtClean="0"/>
              <a:t>¿Cada cuanto se repite un calendario?</a:t>
            </a:r>
          </a:p>
          <a:p>
            <a:r>
              <a:rPr lang="es-ES" sz="2400" dirty="0" smtClean="0"/>
              <a:t>¿Cuántas semanas tiene un año? ¿Cómo se cuentan?</a:t>
            </a:r>
          </a:p>
          <a:p>
            <a:endParaRPr lang="es-ES" dirty="0"/>
          </a:p>
        </p:txBody>
      </p:sp>
      <p:sp>
        <p:nvSpPr>
          <p:cNvPr id="4" name="1 Título"/>
          <p:cNvSpPr>
            <a:spLocks noGrp="1"/>
          </p:cNvSpPr>
          <p:nvPr>
            <p:ph type="title"/>
          </p:nvPr>
        </p:nvSpPr>
        <p:spPr/>
        <p:txBody>
          <a:bodyPr/>
          <a:lstStyle/>
          <a:p>
            <a:r>
              <a:rPr lang="es-ES" dirty="0" smtClean="0"/>
              <a:t>Curiosidades finales.</a:t>
            </a:r>
            <a:endParaRPr lang="es-ES" dirty="0"/>
          </a:p>
        </p:txBody>
      </p:sp>
      <p:pic>
        <p:nvPicPr>
          <p:cNvPr id="5" name="4 Imagen" descr="semana fabric 1.jpg"/>
          <p:cNvPicPr>
            <a:picLocks noChangeAspect="1"/>
          </p:cNvPicPr>
          <p:nvPr/>
        </p:nvPicPr>
        <p:blipFill>
          <a:blip r:embed="rId2" cstate="print"/>
          <a:srcRect l="23143"/>
          <a:stretch>
            <a:fillRect/>
          </a:stretch>
        </p:blipFill>
        <p:spPr>
          <a:xfrm>
            <a:off x="1259632" y="2708920"/>
            <a:ext cx="3347864" cy="3266982"/>
          </a:xfrm>
          <a:prstGeom prst="rect">
            <a:avLst/>
          </a:prstGeom>
        </p:spPr>
      </p:pic>
      <p:pic>
        <p:nvPicPr>
          <p:cNvPr id="6" name="5 Imagen" descr="semana fabric 2.jpg"/>
          <p:cNvPicPr>
            <a:picLocks noChangeAspect="1"/>
          </p:cNvPicPr>
          <p:nvPr/>
        </p:nvPicPr>
        <p:blipFill>
          <a:blip r:embed="rId3" cstate="print"/>
          <a:srcRect r="20401"/>
          <a:stretch>
            <a:fillRect/>
          </a:stretch>
        </p:blipFill>
        <p:spPr>
          <a:xfrm>
            <a:off x="4932040" y="3573016"/>
            <a:ext cx="3790900" cy="190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268760"/>
            <a:ext cx="7488832" cy="3539430"/>
          </a:xfrm>
          <a:prstGeom prst="rect">
            <a:avLst/>
          </a:prstGeom>
        </p:spPr>
        <p:txBody>
          <a:bodyPr wrap="square">
            <a:spAutoFit/>
          </a:bodyPr>
          <a:lstStyle/>
          <a:p>
            <a:r>
              <a:rPr lang="es-ES" sz="3200" dirty="0" smtClean="0"/>
              <a:t>¿Cuál es el primer día de la semana?</a:t>
            </a:r>
          </a:p>
          <a:p>
            <a:r>
              <a:rPr lang="es-ES" sz="3200" dirty="0" smtClean="0"/>
              <a:t>¿Cómo escribir –correctamente- una fecha?</a:t>
            </a:r>
          </a:p>
          <a:p>
            <a:endParaRPr lang="es-ES" sz="3200" dirty="0" smtClean="0"/>
          </a:p>
          <a:p>
            <a:endParaRPr lang="es-ES" sz="3200" dirty="0" smtClean="0"/>
          </a:p>
          <a:p>
            <a:endParaRPr lang="es-ES" sz="3200" dirty="0" smtClean="0"/>
          </a:p>
          <a:p>
            <a:endParaRPr lang="es-ES" sz="3200" dirty="0" smtClean="0"/>
          </a:p>
          <a:p>
            <a:endParaRPr lang="es-ES" sz="3200" dirty="0" smtClean="0"/>
          </a:p>
        </p:txBody>
      </p:sp>
      <p:sp>
        <p:nvSpPr>
          <p:cNvPr id="5" name="1 Título"/>
          <p:cNvSpPr>
            <a:spLocks noGrp="1"/>
          </p:cNvSpPr>
          <p:nvPr>
            <p:ph type="title"/>
          </p:nvPr>
        </p:nvSpPr>
        <p:spPr/>
        <p:txBody>
          <a:bodyPr/>
          <a:lstStyle/>
          <a:p>
            <a:r>
              <a:rPr lang="es-ES" dirty="0" smtClean="0"/>
              <a:t>Curiosidades finales.</a:t>
            </a:r>
            <a:endParaRPr lang="es-ES" dirty="0"/>
          </a:p>
        </p:txBody>
      </p:sp>
      <p:pic>
        <p:nvPicPr>
          <p:cNvPr id="6" name="5 Imagen" descr="keep-calm-and-use-iso-8601.png"/>
          <p:cNvPicPr>
            <a:picLocks noChangeAspect="1"/>
          </p:cNvPicPr>
          <p:nvPr/>
        </p:nvPicPr>
        <p:blipFill>
          <a:blip r:embed="rId2" cstate="print"/>
          <a:stretch>
            <a:fillRect/>
          </a:stretch>
        </p:blipFill>
        <p:spPr>
          <a:xfrm>
            <a:off x="755576" y="2420888"/>
            <a:ext cx="3598154" cy="4197846"/>
          </a:xfrm>
          <a:prstGeom prst="rect">
            <a:avLst/>
          </a:prstGeom>
        </p:spPr>
      </p:pic>
      <p:sp>
        <p:nvSpPr>
          <p:cNvPr id="7" name="6 CuadroTexto"/>
          <p:cNvSpPr txBox="1"/>
          <p:nvPr/>
        </p:nvSpPr>
        <p:spPr>
          <a:xfrm>
            <a:off x="4644008" y="2636912"/>
            <a:ext cx="4032448" cy="3139321"/>
          </a:xfrm>
          <a:prstGeom prst="rect">
            <a:avLst/>
          </a:prstGeom>
          <a:noFill/>
        </p:spPr>
        <p:txBody>
          <a:bodyPr wrap="square" rtlCol="0">
            <a:spAutoFit/>
          </a:bodyPr>
          <a:lstStyle/>
          <a:p>
            <a:r>
              <a:rPr lang="en-US" b="1" dirty="0" smtClean="0"/>
              <a:t>YYYY-MM-DD    </a:t>
            </a:r>
            <a:r>
              <a:rPr lang="en-US" dirty="0" smtClean="0"/>
              <a:t>2003-04-01 </a:t>
            </a:r>
            <a:endParaRPr lang="es-ES" dirty="0" smtClean="0"/>
          </a:p>
          <a:p>
            <a:r>
              <a:rPr lang="en-US" b="1" dirty="0" smtClean="0"/>
              <a:t>YYYY-Www-D     </a:t>
            </a:r>
            <a:r>
              <a:rPr lang="en-US" dirty="0" smtClean="0"/>
              <a:t>2003-W07-5 </a:t>
            </a:r>
            <a:endParaRPr lang="en-US" b="1" dirty="0" smtClean="0"/>
          </a:p>
          <a:p>
            <a:r>
              <a:rPr lang="en-US" b="1" dirty="0" err="1" smtClean="0"/>
              <a:t>hh:mm:ss</a:t>
            </a:r>
            <a:endParaRPr lang="en-US" b="1" dirty="0" smtClean="0"/>
          </a:p>
          <a:p>
            <a:r>
              <a:rPr lang="en-US" b="1" dirty="0" smtClean="0"/>
              <a:t>YYYY-MM-</a:t>
            </a:r>
            <a:r>
              <a:rPr lang="en-US" b="1" dirty="0" err="1" smtClean="0"/>
              <a:t>DDThh:mm:ss</a:t>
            </a:r>
            <a:endParaRPr lang="en-US" b="1" dirty="0" smtClean="0"/>
          </a:p>
          <a:p>
            <a:r>
              <a:rPr lang="en-US" dirty="0" smtClean="0"/>
              <a:t>2019-02-15T19:45:00</a:t>
            </a:r>
          </a:p>
          <a:p>
            <a:r>
              <a:rPr lang="en-US" b="1" dirty="0" smtClean="0"/>
              <a:t>YYYY-MM-</a:t>
            </a:r>
            <a:r>
              <a:rPr lang="en-US" b="1" dirty="0" err="1" smtClean="0"/>
              <a:t>DDThh:mm:ss.xxx</a:t>
            </a:r>
            <a:endParaRPr lang="en-US" b="1" dirty="0" smtClean="0"/>
          </a:p>
          <a:p>
            <a:endParaRPr lang="en-US" b="1" dirty="0" smtClean="0"/>
          </a:p>
          <a:p>
            <a:r>
              <a:rPr lang="en-US" dirty="0" smtClean="0"/>
              <a:t>La </a:t>
            </a:r>
            <a:r>
              <a:rPr lang="en-US" dirty="0" err="1" smtClean="0"/>
              <a:t>norma</a:t>
            </a:r>
            <a:r>
              <a:rPr lang="en-US" dirty="0" smtClean="0"/>
              <a:t> ISO-8601 se </a:t>
            </a:r>
            <a:r>
              <a:rPr lang="en-US" dirty="0" err="1" smtClean="0"/>
              <a:t>usa</a:t>
            </a:r>
            <a:r>
              <a:rPr lang="en-US" dirty="0" smtClean="0"/>
              <a:t> </a:t>
            </a:r>
            <a:r>
              <a:rPr lang="en-US" dirty="0" err="1" smtClean="0"/>
              <a:t>especialmente</a:t>
            </a:r>
            <a:r>
              <a:rPr lang="en-US" dirty="0" smtClean="0"/>
              <a:t> en </a:t>
            </a:r>
            <a:r>
              <a:rPr lang="en-US" dirty="0" err="1" smtClean="0"/>
              <a:t>textos</a:t>
            </a:r>
            <a:r>
              <a:rPr lang="en-US" dirty="0" smtClean="0"/>
              <a:t> </a:t>
            </a:r>
            <a:r>
              <a:rPr lang="en-US" dirty="0" err="1" smtClean="0"/>
              <a:t>técnicos</a:t>
            </a:r>
            <a:r>
              <a:rPr lang="en-US" dirty="0" smtClean="0"/>
              <a:t> y de </a:t>
            </a:r>
            <a:r>
              <a:rPr lang="en-US" dirty="0" err="1" smtClean="0"/>
              <a:t>uso</a:t>
            </a:r>
            <a:r>
              <a:rPr lang="en-US" dirty="0" smtClean="0"/>
              <a:t> </a:t>
            </a:r>
            <a:r>
              <a:rPr lang="en-US" dirty="0" err="1" smtClean="0"/>
              <a:t>internacional</a:t>
            </a:r>
            <a:r>
              <a:rPr lang="en-US" dirty="0" smtClean="0"/>
              <a:t>. </a:t>
            </a:r>
            <a:endParaRPr lang="en-US" dirty="0" smtClean="0"/>
          </a:p>
          <a:p>
            <a:endParaRPr lang="en-US" b="1" dirty="0" smtClean="0"/>
          </a:p>
          <a:p>
            <a:r>
              <a:rPr lang="en-US" b="1" dirty="0" smtClean="0"/>
              <a:t> </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dirty="0" smtClean="0"/>
              <a:t>¿Existe un calendario perfecto?</a:t>
            </a:r>
          </a:p>
          <a:p>
            <a:r>
              <a:rPr lang="es-ES" dirty="0" smtClean="0"/>
              <a:t>¿Qué pasará si conquistamos Marte?</a:t>
            </a:r>
          </a:p>
          <a:p>
            <a:pPr>
              <a:buNone/>
            </a:pPr>
            <a:r>
              <a:rPr lang="es-ES" dirty="0" smtClean="0"/>
              <a:t> </a:t>
            </a:r>
            <a:r>
              <a:rPr lang="es-ES" sz="2400" dirty="0" smtClean="0"/>
              <a:t>M</a:t>
            </a:r>
            <a:r>
              <a:rPr lang="es-ES" sz="2400" dirty="0" smtClean="0"/>
              <a:t>arte completa </a:t>
            </a:r>
            <a:r>
              <a:rPr lang="es-ES" sz="2400" dirty="0" smtClean="0"/>
              <a:t>una órbita alrededor del Sol en 687 días </a:t>
            </a:r>
            <a:r>
              <a:rPr lang="es-ES" sz="2400" dirty="0" smtClean="0"/>
              <a:t>terrestres, </a:t>
            </a:r>
            <a:r>
              <a:rPr lang="es-ES" sz="2400" dirty="0" smtClean="0"/>
              <a:t>lo que puede traducirse en 1 año marciano. </a:t>
            </a:r>
            <a:r>
              <a:rPr lang="es-ES" sz="2400" dirty="0" smtClean="0"/>
              <a:t>Su </a:t>
            </a:r>
            <a:r>
              <a:rPr lang="es-ES" sz="2400" b="1" dirty="0" smtClean="0"/>
              <a:t>período</a:t>
            </a:r>
            <a:r>
              <a:rPr lang="es-ES" sz="2400" dirty="0" smtClean="0"/>
              <a:t> de rotación sideral es de 1.026 días terrestres o 24.623 horas, apenas un poco mayor que </a:t>
            </a:r>
            <a:r>
              <a:rPr lang="es-ES" sz="2400" dirty="0" smtClean="0"/>
              <a:t>terrestre.</a:t>
            </a:r>
          </a:p>
          <a:p>
            <a:pPr>
              <a:buNone/>
            </a:pPr>
            <a:r>
              <a:rPr lang="es-ES" sz="2400" dirty="0" smtClean="0"/>
              <a:t>El astrónomo británico Sir Patrick Moore describió un calendario marciano de su propio diseño en 1977. Su idea era dividir un año Marciano en 18 meses. Los meses 6, 12 y 18 del año tendrían 38 soles, mientras que el resto de los meses tendrían 37 soles.</a:t>
            </a:r>
            <a:endParaRPr lang="es-ES" sz="2400" dirty="0"/>
          </a:p>
        </p:txBody>
      </p:sp>
      <p:sp>
        <p:nvSpPr>
          <p:cNvPr id="4" name="1 Título"/>
          <p:cNvSpPr>
            <a:spLocks noGrp="1"/>
          </p:cNvSpPr>
          <p:nvPr>
            <p:ph type="title"/>
          </p:nvPr>
        </p:nvSpPr>
        <p:spPr/>
        <p:txBody>
          <a:bodyPr/>
          <a:lstStyle/>
          <a:p>
            <a:r>
              <a:rPr lang="es-ES" dirty="0" smtClean="0"/>
              <a:t>Curiosidades finales.</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guelDeCervantes"/>
          <p:cNvPicPr>
            <a:picLocks noChangeAspect="1" noChangeArrowheads="1"/>
          </p:cNvPicPr>
          <p:nvPr/>
        </p:nvPicPr>
        <p:blipFill>
          <a:blip r:embed="rId3" cstate="print"/>
          <a:srcRect l="16973" r="22109" b="3078"/>
          <a:stretch>
            <a:fillRect/>
          </a:stretch>
        </p:blipFill>
        <p:spPr bwMode="auto">
          <a:xfrm>
            <a:off x="755576" y="260648"/>
            <a:ext cx="3312368" cy="3967788"/>
          </a:xfrm>
          <a:prstGeom prst="rect">
            <a:avLst/>
          </a:prstGeom>
          <a:noFill/>
        </p:spPr>
      </p:pic>
      <p:pic>
        <p:nvPicPr>
          <p:cNvPr id="3076" name="Picture 4" descr="William-Shakespeare-26-April-1564-23-April-1616-celebrities-who-died-young-29620599-525-700"/>
          <p:cNvPicPr>
            <a:picLocks noChangeAspect="1" noChangeArrowheads="1"/>
          </p:cNvPicPr>
          <p:nvPr/>
        </p:nvPicPr>
        <p:blipFill>
          <a:blip r:embed="rId4" cstate="print"/>
          <a:srcRect/>
          <a:stretch>
            <a:fillRect/>
          </a:stretch>
        </p:blipFill>
        <p:spPr bwMode="auto">
          <a:xfrm>
            <a:off x="5148064" y="260648"/>
            <a:ext cx="2968935" cy="3958580"/>
          </a:xfrm>
          <a:prstGeom prst="rect">
            <a:avLst/>
          </a:prstGeom>
          <a:noFill/>
        </p:spPr>
      </p:pic>
      <p:sp>
        <p:nvSpPr>
          <p:cNvPr id="6" name="5 CuadroTexto"/>
          <p:cNvSpPr txBox="1"/>
          <p:nvPr/>
        </p:nvSpPr>
        <p:spPr>
          <a:xfrm>
            <a:off x="683568" y="4653136"/>
            <a:ext cx="3672408" cy="2031325"/>
          </a:xfrm>
          <a:prstGeom prst="rect">
            <a:avLst/>
          </a:prstGeom>
          <a:noFill/>
        </p:spPr>
        <p:txBody>
          <a:bodyPr wrap="square" rtlCol="0">
            <a:spAutoFit/>
          </a:bodyPr>
          <a:lstStyle/>
          <a:p>
            <a:r>
              <a:rPr lang="es-ES" dirty="0" smtClean="0"/>
              <a:t>MIGUEL DE CERVANTES SAAVEDRA</a:t>
            </a:r>
          </a:p>
          <a:p>
            <a:endParaRPr lang="es-ES" dirty="0"/>
          </a:p>
          <a:p>
            <a:r>
              <a:rPr lang="es-ES" dirty="0" smtClean="0"/>
              <a:t>Nació en Alcalá de Henares (Madrid) el 29-09-1547 y murió en Madrid el 22-04-1616.  (Durante un tiempo se creyó que murió el 23 de abril, cuando, en realidad, fue enterrado)</a:t>
            </a:r>
            <a:endParaRPr lang="es-ES" dirty="0"/>
          </a:p>
        </p:txBody>
      </p:sp>
      <p:sp>
        <p:nvSpPr>
          <p:cNvPr id="7" name="6 CuadroTexto"/>
          <p:cNvSpPr txBox="1"/>
          <p:nvPr/>
        </p:nvSpPr>
        <p:spPr>
          <a:xfrm>
            <a:off x="5004048" y="4653137"/>
            <a:ext cx="3744416" cy="1754326"/>
          </a:xfrm>
          <a:prstGeom prst="rect">
            <a:avLst/>
          </a:prstGeom>
          <a:noFill/>
        </p:spPr>
        <p:txBody>
          <a:bodyPr wrap="square" rtlCol="0">
            <a:spAutoFit/>
          </a:bodyPr>
          <a:lstStyle/>
          <a:p>
            <a:r>
              <a:rPr lang="es-ES" dirty="0" smtClean="0"/>
              <a:t>WILLIAM SHAKESPEARE</a:t>
            </a:r>
          </a:p>
          <a:p>
            <a:endParaRPr lang="es-ES" dirty="0"/>
          </a:p>
          <a:p>
            <a:r>
              <a:rPr lang="es-ES" dirty="0" smtClean="0"/>
              <a:t>Nació en Stratford-</a:t>
            </a:r>
            <a:r>
              <a:rPr lang="es-ES" dirty="0" err="1" smtClean="0"/>
              <a:t>upon</a:t>
            </a:r>
            <a:r>
              <a:rPr lang="es-ES" dirty="0" smtClean="0"/>
              <a:t>-Avon</a:t>
            </a:r>
            <a:r>
              <a:rPr lang="es-ES" dirty="0"/>
              <a:t>, </a:t>
            </a:r>
            <a:endParaRPr lang="es-ES" dirty="0" smtClean="0"/>
          </a:p>
          <a:p>
            <a:r>
              <a:rPr lang="es-ES" dirty="0" smtClean="0"/>
              <a:t> Warwickshire</a:t>
            </a:r>
            <a:r>
              <a:rPr lang="es-ES" dirty="0"/>
              <a:t>, Reino Unido </a:t>
            </a:r>
            <a:r>
              <a:rPr lang="es-ES" dirty="0" smtClean="0"/>
              <a:t>el</a:t>
            </a:r>
            <a:r>
              <a:rPr lang="es-ES" dirty="0"/>
              <a:t> </a:t>
            </a:r>
            <a:r>
              <a:rPr lang="es-ES" dirty="0" smtClean="0"/>
              <a:t>26-04-1564</a:t>
            </a:r>
            <a:r>
              <a:rPr lang="es-ES" dirty="0"/>
              <a:t> </a:t>
            </a:r>
            <a:r>
              <a:rPr lang="es-ES" dirty="0" smtClean="0"/>
              <a:t>, y murió en el mismo lugar el</a:t>
            </a:r>
          </a:p>
          <a:p>
            <a:r>
              <a:rPr lang="es-ES" dirty="0" smtClean="0"/>
              <a:t> 23-04-1616.</a:t>
            </a:r>
            <a:endParaRPr lang="es-ES" dirty="0"/>
          </a:p>
        </p:txBody>
      </p:sp>
      <p:pic>
        <p:nvPicPr>
          <p:cNvPr id="12290" name="Picture 2" descr="http://www.casadelaliteratura.gob.pe/wp-content/uploads/2013/04/logo-dia-del-libro1.jpg"/>
          <p:cNvPicPr>
            <a:picLocks noChangeAspect="1" noChangeArrowheads="1"/>
          </p:cNvPicPr>
          <p:nvPr/>
        </p:nvPicPr>
        <p:blipFill>
          <a:blip r:embed="rId5" cstate="print"/>
          <a:srcRect/>
          <a:stretch>
            <a:fillRect/>
          </a:stretch>
        </p:blipFill>
        <p:spPr bwMode="auto">
          <a:xfrm>
            <a:off x="9144000" y="4581128"/>
            <a:ext cx="3528392" cy="1875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2000" fill="hold"/>
                                        <p:tgtEl>
                                          <p:spTgt spid="12290"/>
                                        </p:tgtEl>
                                        <p:attrNameLst>
                                          <p:attrName>ppt_x</p:attrName>
                                        </p:attrNameLst>
                                      </p:cBhvr>
                                      <p:tavLst>
                                        <p:tav tm="0">
                                          <p:val>
                                            <p:strVal val="0-#ppt_w/2"/>
                                          </p:val>
                                        </p:tav>
                                        <p:tav tm="100000">
                                          <p:val>
                                            <p:strVal val="#ppt_x"/>
                                          </p:val>
                                        </p:tav>
                                      </p:tavLst>
                                    </p:anim>
                                    <p:anim calcmode="lin" valueType="num">
                                      <p:cBhvr additive="base">
                                        <p:cTn id="8" dur="12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404664"/>
            <a:ext cx="6228184" cy="5693866"/>
          </a:xfrm>
          <a:prstGeom prst="rect">
            <a:avLst/>
          </a:prstGeom>
          <a:noFill/>
        </p:spPr>
        <p:txBody>
          <a:bodyPr wrap="square" rtlCol="0">
            <a:spAutoFit/>
          </a:bodyPr>
          <a:lstStyle/>
          <a:p>
            <a:r>
              <a:rPr lang="es-ES" dirty="0"/>
              <a:t>La muerte de </a:t>
            </a:r>
            <a:r>
              <a:rPr lang="es-ES" dirty="0" smtClean="0"/>
              <a:t>Shakespeare,</a:t>
            </a:r>
            <a:r>
              <a:rPr lang="es-ES" dirty="0"/>
              <a:t> 23 de abril, </a:t>
            </a:r>
            <a:r>
              <a:rPr lang="es-ES" dirty="0" smtClean="0"/>
              <a:t>coincide con la que se creía era también </a:t>
            </a:r>
            <a:r>
              <a:rPr lang="es-ES" dirty="0"/>
              <a:t>la de la muerte de Miguel de Cervantes. Sin embargo, en realidad Cervantes, aunque fue sepultado el 23 de abril, había fallecido el día anterior. </a:t>
            </a:r>
            <a:endParaRPr lang="es-ES" dirty="0" smtClean="0"/>
          </a:p>
          <a:p>
            <a:endParaRPr lang="es-ES" sz="1000" dirty="0"/>
          </a:p>
          <a:p>
            <a:r>
              <a:rPr lang="es-ES" dirty="0" smtClean="0"/>
              <a:t>Por </a:t>
            </a:r>
            <a:r>
              <a:rPr lang="es-ES" dirty="0"/>
              <a:t>otro lado, tampoco la muerte de Shakespeare y el entierro de Cervantes tuvieron lugar el mismo día. El motivo es la diferencia de calendarios usados: la fecha de la muerte de Shakespeare se refiere al calendario juliano, vigente por entonces en Inglaterra, en tanto que en los países católicos, como España, ya había entrado en vigor </a:t>
            </a:r>
            <a:r>
              <a:rPr lang="es-ES" dirty="0" smtClean="0"/>
              <a:t>el calendario </a:t>
            </a:r>
            <a:r>
              <a:rPr lang="es-ES" dirty="0"/>
              <a:t>gregoriano. </a:t>
            </a:r>
            <a:endParaRPr lang="es-ES" dirty="0" smtClean="0"/>
          </a:p>
          <a:p>
            <a:endParaRPr lang="es-ES" sz="1000" dirty="0"/>
          </a:p>
          <a:p>
            <a:r>
              <a:rPr lang="es-ES" dirty="0" smtClean="0"/>
              <a:t>En </a:t>
            </a:r>
            <a:r>
              <a:rPr lang="es-ES" dirty="0"/>
              <a:t>realidad, la muerte de Shakespeare tuvo lugar varios días después de la de </a:t>
            </a:r>
            <a:r>
              <a:rPr lang="es-ES" dirty="0" smtClean="0"/>
              <a:t>Cervantes: el </a:t>
            </a:r>
            <a:r>
              <a:rPr lang="es-ES" dirty="0"/>
              <a:t>3 </a:t>
            </a:r>
            <a:r>
              <a:rPr lang="es-ES" dirty="0" smtClean="0"/>
              <a:t>de mayo fecha gregoriana, aunque hay autores que se inclinan por el </a:t>
            </a:r>
            <a:r>
              <a:rPr lang="es-ES" dirty="0"/>
              <a:t>4 de </a:t>
            </a:r>
            <a:r>
              <a:rPr lang="es-ES" dirty="0" smtClean="0"/>
              <a:t>mayo. </a:t>
            </a:r>
            <a:endParaRPr lang="es-ES" dirty="0"/>
          </a:p>
          <a:p>
            <a:endParaRPr lang="es-ES" sz="1000" dirty="0" smtClean="0"/>
          </a:p>
          <a:p>
            <a:r>
              <a:rPr lang="es-ES" dirty="0" smtClean="0"/>
              <a:t>De este modo, ninguno de los dos murió en “actual” 23 de abril. </a:t>
            </a:r>
          </a:p>
          <a:p>
            <a:endParaRPr lang="es-ES" sz="1000" dirty="0" smtClean="0"/>
          </a:p>
          <a:p>
            <a:r>
              <a:rPr lang="es-ES" dirty="0" smtClean="0"/>
              <a:t>El azar quiso que Santa Teresa de Jesús muriese precisamente aquel día 4 de octubre de 1582 y fuera enterrada al día siguiente… que fue el 15 de octubre.</a:t>
            </a:r>
            <a:endParaRPr lang="es-ES" dirty="0"/>
          </a:p>
        </p:txBody>
      </p:sp>
      <p:pic>
        <p:nvPicPr>
          <p:cNvPr id="3" name="Picture 2" descr="MiguelDeCervantes"/>
          <p:cNvPicPr>
            <a:picLocks noChangeAspect="1" noChangeArrowheads="1"/>
          </p:cNvPicPr>
          <p:nvPr/>
        </p:nvPicPr>
        <p:blipFill>
          <a:blip r:embed="rId3" cstate="print"/>
          <a:srcRect l="16973" r="24285" b="3078"/>
          <a:stretch>
            <a:fillRect/>
          </a:stretch>
        </p:blipFill>
        <p:spPr bwMode="auto">
          <a:xfrm>
            <a:off x="971600" y="332656"/>
            <a:ext cx="1512168" cy="2016224"/>
          </a:xfrm>
          <a:prstGeom prst="rect">
            <a:avLst/>
          </a:prstGeom>
          <a:noFill/>
        </p:spPr>
      </p:pic>
      <p:pic>
        <p:nvPicPr>
          <p:cNvPr id="4" name="Picture 4" descr="William-Shakespeare-26-April-1564-23-April-1616-celebrities-who-died-young-29620599-525-700"/>
          <p:cNvPicPr>
            <a:picLocks noChangeAspect="1" noChangeArrowheads="1"/>
          </p:cNvPicPr>
          <p:nvPr/>
        </p:nvPicPr>
        <p:blipFill>
          <a:blip r:embed="rId4" cstate="print"/>
          <a:srcRect/>
          <a:stretch>
            <a:fillRect/>
          </a:stretch>
        </p:blipFill>
        <p:spPr bwMode="auto">
          <a:xfrm>
            <a:off x="971600" y="2564904"/>
            <a:ext cx="1456767" cy="1942356"/>
          </a:xfrm>
          <a:prstGeom prst="rect">
            <a:avLst/>
          </a:prstGeom>
          <a:noFill/>
        </p:spPr>
      </p:pic>
      <p:pic>
        <p:nvPicPr>
          <p:cNvPr id="22530" name="Picture 2" descr="http://users.ipfw.edu/jehle/poesia/STTERESA.JPG"/>
          <p:cNvPicPr>
            <a:picLocks noChangeAspect="1" noChangeArrowheads="1"/>
          </p:cNvPicPr>
          <p:nvPr/>
        </p:nvPicPr>
        <p:blipFill>
          <a:blip r:embed="rId5" cstate="print"/>
          <a:srcRect l="4200" t="7560" r="11801" b="9281"/>
          <a:stretch>
            <a:fillRect/>
          </a:stretch>
        </p:blipFill>
        <p:spPr bwMode="auto">
          <a:xfrm>
            <a:off x="971600" y="4725144"/>
            <a:ext cx="1413975" cy="19442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staciones.jpg"/>
          <p:cNvPicPr>
            <a:picLocks noChangeAspect="1"/>
          </p:cNvPicPr>
          <p:nvPr/>
        </p:nvPicPr>
        <p:blipFill>
          <a:blip r:embed="rId3" cstate="print"/>
          <a:stretch>
            <a:fillRect/>
          </a:stretch>
        </p:blipFill>
        <p:spPr>
          <a:xfrm>
            <a:off x="357158" y="857232"/>
            <a:ext cx="8565723" cy="3357586"/>
          </a:xfrm>
          <a:prstGeom prst="rect">
            <a:avLst/>
          </a:prstGeom>
        </p:spPr>
      </p:pic>
      <p:pic>
        <p:nvPicPr>
          <p:cNvPr id="2052" name="Picture 4" descr="http://atacamaviva.cl/Jana/Imagenes/Conceptos/PuntoVernalOAries2.jpg"/>
          <p:cNvPicPr>
            <a:picLocks noChangeAspect="1" noChangeArrowheads="1"/>
          </p:cNvPicPr>
          <p:nvPr/>
        </p:nvPicPr>
        <p:blipFill>
          <a:blip r:embed="rId4" cstate="print"/>
          <a:srcRect l="10500" t="7467" r="3401" b="12268"/>
          <a:stretch>
            <a:fillRect/>
          </a:stretch>
        </p:blipFill>
        <p:spPr bwMode="auto">
          <a:xfrm>
            <a:off x="1643042" y="857232"/>
            <a:ext cx="5904656" cy="3096344"/>
          </a:xfrm>
          <a:prstGeom prst="rect">
            <a:avLst/>
          </a:prstGeom>
          <a:noFill/>
        </p:spPr>
      </p:pic>
      <p:sp>
        <p:nvSpPr>
          <p:cNvPr id="4" name="3 CuadroTexto"/>
          <p:cNvSpPr txBox="1"/>
          <p:nvPr/>
        </p:nvSpPr>
        <p:spPr>
          <a:xfrm>
            <a:off x="2843808" y="404664"/>
            <a:ext cx="3672408" cy="461665"/>
          </a:xfrm>
          <a:prstGeom prst="rect">
            <a:avLst/>
          </a:prstGeom>
          <a:noFill/>
        </p:spPr>
        <p:txBody>
          <a:bodyPr wrap="square" rtlCol="0">
            <a:spAutoFit/>
          </a:bodyPr>
          <a:lstStyle/>
          <a:p>
            <a:r>
              <a:rPr lang="es-ES" sz="2400" b="1" dirty="0" smtClean="0"/>
              <a:t>La órbita terrestre</a:t>
            </a:r>
            <a:endParaRPr lang="es-ES" sz="2400" b="1" dirty="0"/>
          </a:p>
        </p:txBody>
      </p:sp>
      <p:sp>
        <p:nvSpPr>
          <p:cNvPr id="5" name="4 CuadroTexto"/>
          <p:cNvSpPr txBox="1"/>
          <p:nvPr/>
        </p:nvSpPr>
        <p:spPr>
          <a:xfrm>
            <a:off x="395536" y="4365105"/>
            <a:ext cx="8116389" cy="2585323"/>
          </a:xfrm>
          <a:prstGeom prst="rect">
            <a:avLst/>
          </a:prstGeom>
          <a:noFill/>
        </p:spPr>
        <p:txBody>
          <a:bodyPr wrap="square" rtlCol="0">
            <a:spAutoFit/>
          </a:bodyPr>
          <a:lstStyle/>
          <a:p>
            <a:r>
              <a:rPr lang="es-ES" dirty="0" smtClean="0"/>
              <a:t>La </a:t>
            </a:r>
            <a:r>
              <a:rPr lang="es-ES" b="1" dirty="0" smtClean="0"/>
              <a:t>eclíptica</a:t>
            </a:r>
            <a:r>
              <a:rPr lang="es-ES" dirty="0" smtClean="0"/>
              <a:t>: la línea por donde «transcurre» el Sol alrededor de la Tierra  en su </a:t>
            </a:r>
          </a:p>
          <a:p>
            <a:r>
              <a:rPr lang="es-ES" dirty="0" smtClean="0"/>
              <a:t>«movimiento aparente» visto desde la Tierra.  </a:t>
            </a:r>
          </a:p>
          <a:p>
            <a:r>
              <a:rPr lang="es-ES" dirty="0" smtClean="0"/>
              <a:t>El </a:t>
            </a:r>
            <a:r>
              <a:rPr lang="es-ES" b="1" dirty="0" smtClean="0"/>
              <a:t>Ecuador celeste</a:t>
            </a:r>
            <a:r>
              <a:rPr lang="es-ES" dirty="0" smtClean="0"/>
              <a:t>: es la proyección del ecuador terrestre en el espacio, por tanto es </a:t>
            </a:r>
          </a:p>
          <a:p>
            <a:r>
              <a:rPr lang="es-ES" dirty="0" smtClean="0"/>
              <a:t>Perpendicular al eje de rotación de la Tierra.</a:t>
            </a:r>
          </a:p>
          <a:p>
            <a:r>
              <a:rPr lang="es-ES" b="1" dirty="0" smtClean="0"/>
              <a:t>Línea de Nodos</a:t>
            </a:r>
            <a:r>
              <a:rPr lang="es-ES" dirty="0" smtClean="0"/>
              <a:t>:  Es la recta intersección de los planos anteriores. </a:t>
            </a:r>
          </a:p>
          <a:p>
            <a:r>
              <a:rPr lang="es-ES" dirty="0" smtClean="0"/>
              <a:t>Nodo ascendente: </a:t>
            </a:r>
            <a:r>
              <a:rPr lang="es-ES" b="1" dirty="0" smtClean="0"/>
              <a:t>Punto Vernal o Aries</a:t>
            </a:r>
            <a:r>
              <a:rPr lang="es-ES" dirty="0" smtClean="0"/>
              <a:t>. </a:t>
            </a:r>
          </a:p>
          <a:p>
            <a:r>
              <a:rPr lang="es-ES" dirty="0" smtClean="0"/>
              <a:t>Nodo descendente: </a:t>
            </a:r>
            <a:r>
              <a:rPr lang="es-ES" b="1" dirty="0" smtClean="0"/>
              <a:t>Punto Libra</a:t>
            </a:r>
            <a:r>
              <a:rPr lang="es-ES" dirty="0" smtClean="0"/>
              <a:t>. </a:t>
            </a:r>
          </a:p>
          <a:p>
            <a:r>
              <a:rPr lang="es-ES" dirty="0" smtClean="0"/>
              <a:t>Las estaciones. </a:t>
            </a:r>
          </a:p>
          <a:p>
            <a:endParaRPr lang="es-ES" dirty="0"/>
          </a:p>
        </p:txBody>
      </p:sp>
      <p:pic>
        <p:nvPicPr>
          <p:cNvPr id="6" name="5 Imagen" descr="http://1.bp.blogspot.com/-O4XXRDRBzYY/UOL9oist8iI/AAAAAAAACYY/D1VO1zq2FEU/s320/seasons-espac3b1ol-1000px%5B1%5D.png"/>
          <p:cNvPicPr/>
          <p:nvPr/>
        </p:nvPicPr>
        <p:blipFill>
          <a:blip r:embed="rId5" cstate="print"/>
          <a:srcRect/>
          <a:stretch>
            <a:fillRect/>
          </a:stretch>
        </p:blipFill>
        <p:spPr bwMode="auto">
          <a:xfrm>
            <a:off x="1643042" y="857232"/>
            <a:ext cx="5976664" cy="3384376"/>
          </a:xfrm>
          <a:prstGeom prst="rect">
            <a:avLst/>
          </a:prstGeom>
          <a:noFill/>
          <a:ln w="9525">
            <a:noFill/>
            <a:miter lim="800000"/>
            <a:headEnd/>
            <a:tailEnd/>
          </a:ln>
        </p:spPr>
      </p:pic>
      <p:pic>
        <p:nvPicPr>
          <p:cNvPr id="8" name="7 Imagen" descr="tierra eclipt.png"/>
          <p:cNvPicPr>
            <a:picLocks noChangeAspect="1"/>
          </p:cNvPicPr>
          <p:nvPr/>
        </p:nvPicPr>
        <p:blipFill>
          <a:blip r:embed="rId6" cstate="print"/>
          <a:stretch>
            <a:fillRect/>
          </a:stretch>
        </p:blipFill>
        <p:spPr>
          <a:xfrm>
            <a:off x="1500166" y="571480"/>
            <a:ext cx="6072230" cy="3771174"/>
          </a:xfrm>
          <a:prstGeom prst="rect">
            <a:avLst/>
          </a:prstGeom>
        </p:spPr>
      </p:pic>
      <p:pic>
        <p:nvPicPr>
          <p:cNvPr id="7" name="6 Imagen" descr="eclipt.jpeg"/>
          <p:cNvPicPr>
            <a:picLocks noChangeAspect="1"/>
          </p:cNvPicPr>
          <p:nvPr/>
        </p:nvPicPr>
        <p:blipFill>
          <a:blip r:embed="rId7" cstate="print"/>
          <a:stretch>
            <a:fillRect/>
          </a:stretch>
        </p:blipFill>
        <p:spPr>
          <a:xfrm>
            <a:off x="785786" y="1500174"/>
            <a:ext cx="7572428" cy="21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slide(fromBottom)">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2052"/>
                                        </p:tgtEl>
                                      </p:cBhvr>
                                    </p:animEffect>
                                    <p:set>
                                      <p:cBhvr>
                                        <p:cTn id="23" dur="1" fill="hold">
                                          <p:stCondLst>
                                            <p:cond delay="1999"/>
                                          </p:stCondLst>
                                        </p:cTn>
                                        <p:tgtEl>
                                          <p:spTgt spid="2052"/>
                                        </p:tgtEl>
                                        <p:attrNameLst>
                                          <p:attrName>style.visibility</p:attrName>
                                        </p:attrNameLst>
                                      </p:cBhvr>
                                      <p:to>
                                        <p:strVal val="hidden"/>
                                      </p:to>
                                    </p:set>
                                  </p:childTnLst>
                                </p:cTn>
                              </p:par>
                              <p:par>
                                <p:cTn id="24" presetID="37"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900" decel="100000" fill="hold"/>
                                        <p:tgtEl>
                                          <p:spTgt spid="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3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404664"/>
            <a:ext cx="3672408" cy="461665"/>
          </a:xfrm>
          <a:prstGeom prst="rect">
            <a:avLst/>
          </a:prstGeom>
          <a:noFill/>
        </p:spPr>
        <p:txBody>
          <a:bodyPr wrap="square" rtlCol="0">
            <a:spAutoFit/>
          </a:bodyPr>
          <a:lstStyle/>
          <a:p>
            <a:r>
              <a:rPr lang="es-ES" sz="2400" b="1" dirty="0" smtClean="0"/>
              <a:t>Las estaciones.</a:t>
            </a:r>
            <a:endParaRPr lang="es-ES" sz="2400" b="1" dirty="0"/>
          </a:p>
        </p:txBody>
      </p:sp>
      <p:pic>
        <p:nvPicPr>
          <p:cNvPr id="6" name="5 Imagen" descr="http://1.bp.blogspot.com/-O4XXRDRBzYY/UOL9oist8iI/AAAAAAAACYY/D1VO1zq2FEU/s320/seasons-espac3b1ol-1000px%5B1%5D.png"/>
          <p:cNvPicPr/>
          <p:nvPr/>
        </p:nvPicPr>
        <p:blipFill>
          <a:blip r:embed="rId3" cstate="print"/>
          <a:srcRect/>
          <a:stretch>
            <a:fillRect/>
          </a:stretch>
        </p:blipFill>
        <p:spPr bwMode="auto">
          <a:xfrm>
            <a:off x="1785918" y="928670"/>
            <a:ext cx="5976664" cy="3384376"/>
          </a:xfrm>
          <a:prstGeom prst="rect">
            <a:avLst/>
          </a:prstGeom>
          <a:noFill/>
          <a:ln w="9525">
            <a:noFill/>
            <a:miter lim="800000"/>
            <a:headEnd/>
            <a:tailEnd/>
          </a:ln>
        </p:spPr>
      </p:pic>
      <p:pic>
        <p:nvPicPr>
          <p:cNvPr id="7" name="6 Imagen" descr="estaciones2.png"/>
          <p:cNvPicPr>
            <a:picLocks noChangeAspect="1"/>
          </p:cNvPicPr>
          <p:nvPr/>
        </p:nvPicPr>
        <p:blipFill>
          <a:blip r:embed="rId4" cstate="print"/>
          <a:stretch>
            <a:fillRect/>
          </a:stretch>
        </p:blipFill>
        <p:spPr>
          <a:xfrm>
            <a:off x="1142976" y="4357694"/>
            <a:ext cx="7000924" cy="231795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strobob.areavoices.com/files/2011/02/Mon-CMiCMa-map-1024x772.jpg"/>
          <p:cNvPicPr>
            <a:picLocks noChangeAspect="1" noChangeArrowheads="1"/>
          </p:cNvPicPr>
          <p:nvPr/>
        </p:nvPicPr>
        <p:blipFill>
          <a:blip r:embed="rId3" cstate="print"/>
          <a:stretch>
            <a:fillRect/>
          </a:stretch>
        </p:blipFill>
        <p:spPr bwMode="auto">
          <a:xfrm>
            <a:off x="0" y="-142900"/>
            <a:ext cx="9753600" cy="7353300"/>
          </a:xfrm>
          <a:prstGeom prst="rect">
            <a:avLst/>
          </a:prstGeom>
          <a:noFill/>
        </p:spPr>
      </p:pic>
      <p:sp>
        <p:nvSpPr>
          <p:cNvPr id="3" name="2 CuadroTexto"/>
          <p:cNvSpPr txBox="1"/>
          <p:nvPr/>
        </p:nvSpPr>
        <p:spPr>
          <a:xfrm>
            <a:off x="571472" y="0"/>
            <a:ext cx="8572528" cy="3416320"/>
          </a:xfrm>
          <a:prstGeom prst="rect">
            <a:avLst/>
          </a:prstGeom>
          <a:noFill/>
        </p:spPr>
        <p:txBody>
          <a:bodyPr wrap="square" rtlCol="0">
            <a:spAutoFit/>
          </a:bodyPr>
          <a:lstStyle/>
          <a:p>
            <a:r>
              <a:rPr lang="es-ES" dirty="0" smtClean="0"/>
              <a:t>En el Antiguo Egipto los sacerdotes-astrónomos observaban todos los años la primera aparición en el horizonte de Sirio pues para ellos señalaba el comienzo de la época de las inundaciones. </a:t>
            </a:r>
          </a:p>
          <a:p>
            <a:endParaRPr lang="es-ES" dirty="0" smtClean="0"/>
          </a:p>
          <a:p>
            <a:r>
              <a:rPr lang="es-ES" dirty="0" smtClean="0"/>
              <a:t>El calendario solar egipcio estaba formado por doce meses de treinta días. Los años estaban divididos en tres estaciones: </a:t>
            </a:r>
            <a:r>
              <a:rPr lang="es-ES" i="1" dirty="0" err="1" smtClean="0"/>
              <a:t>Ajet</a:t>
            </a:r>
            <a:r>
              <a:rPr lang="es-ES" dirty="0" smtClean="0"/>
              <a:t> (inundación, que comenzaba a principios del verano),  </a:t>
            </a:r>
            <a:r>
              <a:rPr lang="es-ES" i="1" dirty="0" err="1" smtClean="0"/>
              <a:t>Peret</a:t>
            </a:r>
            <a:r>
              <a:rPr lang="es-ES" dirty="0" smtClean="0"/>
              <a:t> (crecimiento) y </a:t>
            </a:r>
            <a:r>
              <a:rPr lang="es-ES" i="1" dirty="0" err="1" smtClean="0"/>
              <a:t>Shemu</a:t>
            </a:r>
            <a:r>
              <a:rPr lang="es-ES" dirty="0" smtClean="0"/>
              <a:t> (cosecha); dando un total de trescientos sesenta días a los que se añadían otros cinco llamados epagómenos –fuera de cualquier mes o estación.- Esos cinco días eran denominados por los antiguos egipcios </a:t>
            </a:r>
            <a:r>
              <a:rPr lang="es-ES" i="1" dirty="0" err="1" smtClean="0"/>
              <a:t>heru</a:t>
            </a:r>
            <a:r>
              <a:rPr lang="es-ES" i="1" dirty="0" smtClean="0"/>
              <a:t> </a:t>
            </a:r>
            <a:r>
              <a:rPr lang="es-ES" i="1" dirty="0" err="1" smtClean="0"/>
              <a:t>renpet</a:t>
            </a:r>
            <a:r>
              <a:rPr lang="es-ES" dirty="0" smtClean="0"/>
              <a:t> «los que están por encima del año», también eran conocidos como </a:t>
            </a:r>
            <a:r>
              <a:rPr lang="es-ES" i="1" dirty="0" err="1" smtClean="0"/>
              <a:t>mesut</a:t>
            </a:r>
            <a:r>
              <a:rPr lang="es-ES" i="1" dirty="0" smtClean="0"/>
              <a:t> </a:t>
            </a:r>
            <a:r>
              <a:rPr lang="es-ES" i="1" dirty="0" err="1" smtClean="0"/>
              <a:t>necheru</a:t>
            </a:r>
            <a:r>
              <a:rPr lang="es-ES" dirty="0" smtClean="0"/>
              <a:t> «del nacimiento de los dioses», pues se festejaba el nacimiento de cinco deidades egipcias: Osiris, Horus, </a:t>
            </a:r>
            <a:r>
              <a:rPr lang="es-ES" dirty="0" err="1" smtClean="0"/>
              <a:t>Seth</a:t>
            </a:r>
            <a:r>
              <a:rPr lang="es-ES" dirty="0" smtClean="0"/>
              <a:t>, Isis y </a:t>
            </a:r>
            <a:r>
              <a:rPr lang="es-ES" dirty="0" err="1" smtClean="0"/>
              <a:t>Neftis</a:t>
            </a:r>
            <a:r>
              <a:rPr lang="es-ES" dirty="0" smtClean="0"/>
              <a:t>.</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00191 0.24722 " pathEditMode="relative" rAng="0" ptsTypes="AA">
                                      <p:cBhvr>
                                        <p:cTn id="6" dur="2000" fill="hold"/>
                                        <p:tgtEl>
                                          <p:spTgt spid="2052"/>
                                        </p:tgtEl>
                                        <p:attrNameLst>
                                          <p:attrName>ppt_x</p:attrName>
                                          <p:attrName>ppt_y</p:attrName>
                                        </p:attrNameLst>
                                      </p:cBhvr>
                                      <p:rCtr x="-1" y="124"/>
                                    </p:animMotion>
                                  </p:childTnLst>
                                </p:cTn>
                              </p:par>
                              <p:par>
                                <p:cTn id="7" presetID="6" presetClass="emph" presetSubtype="0" fill="hold" nodeType="withEffect">
                                  <p:stCondLst>
                                    <p:cond delay="0"/>
                                  </p:stCondLst>
                                  <p:childTnLst>
                                    <p:animScale>
                                      <p:cBhvr>
                                        <p:cTn id="8" dur="2000" fill="hold"/>
                                        <p:tgtEl>
                                          <p:spTgt spid="2052"/>
                                        </p:tgtEl>
                                      </p:cBhvr>
                                      <p:by x="50000" y="50000"/>
                                    </p:animScale>
                                  </p:childTnLst>
                                </p:cTn>
                              </p:par>
                            </p:childTnLst>
                          </p:cTn>
                        </p:par>
                        <p:par>
                          <p:cTn id="9" fill="hold">
                            <p:stCondLst>
                              <p:cond delay="2000"/>
                            </p:stCondLst>
                            <p:childTnLst>
                              <p:par>
                                <p:cTn id="10" presetID="1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aslaciontierra.jpg"/>
          <p:cNvPicPr>
            <a:picLocks noChangeAspect="1" noChangeArrowheads="1"/>
          </p:cNvPicPr>
          <p:nvPr/>
        </p:nvPicPr>
        <p:blipFill>
          <a:blip r:embed="rId3" cstate="print"/>
          <a:srcRect t="3780" b="5501"/>
          <a:stretch>
            <a:fillRect/>
          </a:stretch>
        </p:blipFill>
        <p:spPr bwMode="auto">
          <a:xfrm>
            <a:off x="1763688" y="620688"/>
            <a:ext cx="5715000" cy="3456384"/>
          </a:xfrm>
          <a:prstGeom prst="rect">
            <a:avLst/>
          </a:prstGeom>
          <a:noFill/>
        </p:spPr>
      </p:pic>
      <p:sp>
        <p:nvSpPr>
          <p:cNvPr id="3" name="2 CuadroTexto"/>
          <p:cNvSpPr txBox="1"/>
          <p:nvPr/>
        </p:nvSpPr>
        <p:spPr>
          <a:xfrm>
            <a:off x="611560" y="4221088"/>
            <a:ext cx="8072403" cy="2308324"/>
          </a:xfrm>
          <a:prstGeom prst="rect">
            <a:avLst/>
          </a:prstGeom>
          <a:noFill/>
        </p:spPr>
        <p:txBody>
          <a:bodyPr wrap="none" rtlCol="0">
            <a:spAutoFit/>
          </a:bodyPr>
          <a:lstStyle/>
          <a:p>
            <a:r>
              <a:rPr lang="es-ES" dirty="0" smtClean="0"/>
              <a:t>Año trópico o año solar: duración de una vuelta completa de la Tierra a su </a:t>
            </a:r>
          </a:p>
          <a:p>
            <a:r>
              <a:rPr lang="es-ES" dirty="0" smtClean="0"/>
              <a:t>órbita,  es de 365’24219 días de tiempo solar medio: 365d, 5h, 48m, 45s. </a:t>
            </a:r>
          </a:p>
          <a:p>
            <a:endParaRPr lang="es-ES" dirty="0" smtClean="0"/>
          </a:p>
          <a:p>
            <a:r>
              <a:rPr lang="es-ES" dirty="0" smtClean="0"/>
              <a:t>Año de 365’25 días ―→ Cada cuatro años, un día bisiesto. </a:t>
            </a:r>
          </a:p>
          <a:p>
            <a:r>
              <a:rPr lang="es-ES" dirty="0" smtClean="0"/>
              <a:t>Año de 365’24219 ―→ 11’25 minutos menos al año ―→  En 400 años se acumulan </a:t>
            </a:r>
          </a:p>
          <a:p>
            <a:r>
              <a:rPr lang="es-ES" dirty="0" smtClean="0"/>
              <a:t>4500 minutos ≈ 3 días de retraso ―→  Los años múltiplos de 100 pero no de 400</a:t>
            </a:r>
          </a:p>
          <a:p>
            <a:r>
              <a:rPr lang="es-ES" dirty="0" smtClean="0"/>
              <a:t>no son bisiestos.  (Segunda parte de la Reforma Gregoriana)</a:t>
            </a:r>
          </a:p>
          <a:p>
            <a:endParaRPr lang="es-ES" dirty="0" smtClean="0"/>
          </a:p>
        </p:txBody>
      </p:sp>
      <p:sp>
        <p:nvSpPr>
          <p:cNvPr id="4" name="3 CuadroTexto"/>
          <p:cNvSpPr txBox="1"/>
          <p:nvPr/>
        </p:nvSpPr>
        <p:spPr>
          <a:xfrm>
            <a:off x="3995936" y="260648"/>
            <a:ext cx="1944216" cy="461665"/>
          </a:xfrm>
          <a:prstGeom prst="rect">
            <a:avLst/>
          </a:prstGeom>
          <a:noFill/>
        </p:spPr>
        <p:txBody>
          <a:bodyPr wrap="square" rtlCol="0">
            <a:spAutoFit/>
          </a:bodyPr>
          <a:lstStyle/>
          <a:p>
            <a:r>
              <a:rPr lang="es-ES" sz="2400" dirty="0" smtClean="0"/>
              <a:t>EL AÑO</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6192688"/>
          </a:xfrm>
        </p:spPr>
        <p:txBody>
          <a:bodyPr>
            <a:noAutofit/>
          </a:bodyPr>
          <a:lstStyle/>
          <a:p>
            <a:r>
              <a:rPr lang="es-ES" sz="1700" dirty="0"/>
              <a:t>El </a:t>
            </a:r>
            <a:r>
              <a:rPr lang="es-ES" sz="1700" b="1" dirty="0"/>
              <a:t>calendario egipcio</a:t>
            </a:r>
            <a:r>
              <a:rPr lang="es-ES" sz="1700" dirty="0"/>
              <a:t> surge a principios del tercer milenio antes de Cristo y es el primer calendario solar conocido de la Historia. </a:t>
            </a:r>
            <a:endParaRPr lang="es-ES" sz="1700" dirty="0" smtClean="0"/>
          </a:p>
          <a:p>
            <a:r>
              <a:rPr lang="es-ES" sz="1700" u="sng" dirty="0" smtClean="0"/>
              <a:t>El año tenía 365 días. </a:t>
            </a:r>
            <a:r>
              <a:rPr lang="es-ES" sz="1700" dirty="0" smtClean="0"/>
              <a:t>Estaba dividido en 12 meses de 30 días cada uno, organizados en tres periodos de 10 días. Al final del último mes de cada año se añadían los cinco días (epagómenos) que faltaban para completar el año solar, dedicados a varios dioses.</a:t>
            </a:r>
          </a:p>
          <a:p>
            <a:endParaRPr lang="es-ES" sz="1700" dirty="0" smtClean="0"/>
          </a:p>
          <a:p>
            <a:pPr>
              <a:buNone/>
            </a:pPr>
            <a:endParaRPr lang="es-ES" sz="1700" dirty="0" smtClean="0"/>
          </a:p>
          <a:p>
            <a:endParaRPr lang="es-ES" sz="1700" dirty="0"/>
          </a:p>
          <a:p>
            <a:r>
              <a:rPr lang="es-ES" sz="1700" dirty="0" smtClean="0"/>
              <a:t>Como </a:t>
            </a:r>
            <a:r>
              <a:rPr lang="es-ES" sz="1700" dirty="0"/>
              <a:t>el </a:t>
            </a:r>
            <a:r>
              <a:rPr lang="es-ES" sz="1700" b="1" dirty="0"/>
              <a:t>calendario civil egipcio</a:t>
            </a:r>
            <a:r>
              <a:rPr lang="es-ES" sz="1700" dirty="0"/>
              <a:t> no contó con </a:t>
            </a:r>
            <a:r>
              <a:rPr lang="es-ES" sz="1700" dirty="0" smtClean="0"/>
              <a:t>las 6 horas de menos frente el </a:t>
            </a:r>
            <a:r>
              <a:rPr lang="es-ES" sz="1700" dirty="0"/>
              <a:t>año </a:t>
            </a:r>
            <a:r>
              <a:rPr lang="es-ES" sz="1700" dirty="0" smtClean="0"/>
              <a:t>solar, </a:t>
            </a:r>
            <a:r>
              <a:rPr lang="es-ES" sz="1700" dirty="0"/>
              <a:t>cada cuatro años perdía un día, por lo que se convirtió en un "calendario errante", </a:t>
            </a:r>
            <a:r>
              <a:rPr lang="es-ES" sz="1700" dirty="0" smtClean="0"/>
              <a:t>donde </a:t>
            </a:r>
            <a:r>
              <a:rPr lang="es-ES" sz="1700" dirty="0"/>
              <a:t>acontecimientos "periódicos astronómicamente fijos" vagaban por los meses del calendario. </a:t>
            </a:r>
            <a:r>
              <a:rPr lang="es-ES" sz="1700" dirty="0" smtClean="0"/>
              <a:t> Por ejemplo: la celebración del orto heliaco de Sirio (primer día que aparecía sobre le horizonte) ocurría un día diferente cada cuatro años.</a:t>
            </a:r>
          </a:p>
          <a:p>
            <a:r>
              <a:rPr lang="es-ES" sz="1700" dirty="0" smtClean="0"/>
              <a:t>La </a:t>
            </a:r>
            <a:r>
              <a:rPr lang="es-ES" sz="1700" b="1" dirty="0"/>
              <a:t>reforma de </a:t>
            </a:r>
            <a:r>
              <a:rPr lang="es-ES" sz="1700" b="1" dirty="0" err="1" smtClean="0"/>
              <a:t>Canopus</a:t>
            </a:r>
            <a:r>
              <a:rPr lang="es-ES" sz="1700" b="1" dirty="0" smtClean="0"/>
              <a:t>. </a:t>
            </a:r>
            <a:r>
              <a:rPr lang="es-ES" sz="1700" dirty="0" smtClean="0"/>
              <a:t>En </a:t>
            </a:r>
            <a:r>
              <a:rPr lang="es-ES" sz="1700" dirty="0"/>
              <a:t>el año 238 a. C. se reunieron en </a:t>
            </a:r>
            <a:r>
              <a:rPr lang="es-ES" sz="1700" dirty="0" err="1" smtClean="0"/>
              <a:t>Canopus</a:t>
            </a:r>
            <a:r>
              <a:rPr lang="es-ES" sz="1700" dirty="0" smtClean="0"/>
              <a:t> determinados </a:t>
            </a:r>
            <a:r>
              <a:rPr lang="es-ES" sz="1700" dirty="0"/>
              <a:t>líderes religiosos del antiguo Egipto para reformar el calendario</a:t>
            </a:r>
            <a:r>
              <a:rPr lang="es-ES" sz="1700" dirty="0" smtClean="0"/>
              <a:t>. El </a:t>
            </a:r>
            <a:r>
              <a:rPr lang="es-ES" sz="1700" dirty="0"/>
              <a:t>objetivo </a:t>
            </a:r>
            <a:r>
              <a:rPr lang="es-ES" sz="1700" dirty="0" smtClean="0"/>
              <a:t>era </a:t>
            </a:r>
            <a:r>
              <a:rPr lang="es-ES" sz="1700" dirty="0"/>
              <a:t>encontrar la manera para que la fecha </a:t>
            </a:r>
            <a:r>
              <a:rPr lang="es-ES" sz="1700" i="1" dirty="0"/>
              <a:t>1 </a:t>
            </a:r>
            <a:r>
              <a:rPr lang="es-ES" sz="1700" i="1" dirty="0" err="1"/>
              <a:t>Thot</a:t>
            </a:r>
            <a:r>
              <a:rPr lang="es-ES" sz="1700" dirty="0"/>
              <a:t>, coincidiera con el día del amanecer heliaco de </a:t>
            </a:r>
            <a:r>
              <a:rPr lang="es-ES" sz="1700" dirty="0" smtClean="0"/>
              <a:t>Sirio. </a:t>
            </a:r>
          </a:p>
          <a:p>
            <a:r>
              <a:rPr lang="es-ES" sz="1700" dirty="0" smtClean="0"/>
              <a:t>De </a:t>
            </a:r>
            <a:r>
              <a:rPr lang="es-ES" sz="1700" dirty="0"/>
              <a:t>acuerdo con sus </a:t>
            </a:r>
            <a:r>
              <a:rPr lang="es-ES" sz="1700" dirty="0" smtClean="0"/>
              <a:t>observaciones</a:t>
            </a:r>
            <a:r>
              <a:rPr lang="es-ES" sz="1700" dirty="0"/>
              <a:t>, concluyeron que un año duraba 365 días y 6 horas adicionales. La solución </a:t>
            </a:r>
            <a:r>
              <a:rPr lang="es-ES" sz="1700" dirty="0" smtClean="0"/>
              <a:t>era simple</a:t>
            </a:r>
            <a:r>
              <a:rPr lang="es-ES" sz="1700" dirty="0"/>
              <a:t>: cada cuatro años se añadiría un día más, después de los </a:t>
            </a:r>
            <a:r>
              <a:rPr lang="es-ES" sz="1700" i="1" dirty="0"/>
              <a:t>epagómenos</a:t>
            </a:r>
            <a:r>
              <a:rPr lang="es-ES" sz="1700" dirty="0"/>
              <a:t>, y ese cuarto año tendría 366 días. El día adicional fue consagrado a los </a:t>
            </a:r>
            <a:r>
              <a:rPr lang="es-ES" sz="1700" i="1" dirty="0" err="1" smtClean="0"/>
              <a:t>Evergetas</a:t>
            </a:r>
            <a:r>
              <a:rPr lang="es-ES" sz="1700" dirty="0" smtClean="0"/>
              <a:t>. Pero </a:t>
            </a:r>
            <a:r>
              <a:rPr lang="es-ES" sz="1700" dirty="0"/>
              <a:t>recelos entre los sacerdotes de las diferentes regiones hicieron fracasar la reforma</a:t>
            </a:r>
            <a:r>
              <a:rPr lang="es-ES" sz="1700" dirty="0" smtClean="0"/>
              <a:t>.</a:t>
            </a:r>
          </a:p>
        </p:txBody>
      </p:sp>
      <p:pic>
        <p:nvPicPr>
          <p:cNvPr id="4" name="3 Imagen" descr="CALENDARIO01.png"/>
          <p:cNvPicPr>
            <a:picLocks noChangeAspect="1"/>
          </p:cNvPicPr>
          <p:nvPr/>
        </p:nvPicPr>
        <p:blipFill>
          <a:blip r:embed="rId3" cstate="print"/>
          <a:srcRect l="10868" t="13683" r="13366" b="67086"/>
          <a:stretch>
            <a:fillRect/>
          </a:stretch>
        </p:blipFill>
        <p:spPr>
          <a:xfrm>
            <a:off x="1043608" y="1628800"/>
            <a:ext cx="6948264" cy="9108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TotalTime>
  <Words>1689</Words>
  <Application>Microsoft Office PowerPoint</Application>
  <PresentationFormat>Presentación en pantalla (4:3)</PresentationFormat>
  <Paragraphs>358</Paragraphs>
  <Slides>22</Slides>
  <Notes>17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NUESTRO CALENDARIO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Un calendario que sí se utilizó </vt:lpstr>
      <vt:lpstr>Diapositiva 18</vt:lpstr>
      <vt:lpstr>Curiosidades finales.</vt:lpstr>
      <vt:lpstr>Curiosidades finales.</vt:lpstr>
      <vt:lpstr>Curiosidades finales.</vt:lpstr>
      <vt:lpstr>Curiosidades finales.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matematicas</dc:creator>
  <cp:lastModifiedBy>jes</cp:lastModifiedBy>
  <cp:revision>162</cp:revision>
  <dcterms:created xsi:type="dcterms:W3CDTF">2014-07-01T04:51:56Z</dcterms:created>
  <dcterms:modified xsi:type="dcterms:W3CDTF">2019-02-15T12:27:07Z</dcterms:modified>
</cp:coreProperties>
</file>