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69" r:id="rId15"/>
    <p:sldId id="270" r:id="rId16"/>
    <p:sldId id="271" r:id="rId17"/>
    <p:sldId id="273" r:id="rId18"/>
    <p:sldId id="274" r:id="rId19"/>
    <p:sldId id="275" r:id="rId20"/>
    <p:sldId id="283" r:id="rId21"/>
    <p:sldId id="285" r:id="rId22"/>
    <p:sldId id="286" r:id="rId23"/>
    <p:sldId id="287" r:id="rId24"/>
    <p:sldId id="288" r:id="rId25"/>
    <p:sldId id="276" r:id="rId26"/>
    <p:sldId id="282" r:id="rId27"/>
    <p:sldId id="277" r:id="rId28"/>
    <p:sldId id="278" r:id="rId29"/>
    <p:sldId id="280" r:id="rId30"/>
    <p:sldId id="281" r:id="rId3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5B6DC7-5489-477E-ADA0-37D35057B808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375031A-574F-47C6-B87B-8F42C6BAE6A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191DEB-2D94-4F28-9A31-62FF808B2F5F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E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45799-1C4B-4A87-B29F-76CB46E56072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7D074-2239-4436-8AEE-BBF7D942D0E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06241-B992-4A47-9881-B490266BE1B6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4BB17-E0A6-441A-B4D7-3D84F326F16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C1DCF-EB1B-4144-B5BE-B8DB893652EE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318B0-C86C-4ECE-94D3-23D2CFB6DB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34F28-1E33-4FEF-97FC-BB92EC9B268B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27360-1F0B-455E-89AB-B29610D5389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C24FB-E1E0-4DA8-AFAC-13E0B6E75CB0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1A523-DAE7-43AA-9BC1-82A8DDE68EA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39EB2-8E25-4EA5-B4AB-F5CC97824D7D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B5C4F-FC66-4730-B3D8-4FF67CFD637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72BB9-A60D-4448-AF1F-0A203BF00FA6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061E5-AA75-43C5-9B8F-D9AB7479CFA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A643F-FA9C-4709-B839-F5562ED031B2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26F04-05AF-405B-98FA-D167EBBB98C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160DF-CD47-44D5-AEAC-651F0DC65DC3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AFBFC-3BB9-4771-9825-45D101EE2DC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AA89-145B-4E92-84D1-C27E997AC2B5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58D21-D662-42D7-8F86-9A06A0D3768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5EA42-02F3-4E38-83F2-103520160FA7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F6A73-81B3-4D33-8225-0B0CDE0D465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CA8B78-1DB7-451E-994C-049F8B5AFEC7}" type="datetimeFigureOut">
              <a:rPr lang="es-ES"/>
              <a:pPr>
                <a:defRPr/>
              </a:pPr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F764A1-FAF6-4835-84F4-09826B2FD2E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sz="8000" smtClean="0">
                <a:solidFill>
                  <a:srgbClr val="C00000"/>
                </a:solidFill>
              </a:rPr>
              <a:t>TOPOLOGÍA II</a:t>
            </a:r>
          </a:p>
        </p:txBody>
      </p:sp>
      <p:sp>
        <p:nvSpPr>
          <p:cNvPr id="14338" name="2 CuadroTexto"/>
          <p:cNvSpPr txBox="1">
            <a:spLocks noChangeArrowheads="1"/>
          </p:cNvSpPr>
          <p:nvPr/>
        </p:nvSpPr>
        <p:spPr bwMode="auto">
          <a:xfrm>
            <a:off x="1403350" y="4652963"/>
            <a:ext cx="62436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4000">
                <a:solidFill>
                  <a:srgbClr val="FF0000"/>
                </a:solidFill>
                <a:latin typeface="Calibri" pitchFamily="34" charset="0"/>
              </a:rPr>
              <a:t>TEOREMA DE LOS 4 COLORES</a:t>
            </a:r>
          </a:p>
          <a:p>
            <a:pPr algn="ctr"/>
            <a:endParaRPr lang="es-ES" sz="400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r>
              <a:rPr lang="es-ES" sz="2000">
                <a:solidFill>
                  <a:srgbClr val="FF0000"/>
                </a:solidFill>
                <a:latin typeface="Calibri" pitchFamily="34" charset="0"/>
              </a:rPr>
              <a:t>TTM 13.03.2015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2 Rectángulo"/>
          <p:cNvSpPr>
            <a:spLocks noChangeArrowheads="1"/>
          </p:cNvSpPr>
          <p:nvPr/>
        </p:nvSpPr>
        <p:spPr bwMode="auto">
          <a:xfrm>
            <a:off x="3341688" y="2133600"/>
            <a:ext cx="5802312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200" b="1">
                <a:latin typeface="Calibri" pitchFamily="34" charset="0"/>
              </a:rPr>
              <a:t>Francis Guthrie </a:t>
            </a:r>
            <a:r>
              <a:rPr lang="es-ES" sz="3200">
                <a:latin typeface="Calibri" pitchFamily="34" charset="0"/>
              </a:rPr>
              <a:t>(1839-1899) abogado y botánico, observa que puede colorear un mapa complejo de los cantones de</a:t>
            </a:r>
          </a:p>
          <a:p>
            <a:r>
              <a:rPr lang="es-ES" sz="3200">
                <a:latin typeface="Calibri" pitchFamily="34" charset="0"/>
              </a:rPr>
              <a:t>Inglaterra con 4 colores.</a:t>
            </a:r>
          </a:p>
        </p:txBody>
      </p:sp>
      <p:pic>
        <p:nvPicPr>
          <p:cNvPr id="3379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20713"/>
            <a:ext cx="296227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C:\Users\PAPA-w7x64\Desktop\TTM T2\220px-Francis_guthri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1268413"/>
            <a:ext cx="27940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6825" y="2022475"/>
            <a:ext cx="332422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2 Rectángulo"/>
          <p:cNvSpPr>
            <a:spLocks noChangeArrowheads="1"/>
          </p:cNvSpPr>
          <p:nvPr/>
        </p:nvSpPr>
        <p:spPr bwMode="auto">
          <a:xfrm>
            <a:off x="4140200" y="836613"/>
            <a:ext cx="4572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Calibri" pitchFamily="34" charset="0"/>
              </a:rPr>
              <a:t>Francis Guthrie observa que 3</a:t>
            </a:r>
          </a:p>
          <a:p>
            <a:r>
              <a:rPr lang="es-ES" sz="2800">
                <a:latin typeface="Calibri" pitchFamily="34" charset="0"/>
              </a:rPr>
              <a:t>colores no son suficientes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Rectángulo"/>
          <p:cNvSpPr>
            <a:spLocks noChangeArrowheads="1"/>
          </p:cNvSpPr>
          <p:nvPr/>
        </p:nvSpPr>
        <p:spPr bwMode="auto">
          <a:xfrm>
            <a:off x="395288" y="608013"/>
            <a:ext cx="84978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200">
                <a:latin typeface="Calibri" pitchFamily="34" charset="0"/>
              </a:rPr>
              <a:t>En 1852, Francis  le comenta el problema a su hermano Frederick (University College London) </a:t>
            </a:r>
          </a:p>
        </p:txBody>
      </p:sp>
      <p:sp>
        <p:nvSpPr>
          <p:cNvPr id="37890" name="2 Rectángulo"/>
          <p:cNvSpPr>
            <a:spLocks noChangeArrowheads="1"/>
          </p:cNvSpPr>
          <p:nvPr/>
        </p:nvSpPr>
        <p:spPr bwMode="auto">
          <a:xfrm>
            <a:off x="198438" y="2492375"/>
            <a:ext cx="8891587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200">
                <a:latin typeface="Calibri" pitchFamily="34" charset="0"/>
              </a:rPr>
              <a:t>Frederick Guthrie fue el primero en observar que el problema de los cuatro colores no se podía</a:t>
            </a:r>
          </a:p>
          <a:p>
            <a:r>
              <a:rPr lang="es-ES" sz="3200">
                <a:latin typeface="Calibri" pitchFamily="34" charset="0"/>
              </a:rPr>
              <a:t>generalizar a dimensión 3.</a:t>
            </a:r>
          </a:p>
          <a:p>
            <a:r>
              <a:rPr lang="es-ES" sz="3200">
                <a:latin typeface="Calibri" pitchFamily="34" charset="0"/>
              </a:rPr>
              <a:t>En efecto en dimensión 3 se puede construir un</a:t>
            </a:r>
          </a:p>
          <a:p>
            <a:r>
              <a:rPr lang="es-ES" sz="3200">
                <a:latin typeface="Calibri" pitchFamily="34" charset="0"/>
              </a:rPr>
              <a:t>ejemplo de mapa tridimensional que precise tantos colores como se desee  : “Pila de tizas”</a:t>
            </a:r>
          </a:p>
          <a:p>
            <a:endParaRPr lang="es-ES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16113"/>
            <a:ext cx="900112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3" descr="C:\Users\PAPA-w7x64\Desktop\TTM T2\AugustusDeMorg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288" y="942975"/>
            <a:ext cx="18859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1 Rectángulo"/>
          <p:cNvSpPr>
            <a:spLocks noChangeArrowheads="1"/>
          </p:cNvSpPr>
          <p:nvPr/>
        </p:nvSpPr>
        <p:spPr bwMode="auto">
          <a:xfrm>
            <a:off x="2557463" y="1412875"/>
            <a:ext cx="61198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>
                <a:latin typeface="Calibri" pitchFamily="34" charset="0"/>
              </a:rPr>
              <a:t>Augustus de Morgan </a:t>
            </a:r>
            <a:r>
              <a:rPr lang="es-ES" sz="2800">
                <a:latin typeface="Calibri" pitchFamily="34" charset="0"/>
              </a:rPr>
              <a:t>(1806-1871)</a:t>
            </a:r>
          </a:p>
          <a:p>
            <a:r>
              <a:rPr lang="es-ES" sz="2800">
                <a:latin typeface="Calibri" pitchFamily="34" charset="0"/>
              </a:rPr>
              <a:t>estaba muy interesado en la conjetura</a:t>
            </a:r>
          </a:p>
          <a:p>
            <a:r>
              <a:rPr lang="es-ES" sz="2800">
                <a:latin typeface="Calibri" pitchFamily="34" charset="0"/>
              </a:rPr>
              <a:t>de los 4 colores y difundió entre sus</a:t>
            </a:r>
          </a:p>
          <a:p>
            <a:r>
              <a:rPr lang="es-ES" sz="2800">
                <a:latin typeface="Calibri" pitchFamily="34" charset="0"/>
              </a:rPr>
              <a:t>colegas su importancia.</a:t>
            </a:r>
          </a:p>
        </p:txBody>
      </p:sp>
      <p:pic>
        <p:nvPicPr>
          <p:cNvPr id="41987" name="Picture 5" descr="http://upload.wikimedia.org/wikipedia/commons/thumb/a/a9/Arthur_Cayley.jpg/220px-Arthur_Cayle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2288" y="3644900"/>
            <a:ext cx="190341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3 Rectángulo"/>
          <p:cNvSpPr>
            <a:spLocks noChangeArrowheads="1"/>
          </p:cNvSpPr>
          <p:nvPr/>
        </p:nvSpPr>
        <p:spPr bwMode="auto">
          <a:xfrm>
            <a:off x="2700338" y="3848100"/>
            <a:ext cx="5976937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>
                <a:latin typeface="Calibri" pitchFamily="34" charset="0"/>
              </a:rPr>
              <a:t>Arthur Cayley </a:t>
            </a:r>
            <a:r>
              <a:rPr lang="es-ES" sz="2800">
                <a:latin typeface="Calibri" pitchFamily="34" charset="0"/>
              </a:rPr>
              <a:t>(1821-1895) de la</a:t>
            </a:r>
          </a:p>
          <a:p>
            <a:r>
              <a:rPr lang="es-ES" sz="2800">
                <a:latin typeface="Calibri" pitchFamily="34" charset="0"/>
              </a:rPr>
              <a:t>Universidad de Cambridge.</a:t>
            </a:r>
          </a:p>
          <a:p>
            <a:r>
              <a:rPr lang="es-ES" sz="2800">
                <a:latin typeface="Calibri" pitchFamily="34" charset="0"/>
              </a:rPr>
              <a:t>En junio de 1878, Arthur Cayley acude a un Encuentro de la London</a:t>
            </a:r>
          </a:p>
          <a:p>
            <a:r>
              <a:rPr lang="es-ES" sz="2800">
                <a:latin typeface="Calibri" pitchFamily="34" charset="0"/>
              </a:rPr>
              <a:t>Mathematical Society, donde hace la pregunta:</a:t>
            </a:r>
          </a:p>
        </p:txBody>
      </p:sp>
      <p:sp>
        <p:nvSpPr>
          <p:cNvPr id="41989" name="4 Rectángulo"/>
          <p:cNvSpPr>
            <a:spLocks noChangeArrowheads="1"/>
          </p:cNvSpPr>
          <p:nvPr/>
        </p:nvSpPr>
        <p:spPr bwMode="auto">
          <a:xfrm>
            <a:off x="2700338" y="296863"/>
            <a:ext cx="58324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Calibri" pitchFamily="34" charset="0"/>
              </a:rPr>
              <a:t>Frederick le pasó el problema a Augustus de Morgan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Rectángulo"/>
          <p:cNvSpPr>
            <a:spLocks noChangeArrowheads="1"/>
          </p:cNvSpPr>
          <p:nvPr/>
        </p:nvSpPr>
        <p:spPr bwMode="auto">
          <a:xfrm>
            <a:off x="1023938" y="1125538"/>
            <a:ext cx="7273925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latin typeface="Calibri" pitchFamily="34" charset="0"/>
              </a:rPr>
              <a:t>“Has a solution been given of the statement that in colouring a</a:t>
            </a:r>
          </a:p>
          <a:p>
            <a:r>
              <a:rPr lang="en-US" sz="3200" b="1" i="1">
                <a:latin typeface="Calibri" pitchFamily="34" charset="0"/>
              </a:rPr>
              <a:t>map of a country, divided into counties, only four colours are</a:t>
            </a:r>
          </a:p>
          <a:p>
            <a:r>
              <a:rPr lang="en-US" sz="3200" b="1" i="1">
                <a:latin typeface="Calibri" pitchFamily="34" charset="0"/>
              </a:rPr>
              <a:t>required, so that no two adjacent counties should be painted in</a:t>
            </a:r>
          </a:p>
          <a:p>
            <a:r>
              <a:rPr lang="es-ES" sz="3200" b="1" i="1">
                <a:latin typeface="Calibri" pitchFamily="34" charset="0"/>
              </a:rPr>
              <a:t>the same colour?</a:t>
            </a:r>
            <a:r>
              <a:rPr lang="es-ES" sz="3200" i="1">
                <a:latin typeface="Calibri" pitchFamily="34" charset="0"/>
              </a:rPr>
              <a:t>”</a:t>
            </a:r>
            <a:endParaRPr lang="es-ES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Rectángulo"/>
          <p:cNvSpPr>
            <a:spLocks noChangeArrowheads="1"/>
          </p:cNvSpPr>
          <p:nvPr/>
        </p:nvSpPr>
        <p:spPr bwMode="auto">
          <a:xfrm>
            <a:off x="323850" y="333375"/>
            <a:ext cx="85693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Calibri" pitchFamily="34" charset="0"/>
              </a:rPr>
              <a:t>En 1879 (“Proc. Royal Geographical Soc.”)  : Basta con limitarse a mapas cúbicos, es decir, aquellos en los que hay exactamente </a:t>
            </a:r>
            <a:r>
              <a:rPr lang="es-ES" sz="2800" b="1">
                <a:latin typeface="Calibri" pitchFamily="34" charset="0"/>
              </a:rPr>
              <a:t>3 </a:t>
            </a:r>
            <a:r>
              <a:rPr lang="es-ES" sz="2800">
                <a:latin typeface="Calibri" pitchFamily="34" charset="0"/>
              </a:rPr>
              <a:t>regiones en cada punto de encuentro</a:t>
            </a:r>
          </a:p>
        </p:txBody>
      </p:sp>
      <p:pic>
        <p:nvPicPr>
          <p:cNvPr id="4608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078163"/>
            <a:ext cx="18097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39975" y="3044825"/>
            <a:ext cx="17430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7900" y="3044825"/>
            <a:ext cx="181927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32588" y="3130550"/>
            <a:ext cx="17335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Rectángulo"/>
          <p:cNvSpPr>
            <a:spLocks noChangeArrowheads="1"/>
          </p:cNvSpPr>
          <p:nvPr/>
        </p:nvSpPr>
        <p:spPr bwMode="auto">
          <a:xfrm>
            <a:off x="1187450" y="333375"/>
            <a:ext cx="64087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200" b="1">
                <a:latin typeface="Calibri" pitchFamily="34" charset="0"/>
              </a:rPr>
              <a:t>Alfred Bray Kempe </a:t>
            </a:r>
            <a:r>
              <a:rPr lang="es-ES" sz="3200">
                <a:latin typeface="Calibri" pitchFamily="34" charset="0"/>
              </a:rPr>
              <a:t>(1849-1922) </a:t>
            </a:r>
          </a:p>
        </p:txBody>
      </p:sp>
      <p:sp>
        <p:nvSpPr>
          <p:cNvPr id="4813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8131" name="Rectangle 18"/>
          <p:cNvSpPr>
            <a:spLocks noChangeArrowheads="1"/>
          </p:cNvSpPr>
          <p:nvPr/>
        </p:nvSpPr>
        <p:spPr bwMode="auto">
          <a:xfrm>
            <a:off x="6421438" y="609600"/>
            <a:ext cx="35306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s-ES">
              <a:latin typeface="Calibri" pitchFamily="34" charset="0"/>
            </a:endParaRPr>
          </a:p>
        </p:txBody>
      </p:sp>
      <p:pic>
        <p:nvPicPr>
          <p:cNvPr id="48132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844675"/>
            <a:ext cx="352425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3" name="Rectangle 19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8134" name="20 CuadroTexto"/>
          <p:cNvSpPr txBox="1">
            <a:spLocks noChangeArrowheads="1"/>
          </p:cNvSpPr>
          <p:nvPr/>
        </p:nvSpPr>
        <p:spPr bwMode="auto">
          <a:xfrm>
            <a:off x="3851275" y="1365250"/>
            <a:ext cx="49911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latin typeface="Calibri" pitchFamily="34" charset="0"/>
              </a:rPr>
              <a:t>Tras la pregunta de Cayley en </a:t>
            </a:r>
          </a:p>
          <a:p>
            <a:r>
              <a:rPr lang="es-ES" sz="2800">
                <a:latin typeface="Calibri" pitchFamily="34" charset="0"/>
              </a:rPr>
              <a:t>la London Math. Soc. se interesa </a:t>
            </a:r>
          </a:p>
          <a:p>
            <a:r>
              <a:rPr lang="es-ES" sz="2800">
                <a:latin typeface="Calibri" pitchFamily="34" charset="0"/>
              </a:rPr>
              <a:t>por el problema de los 4 colores</a:t>
            </a:r>
          </a:p>
        </p:txBody>
      </p:sp>
      <p:sp>
        <p:nvSpPr>
          <p:cNvPr id="48135" name="21 Rectángulo"/>
          <p:cNvSpPr>
            <a:spLocks noChangeArrowheads="1"/>
          </p:cNvSpPr>
          <p:nvPr/>
        </p:nvSpPr>
        <p:spPr bwMode="auto">
          <a:xfrm>
            <a:off x="3846513" y="2798763"/>
            <a:ext cx="497363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Calibri" pitchFamily="34" charset="0"/>
              </a:rPr>
              <a:t>En junio de 1879 obtiene su solución del teorema de los 4 colores y lo publica en el Amer. Journal of Math.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700213"/>
            <a:ext cx="337185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8" name="1 Rectángulo"/>
          <p:cNvSpPr>
            <a:spLocks noChangeArrowheads="1"/>
          </p:cNvSpPr>
          <p:nvPr/>
        </p:nvSpPr>
        <p:spPr bwMode="auto">
          <a:xfrm>
            <a:off x="1331913" y="404813"/>
            <a:ext cx="5875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>
                <a:latin typeface="Calibri" pitchFamily="34" charset="0"/>
              </a:rPr>
              <a:t>Percy John Heawood (1861-1955) </a:t>
            </a:r>
          </a:p>
        </p:txBody>
      </p:sp>
      <p:sp>
        <p:nvSpPr>
          <p:cNvPr id="50179" name="2 Rectángulo"/>
          <p:cNvSpPr>
            <a:spLocks noChangeArrowheads="1"/>
          </p:cNvSpPr>
          <p:nvPr/>
        </p:nvSpPr>
        <p:spPr bwMode="auto">
          <a:xfrm>
            <a:off x="4140200" y="1239838"/>
            <a:ext cx="48958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Calibri" pitchFamily="34" charset="0"/>
              </a:rPr>
              <a:t>10 años despues de la prueba de Kempe encuentra un caso para el que falla la demostración</a:t>
            </a:r>
          </a:p>
        </p:txBody>
      </p:sp>
      <p:pic>
        <p:nvPicPr>
          <p:cNvPr id="5018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94250" y="2625725"/>
            <a:ext cx="358775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412875"/>
            <a:ext cx="30861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6" name="1 Rectángulo"/>
          <p:cNvSpPr>
            <a:spLocks noChangeArrowheads="1"/>
          </p:cNvSpPr>
          <p:nvPr/>
        </p:nvSpPr>
        <p:spPr bwMode="auto">
          <a:xfrm>
            <a:off x="1403350" y="417513"/>
            <a:ext cx="51387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latin typeface="Calibri" pitchFamily="34" charset="0"/>
              </a:rPr>
              <a:t>Hermann Minkovski (1864 -1909)</a:t>
            </a:r>
          </a:p>
        </p:txBody>
      </p:sp>
      <p:sp>
        <p:nvSpPr>
          <p:cNvPr id="52227" name="2 Rectángulo"/>
          <p:cNvSpPr>
            <a:spLocks noChangeArrowheads="1"/>
          </p:cNvSpPr>
          <p:nvPr/>
        </p:nvSpPr>
        <p:spPr bwMode="auto">
          <a:xfrm>
            <a:off x="3419475" y="1176338"/>
            <a:ext cx="4572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>
                <a:latin typeface="Calibri" pitchFamily="34" charset="0"/>
              </a:rPr>
              <a:t>Dijo en cierta ocasión a sus alumnos que él no había resuelto el problema de los 4 colores, porque se trataba de un problema que sólo habían atacado matemáticos de tercera fila…</a:t>
            </a:r>
          </a:p>
        </p:txBody>
      </p:sp>
      <p:sp>
        <p:nvSpPr>
          <p:cNvPr id="52228" name="3 Rectángulo"/>
          <p:cNvSpPr>
            <a:spLocks noChangeArrowheads="1"/>
          </p:cNvSpPr>
          <p:nvPr/>
        </p:nvSpPr>
        <p:spPr bwMode="auto">
          <a:xfrm>
            <a:off x="3563938" y="3860800"/>
            <a:ext cx="45720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i="1">
                <a:latin typeface="Calibri" pitchFamily="34" charset="0"/>
              </a:rPr>
              <a:t>Si quiero, puedo probarlo</a:t>
            </a:r>
            <a:r>
              <a:rPr lang="es-ES" sz="2400" b="1">
                <a:latin typeface="Calibri" pitchFamily="34" charset="0"/>
              </a:rPr>
              <a:t>”</a:t>
            </a:r>
            <a:r>
              <a:rPr lang="es-ES" sz="2400">
                <a:latin typeface="Calibri" pitchFamily="34" charset="0"/>
              </a:rPr>
              <a:t>… algún tiempo más tarde reconoció de manera sumisa: </a:t>
            </a:r>
            <a:r>
              <a:rPr lang="es-ES" sz="2400" b="1">
                <a:latin typeface="Calibri" pitchFamily="34" charset="0"/>
              </a:rPr>
              <a:t>“</a:t>
            </a:r>
            <a:r>
              <a:rPr lang="es-ES" sz="2400" b="1" i="1">
                <a:latin typeface="Calibri" pitchFamily="34" charset="0"/>
              </a:rPr>
              <a:t>El cielo se ha enfadado por mi arrogancia:</a:t>
            </a:r>
            <a:endParaRPr lang="es-ES" sz="2400">
              <a:latin typeface="Calibri" pitchFamily="34" charset="0"/>
            </a:endParaRPr>
          </a:p>
          <a:p>
            <a:r>
              <a:rPr lang="es-ES" sz="2400" b="1" i="1">
                <a:latin typeface="Calibri" pitchFamily="34" charset="0"/>
              </a:rPr>
              <a:t>mi prueba es también errónea”</a:t>
            </a:r>
            <a:endParaRPr lang="es-ES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CuadroTexto"/>
          <p:cNvSpPr txBox="1">
            <a:spLocks noChangeArrowheads="1"/>
          </p:cNvSpPr>
          <p:nvPr/>
        </p:nvSpPr>
        <p:spPr bwMode="auto">
          <a:xfrm>
            <a:off x="250825" y="474663"/>
            <a:ext cx="8858250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>
                <a:latin typeface="Calibri" pitchFamily="34" charset="0"/>
              </a:rPr>
              <a:t>Coloreando mapas</a:t>
            </a:r>
            <a:endParaRPr lang="es-ES" sz="3200">
              <a:latin typeface="Calibri" pitchFamily="34" charset="0"/>
            </a:endParaRPr>
          </a:p>
          <a:p>
            <a:r>
              <a:rPr lang="es-ES" sz="3200">
                <a:latin typeface="Calibri" pitchFamily="34" charset="0"/>
              </a:rPr>
              <a:t> </a:t>
            </a:r>
          </a:p>
          <a:p>
            <a:r>
              <a:rPr lang="es-ES" sz="3200">
                <a:latin typeface="Calibri" pitchFamily="34" charset="0"/>
              </a:rPr>
              <a:t>Möbius propuso en 1840 este problema:</a:t>
            </a:r>
          </a:p>
          <a:p>
            <a:r>
              <a:rPr lang="es-ES" sz="3200">
                <a:latin typeface="Calibri" pitchFamily="34" charset="0"/>
              </a:rPr>
              <a:t> </a:t>
            </a:r>
          </a:p>
          <a:p>
            <a:r>
              <a:rPr lang="es-ES" sz="3200" i="1">
                <a:latin typeface="Calibri" pitchFamily="34" charset="0"/>
              </a:rPr>
              <a:t>Había una vez un rey que tenía cinco hijos. </a:t>
            </a:r>
          </a:p>
          <a:p>
            <a:r>
              <a:rPr lang="es-ES" sz="3200" i="1">
                <a:latin typeface="Calibri" pitchFamily="34" charset="0"/>
              </a:rPr>
              <a:t>En su testamento pidió que a su muerte su </a:t>
            </a:r>
          </a:p>
          <a:p>
            <a:r>
              <a:rPr lang="es-ES" sz="3200" i="1">
                <a:latin typeface="Calibri" pitchFamily="34" charset="0"/>
              </a:rPr>
              <a:t>reino se dividiera en cinco regiones, de modo</a:t>
            </a:r>
          </a:p>
          <a:p>
            <a:r>
              <a:rPr lang="es-ES" sz="3200" i="1">
                <a:latin typeface="Calibri" pitchFamily="34" charset="0"/>
              </a:rPr>
              <a:t> tal que cada región tuviera frontera en común </a:t>
            </a:r>
          </a:p>
          <a:p>
            <a:r>
              <a:rPr lang="es-ES" sz="3200" i="1">
                <a:latin typeface="Calibri" pitchFamily="34" charset="0"/>
              </a:rPr>
              <a:t>con las otras cuatro.</a:t>
            </a:r>
            <a:endParaRPr lang="es-ES" sz="3200">
              <a:latin typeface="Calibri" pitchFamily="34" charset="0"/>
            </a:endParaRPr>
          </a:p>
          <a:p>
            <a:r>
              <a:rPr lang="es-ES" sz="3200">
                <a:latin typeface="Calibri" pitchFamily="34" charset="0"/>
              </a:rPr>
              <a:t> </a:t>
            </a:r>
          </a:p>
          <a:p>
            <a:r>
              <a:rPr lang="es-ES" sz="3200">
                <a:latin typeface="Calibri" pitchFamily="34" charset="0"/>
              </a:rPr>
              <a:t> ¿Se pueden satisfacer los términos del testamento?</a:t>
            </a:r>
          </a:p>
          <a:p>
            <a:endParaRPr lang="es-ES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CuadroTexto"/>
          <p:cNvSpPr txBox="1">
            <a:spLocks noChangeArrowheads="1"/>
          </p:cNvSpPr>
          <p:nvPr/>
        </p:nvSpPr>
        <p:spPr bwMode="auto">
          <a:xfrm>
            <a:off x="539750" y="404813"/>
            <a:ext cx="798353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latin typeface="Calibri" pitchFamily="34" charset="0"/>
              </a:rPr>
              <a:t>Se resolvió el problema para mapas sobre superficies </a:t>
            </a:r>
          </a:p>
          <a:p>
            <a:r>
              <a:rPr lang="es-ES" sz="2800">
                <a:latin typeface="Calibri" pitchFamily="34" charset="0"/>
              </a:rPr>
              <a:t>aparentemente más complicadas que el plano :</a:t>
            </a:r>
          </a:p>
          <a:p>
            <a:endParaRPr lang="es-ES" sz="2800">
              <a:latin typeface="Calibri" pitchFamily="34" charset="0"/>
            </a:endParaRPr>
          </a:p>
          <a:p>
            <a:r>
              <a:rPr lang="es-ES" sz="2800">
                <a:latin typeface="Calibri" pitchFamily="34" charset="0"/>
              </a:rPr>
              <a:t>-Para el toro : 7 colores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37113" y="1484313"/>
            <a:ext cx="37369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4451350"/>
            <a:ext cx="7407275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2276475"/>
            <a:ext cx="7345363" cy="425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2" name="1 CuadroTexto"/>
          <p:cNvSpPr txBox="1">
            <a:spLocks noChangeArrowheads="1"/>
          </p:cNvSpPr>
          <p:nvPr/>
        </p:nvSpPr>
        <p:spPr bwMode="auto">
          <a:xfrm>
            <a:off x="1187450" y="860425"/>
            <a:ext cx="6227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>
                <a:latin typeface="Calibri" pitchFamily="34" charset="0"/>
              </a:rPr>
              <a:t>Para el toro de 2 agujeros : 8 colores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6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125" y="2139950"/>
            <a:ext cx="501650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163" y="2328863"/>
            <a:ext cx="3549650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1" name="1 CuadroTexto"/>
          <p:cNvSpPr txBox="1">
            <a:spLocks noChangeArrowheads="1"/>
          </p:cNvSpPr>
          <p:nvPr/>
        </p:nvSpPr>
        <p:spPr bwMode="auto">
          <a:xfrm>
            <a:off x="1619250" y="831850"/>
            <a:ext cx="57753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>
                <a:latin typeface="Calibri" pitchFamily="34" charset="0"/>
              </a:rPr>
              <a:t>Para la botella de Klein : 6 colores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1639888"/>
            <a:ext cx="5976938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1 CuadroTexto"/>
          <p:cNvSpPr txBox="1">
            <a:spLocks noChangeArrowheads="1"/>
          </p:cNvSpPr>
          <p:nvPr/>
        </p:nvSpPr>
        <p:spPr bwMode="auto">
          <a:xfrm>
            <a:off x="1403350" y="981075"/>
            <a:ext cx="6188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>
                <a:latin typeface="Calibri" pitchFamily="34" charset="0"/>
              </a:rPr>
              <a:t>Para la banda de Möbius  : 6 colores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1 CuadroTexto"/>
          <p:cNvSpPr txBox="1">
            <a:spLocks noChangeArrowheads="1"/>
          </p:cNvSpPr>
          <p:nvPr/>
        </p:nvSpPr>
        <p:spPr bwMode="auto">
          <a:xfrm>
            <a:off x="611188" y="1052513"/>
            <a:ext cx="8021637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latin typeface="Calibri" pitchFamily="34" charset="0"/>
              </a:rPr>
              <a:t>Pero para el plano (o la esfera) : ¿?</a:t>
            </a:r>
          </a:p>
          <a:p>
            <a:endParaRPr lang="es-ES" sz="2800">
              <a:latin typeface="Calibri" pitchFamily="34" charset="0"/>
            </a:endParaRPr>
          </a:p>
          <a:p>
            <a:r>
              <a:rPr lang="es-ES" sz="2800">
                <a:latin typeface="Calibri" pitchFamily="34" charset="0"/>
              </a:rPr>
              <a:t>Se hicieron algunos avances :</a:t>
            </a:r>
          </a:p>
          <a:p>
            <a:r>
              <a:rPr lang="es-ES" sz="2800">
                <a:latin typeface="Calibri" pitchFamily="34" charset="0"/>
              </a:rPr>
              <a:t>	- Hasta mapas de 36 regiones : Bastan 4 colores</a:t>
            </a:r>
          </a:p>
          <a:p>
            <a:r>
              <a:rPr lang="es-ES" sz="2800">
                <a:latin typeface="Calibri" pitchFamily="34" charset="0"/>
              </a:rPr>
              <a:t>	- Todo mapa con 6 colores (1950)</a:t>
            </a:r>
          </a:p>
          <a:p>
            <a:r>
              <a:rPr lang="es-ES" sz="2800">
                <a:latin typeface="Calibri" pitchFamily="34" charset="0"/>
              </a:rPr>
              <a:t>	- Todo mapa con 5 colores</a:t>
            </a:r>
          </a:p>
          <a:p>
            <a:r>
              <a:rPr lang="es-ES" sz="2800">
                <a:latin typeface="Calibri" pitchFamily="34" charset="0"/>
              </a:rPr>
              <a:t>	- …….</a:t>
            </a:r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5913" y="4076700"/>
            <a:ext cx="2700337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7" name="2 CuadroTexto"/>
          <p:cNvSpPr txBox="1">
            <a:spLocks noChangeArrowheads="1"/>
          </p:cNvSpPr>
          <p:nvPr/>
        </p:nvSpPr>
        <p:spPr bwMode="auto">
          <a:xfrm>
            <a:off x="5003800" y="4941888"/>
            <a:ext cx="3613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>
                <a:latin typeface="Calibri" pitchFamily="34" charset="0"/>
              </a:rPr>
              <a:t>¿Bastarán 4 colores?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052513"/>
            <a:ext cx="240982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4" name="5 Rectángulo"/>
          <p:cNvSpPr>
            <a:spLocks noChangeArrowheads="1"/>
          </p:cNvSpPr>
          <p:nvPr/>
        </p:nvSpPr>
        <p:spPr bwMode="auto">
          <a:xfrm>
            <a:off x="1908175" y="358775"/>
            <a:ext cx="5191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>
                <a:latin typeface="Calibri" pitchFamily="34" charset="0"/>
              </a:rPr>
              <a:t>Martín Gardner (1914 – 2010)</a:t>
            </a:r>
          </a:p>
        </p:txBody>
      </p:sp>
      <p:sp>
        <p:nvSpPr>
          <p:cNvPr id="64515" name="6 Rectángulo"/>
          <p:cNvSpPr>
            <a:spLocks noChangeArrowheads="1"/>
          </p:cNvSpPr>
          <p:nvPr/>
        </p:nvSpPr>
        <p:spPr bwMode="auto">
          <a:xfrm>
            <a:off x="2700338" y="1127125"/>
            <a:ext cx="62642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>
                <a:latin typeface="Calibri" pitchFamily="34" charset="0"/>
              </a:rPr>
              <a:t>Publicó el 1 de abril de 1975 un artículo, pretendiendo que se había encontrado un mapa que requería necesariamente </a:t>
            </a:r>
            <a:r>
              <a:rPr lang="es-ES" sz="2400" b="1" i="1">
                <a:latin typeface="Calibri" pitchFamily="34" charset="0"/>
              </a:rPr>
              <a:t>5 colores</a:t>
            </a:r>
            <a:r>
              <a:rPr lang="es-ES" sz="2400">
                <a:latin typeface="Calibri" pitchFamily="34" charset="0"/>
              </a:rPr>
              <a:t>, dando así un contraejemplo, que invalidaba la aún por entonces conjetura de los 4 colores.</a:t>
            </a:r>
          </a:p>
        </p:txBody>
      </p:sp>
      <p:pic>
        <p:nvPicPr>
          <p:cNvPr id="64516" name="Picture 2" descr="http://www.albaiges.com/matematicas/historiamatematicas/teoremacuatrocolores_archivos/image00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6300" y="3051175"/>
            <a:ext cx="4395788" cy="362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1" name="Picture 2" descr="http://www.albaiges.com/matematicas/historiamatematicas/teoremacuatrocolores_archivos/image00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1513" y="139700"/>
            <a:ext cx="5472112" cy="592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2" name="1 CuadroTexto"/>
          <p:cNvSpPr txBox="1">
            <a:spLocks noChangeArrowheads="1"/>
          </p:cNvSpPr>
          <p:nvPr/>
        </p:nvSpPr>
        <p:spPr bwMode="auto">
          <a:xfrm>
            <a:off x="468313" y="6243638"/>
            <a:ext cx="8670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Calibri" pitchFamily="34" charset="0"/>
              </a:rPr>
              <a:t>¡Se podía con 4 colores! Era una broma para el “fool day”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1 CuadroTexto"/>
          <p:cNvSpPr txBox="1">
            <a:spLocks noChangeArrowheads="1"/>
          </p:cNvSpPr>
          <p:nvPr/>
        </p:nvSpPr>
        <p:spPr bwMode="auto">
          <a:xfrm>
            <a:off x="214313" y="371475"/>
            <a:ext cx="8929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Calibri" pitchFamily="34" charset="0"/>
              </a:rPr>
              <a:t>125 años tras su planteamiento, la conjetura seguía abierta</a:t>
            </a:r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3860800"/>
            <a:ext cx="65341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1" name="2 Rectángulo"/>
          <p:cNvSpPr>
            <a:spLocks noChangeArrowheads="1"/>
          </p:cNvSpPr>
          <p:nvPr/>
        </p:nvSpPr>
        <p:spPr bwMode="auto">
          <a:xfrm>
            <a:off x="971550" y="1703388"/>
            <a:ext cx="720090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Calibri" pitchFamily="34" charset="0"/>
              </a:rPr>
              <a:t>Appel y Haken con 50 dias de cálculo de un ordenador IBM 360 “completaron” la demostración en 1976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¿Esa prueba es válida?</a:t>
            </a:r>
          </a:p>
        </p:txBody>
      </p:sp>
      <p:sp>
        <p:nvSpPr>
          <p:cNvPr id="7065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Muchos matemáticos aceptaron ésta como una prueba irrefutable, pero otros muchos argumentaron que </a:t>
            </a:r>
            <a:r>
              <a:rPr lang="es-ES" b="1" i="1" smtClean="0"/>
              <a:t>eso </a:t>
            </a:r>
            <a:r>
              <a:rPr lang="es-ES" smtClean="0"/>
              <a:t>no era una demostración matemática, … la máquina había comprobado que una gran cantidad de mapas podían colorearse usando a lo más 4 colores, ¿pero, y sí existía un mapa, que el ordenador no hubiese contemplado y que no podía colorearse de esa forma?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1 Rectángulo"/>
          <p:cNvSpPr>
            <a:spLocks noChangeArrowheads="1"/>
          </p:cNvSpPr>
          <p:nvPr/>
        </p:nvSpPr>
        <p:spPr bwMode="auto">
          <a:xfrm>
            <a:off x="468313" y="692150"/>
            <a:ext cx="7991475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>
                <a:latin typeface="Calibri" pitchFamily="34" charset="0"/>
              </a:rPr>
              <a:t>En esa época uno de los comentarios que se hacían era: </a:t>
            </a:r>
          </a:p>
          <a:p>
            <a:endParaRPr lang="es-ES" sz="3600" b="1" i="1">
              <a:latin typeface="Calibri" pitchFamily="34" charset="0"/>
            </a:endParaRPr>
          </a:p>
          <a:p>
            <a:r>
              <a:rPr lang="es-ES" sz="5400" b="1" i="1">
                <a:latin typeface="Calibri" pitchFamily="34" charset="0"/>
              </a:rPr>
              <a:t>“Una buena demostración matemática es como un poema , 	¡esto es un listín telefónico!”</a:t>
            </a:r>
            <a:endParaRPr lang="es-ES" sz="5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Rectángulo"/>
          <p:cNvSpPr>
            <a:spLocks noChangeArrowheads="1"/>
          </p:cNvSpPr>
          <p:nvPr/>
        </p:nvSpPr>
        <p:spPr bwMode="auto">
          <a:xfrm>
            <a:off x="684213" y="836613"/>
            <a:ext cx="79914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>
                <a:latin typeface="Calibri" pitchFamily="34" charset="0"/>
              </a:rPr>
              <a:t>Un problema más difícil:</a:t>
            </a:r>
          </a:p>
          <a:p>
            <a:r>
              <a:rPr lang="es-ES" sz="4000">
                <a:latin typeface="Calibri" pitchFamily="34" charset="0"/>
              </a:rPr>
              <a:t> </a:t>
            </a:r>
          </a:p>
          <a:p>
            <a:r>
              <a:rPr lang="es-ES" sz="4000">
                <a:latin typeface="Calibri" pitchFamily="34" charset="0"/>
              </a:rPr>
              <a:t>¿Cuántos colores hacen falta para colorear un mapa, de modo que dos regiones limítrofes tengan distinto color? Las regiones que se cortan en un punto no se consideran limítrofes.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1 CuadroTexto"/>
          <p:cNvSpPr txBox="1">
            <a:spLocks noChangeArrowheads="1"/>
          </p:cNvSpPr>
          <p:nvPr/>
        </p:nvSpPr>
        <p:spPr bwMode="auto">
          <a:xfrm>
            <a:off x="1403350" y="549275"/>
            <a:ext cx="63007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4000">
                <a:latin typeface="Calibri" pitchFamily="34" charset="0"/>
              </a:rPr>
              <a:t>Hubo que esperar hasta 1996</a:t>
            </a:r>
          </a:p>
        </p:txBody>
      </p:sp>
      <p:sp>
        <p:nvSpPr>
          <p:cNvPr id="74754" name="2 Rectángulo"/>
          <p:cNvSpPr>
            <a:spLocks noChangeArrowheads="1"/>
          </p:cNvSpPr>
          <p:nvPr/>
        </p:nvSpPr>
        <p:spPr bwMode="auto">
          <a:xfrm>
            <a:off x="900113" y="1484313"/>
            <a:ext cx="741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>
                <a:latin typeface="Calibri" pitchFamily="34" charset="0"/>
              </a:rPr>
              <a:t>N. Robertson, D.P. Sanders, P. Seymour y R. Thomas (Georgia Institute of Technology), publican  </a:t>
            </a:r>
            <a:r>
              <a:rPr lang="es-ES" sz="2400" b="1" i="1">
                <a:latin typeface="Calibri" pitchFamily="34" charset="0"/>
              </a:rPr>
              <a:t>A new proof of the four- colour theorem</a:t>
            </a:r>
            <a:r>
              <a:rPr lang="es-ES" sz="2400" b="1">
                <a:latin typeface="Calibri" pitchFamily="34" charset="0"/>
              </a:rPr>
              <a:t>.</a:t>
            </a:r>
            <a:endParaRPr lang="es-ES" sz="2400">
              <a:latin typeface="Calibri" pitchFamily="34" charset="0"/>
            </a:endParaRPr>
          </a:p>
        </p:txBody>
      </p:sp>
      <p:pic>
        <p:nvPicPr>
          <p:cNvPr id="7475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1138" y="3429000"/>
            <a:ext cx="1836737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429000"/>
            <a:ext cx="203835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7900" y="3524250"/>
            <a:ext cx="2344738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8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72338" y="3524250"/>
            <a:ext cx="1547812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CuadroTexto"/>
          <p:cNvSpPr txBox="1">
            <a:spLocks noChangeArrowheads="1"/>
          </p:cNvSpPr>
          <p:nvPr/>
        </p:nvSpPr>
        <p:spPr bwMode="auto">
          <a:xfrm>
            <a:off x="1042988" y="952500"/>
            <a:ext cx="672623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600">
                <a:latin typeface="Calibri" pitchFamily="34" charset="0"/>
              </a:rPr>
              <a:t>¿Cuántos colores se necesitan para</a:t>
            </a:r>
          </a:p>
          <a:p>
            <a:r>
              <a:rPr lang="es-ES" sz="3600">
                <a:latin typeface="Calibri" pitchFamily="34" charset="0"/>
              </a:rPr>
              <a:t> colorear un tablero de ajedrez?</a:t>
            </a:r>
          </a:p>
          <a:p>
            <a:endParaRPr lang="es-ES" sz="3600">
              <a:latin typeface="Calibri" pitchFamily="34" charset="0"/>
            </a:endParaRPr>
          </a:p>
          <a:p>
            <a:r>
              <a:rPr lang="es-ES" sz="3600">
                <a:latin typeface="Calibri" pitchFamily="34" charset="0"/>
              </a:rPr>
              <a:t>¿Hay otros mapas que se pueden </a:t>
            </a:r>
          </a:p>
          <a:p>
            <a:r>
              <a:rPr lang="es-ES" sz="3600">
                <a:latin typeface="Calibri" pitchFamily="34" charset="0"/>
              </a:rPr>
              <a:t>colorear sólo con dos colores?</a:t>
            </a:r>
          </a:p>
          <a:p>
            <a:endParaRPr lang="es-ES" sz="3600">
              <a:latin typeface="Calibri" pitchFamily="34" charset="0"/>
            </a:endParaRPr>
          </a:p>
          <a:p>
            <a:r>
              <a:rPr lang="es-ES" sz="3600">
                <a:latin typeface="Calibri" pitchFamily="34" charset="0"/>
              </a:rPr>
              <a:t>Estudiar los mapas con fronteras </a:t>
            </a:r>
          </a:p>
          <a:p>
            <a:r>
              <a:rPr lang="es-ES" sz="3600">
                <a:latin typeface="Calibri" pitchFamily="34" charset="0"/>
              </a:rPr>
              <a:t>de líneas rectas.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239713"/>
            <a:ext cx="6192837" cy="502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1 CuadroTexto"/>
          <p:cNvSpPr txBox="1">
            <a:spLocks noChangeArrowheads="1"/>
          </p:cNvSpPr>
          <p:nvPr/>
        </p:nvSpPr>
        <p:spPr bwMode="auto">
          <a:xfrm>
            <a:off x="1476375" y="5499100"/>
            <a:ext cx="65706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4000">
                <a:latin typeface="Calibri" pitchFamily="34" charset="0"/>
              </a:rPr>
              <a:t>¿Se puede colorear éste mapa </a:t>
            </a:r>
          </a:p>
          <a:p>
            <a:r>
              <a:rPr lang="es-ES" sz="4000">
                <a:latin typeface="Calibri" pitchFamily="34" charset="0"/>
              </a:rPr>
              <a:t>con sólo tres colores?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88913"/>
            <a:ext cx="7451725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1 Rectángulo"/>
          <p:cNvSpPr>
            <a:spLocks noChangeArrowheads="1"/>
          </p:cNvSpPr>
          <p:nvPr/>
        </p:nvSpPr>
        <p:spPr bwMode="auto">
          <a:xfrm>
            <a:off x="1116013" y="5084763"/>
            <a:ext cx="70913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>
                <a:latin typeface="Calibri" pitchFamily="34" charset="0"/>
              </a:rPr>
              <a:t>Este mapa está coloreado</a:t>
            </a:r>
          </a:p>
          <a:p>
            <a:r>
              <a:rPr lang="es-ES" sz="4000">
                <a:latin typeface="Calibri" pitchFamily="34" charset="0"/>
              </a:rPr>
              <a:t>con cuatro colores.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22" name="Object 58"/>
          <p:cNvGraphicFramePr>
            <a:graphicFrameLocks noChangeAspect="1"/>
          </p:cNvGraphicFramePr>
          <p:nvPr/>
        </p:nvGraphicFramePr>
        <p:xfrm>
          <a:off x="239713" y="2133600"/>
          <a:ext cx="2900362" cy="2808288"/>
        </p:xfrm>
        <a:graphic>
          <a:graphicData uri="http://schemas.openxmlformats.org/presentationml/2006/ole">
            <p:oleObj spid="_x0000_s3130" name="Imagen de mapa de bits" r:id="rId4" imgW="2095793" imgH="2029108" progId="PBrush">
              <p:embed/>
            </p:oleObj>
          </a:graphicData>
        </a:graphic>
      </p:graphicFrame>
      <p:graphicFrame>
        <p:nvGraphicFramePr>
          <p:cNvPr id="86023" name="Object 59"/>
          <p:cNvGraphicFramePr>
            <a:graphicFrameLocks noChangeAspect="1"/>
          </p:cNvGraphicFramePr>
          <p:nvPr/>
        </p:nvGraphicFramePr>
        <p:xfrm>
          <a:off x="3529013" y="2544763"/>
          <a:ext cx="2038350" cy="2028825"/>
        </p:xfrm>
        <a:graphic>
          <a:graphicData uri="http://schemas.openxmlformats.org/presentationml/2006/ole">
            <p:oleObj spid="_x0000_s3131" name="Imagen de mapa de bits" r:id="rId5" imgW="2038095" imgH="2029108" progId="PBrush">
              <p:embed/>
            </p:oleObj>
          </a:graphicData>
        </a:graphic>
      </p:graphicFrame>
      <p:graphicFrame>
        <p:nvGraphicFramePr>
          <p:cNvPr id="86024" name="Object 60"/>
          <p:cNvGraphicFramePr>
            <a:graphicFrameLocks noChangeAspect="1"/>
          </p:cNvGraphicFramePr>
          <p:nvPr/>
        </p:nvGraphicFramePr>
        <p:xfrm>
          <a:off x="3494088" y="2551113"/>
          <a:ext cx="2076450" cy="2019300"/>
        </p:xfrm>
        <a:graphic>
          <a:graphicData uri="http://schemas.openxmlformats.org/presentationml/2006/ole">
            <p:oleObj spid="_x0000_s3132" name="Imagen de mapa de bits" r:id="rId6" imgW="2076740" imgH="2019048" progId="PBrush">
              <p:embed/>
            </p:oleObj>
          </a:graphicData>
        </a:graphic>
      </p:graphicFrame>
      <p:graphicFrame>
        <p:nvGraphicFramePr>
          <p:cNvPr id="86025" name="Object 61"/>
          <p:cNvGraphicFramePr>
            <a:graphicFrameLocks noChangeAspect="1"/>
          </p:cNvGraphicFramePr>
          <p:nvPr/>
        </p:nvGraphicFramePr>
        <p:xfrm>
          <a:off x="3522663" y="2514600"/>
          <a:ext cx="2057400" cy="2066925"/>
        </p:xfrm>
        <a:graphic>
          <a:graphicData uri="http://schemas.openxmlformats.org/presentationml/2006/ole">
            <p:oleObj spid="_x0000_s3133" name="Imagen de mapa de bits" r:id="rId7" imgW="2057143" imgH="2066667" progId="PBrush">
              <p:embed/>
            </p:oleObj>
          </a:graphicData>
        </a:graphic>
      </p:graphicFrame>
      <p:graphicFrame>
        <p:nvGraphicFramePr>
          <p:cNvPr id="86026" name="Object 62"/>
          <p:cNvGraphicFramePr>
            <a:graphicFrameLocks noChangeAspect="1"/>
          </p:cNvGraphicFramePr>
          <p:nvPr/>
        </p:nvGraphicFramePr>
        <p:xfrm>
          <a:off x="3203575" y="2128838"/>
          <a:ext cx="2736850" cy="2774950"/>
        </p:xfrm>
        <a:graphic>
          <a:graphicData uri="http://schemas.openxmlformats.org/presentationml/2006/ole">
            <p:oleObj spid="_x0000_s3134" name="Imagen de mapa de bits" r:id="rId8" imgW="0" imgH="0" progId="PBrush">
              <p:embed/>
            </p:oleObj>
          </a:graphicData>
        </a:graphic>
      </p:graphicFrame>
      <p:graphicFrame>
        <p:nvGraphicFramePr>
          <p:cNvPr id="86027" name="Object 63"/>
          <p:cNvGraphicFramePr>
            <a:graphicFrameLocks noChangeAspect="1"/>
          </p:cNvGraphicFramePr>
          <p:nvPr/>
        </p:nvGraphicFramePr>
        <p:xfrm>
          <a:off x="6105525" y="2552700"/>
          <a:ext cx="2066925" cy="2028825"/>
        </p:xfrm>
        <a:graphic>
          <a:graphicData uri="http://schemas.openxmlformats.org/presentationml/2006/ole">
            <p:oleObj spid="_x0000_s3135" name="Imagen de mapa de bits" r:id="rId9" imgW="2066667" imgH="2029108" progId="PBrush">
              <p:embed/>
            </p:oleObj>
          </a:graphicData>
        </a:graphic>
      </p:graphicFrame>
      <p:graphicFrame>
        <p:nvGraphicFramePr>
          <p:cNvPr id="86028" name="Object 64"/>
          <p:cNvGraphicFramePr>
            <a:graphicFrameLocks noChangeAspect="1"/>
          </p:cNvGraphicFramePr>
          <p:nvPr/>
        </p:nvGraphicFramePr>
        <p:xfrm>
          <a:off x="6167438" y="2133600"/>
          <a:ext cx="2789237" cy="2735263"/>
        </p:xfrm>
        <a:graphic>
          <a:graphicData uri="http://schemas.openxmlformats.org/presentationml/2006/ole">
            <p:oleObj spid="_x0000_s3136" name="Imagen de mapa de bits" r:id="rId10" imgW="2019048" imgH="1980952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Rectángulo"/>
          <p:cNvSpPr>
            <a:spLocks noChangeArrowheads="1"/>
          </p:cNvSpPr>
          <p:nvPr/>
        </p:nvSpPr>
        <p:spPr bwMode="auto">
          <a:xfrm>
            <a:off x="755650" y="1557338"/>
            <a:ext cx="78486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800">
                <a:latin typeface="Calibri" pitchFamily="34" charset="0"/>
              </a:rPr>
              <a:t>¿Bastan 4 colores para colorear un mapa plano, de modo que dos países con frontera común tengan diferente color?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CuadroTexto"/>
          <p:cNvSpPr txBox="1">
            <a:spLocks noChangeArrowheads="1"/>
          </p:cNvSpPr>
          <p:nvPr/>
        </p:nvSpPr>
        <p:spPr bwMode="auto">
          <a:xfrm>
            <a:off x="755650" y="1916113"/>
            <a:ext cx="69850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000">
                <a:latin typeface="Calibri" pitchFamily="34" charset="0"/>
              </a:rPr>
              <a:t>¿Es un problema topológico?</a:t>
            </a:r>
          </a:p>
          <a:p>
            <a:endParaRPr lang="es-ES" sz="4000">
              <a:latin typeface="Calibri" pitchFamily="34" charset="0"/>
            </a:endParaRPr>
          </a:p>
          <a:p>
            <a:r>
              <a:rPr lang="es-ES" sz="4000">
                <a:latin typeface="Calibri" pitchFamily="34" charset="0"/>
              </a:rPr>
              <a:t>¿Cambia algo si en vez de ser </a:t>
            </a:r>
          </a:p>
          <a:p>
            <a:r>
              <a:rPr lang="es-ES" sz="4000">
                <a:latin typeface="Calibri" pitchFamily="34" charset="0"/>
              </a:rPr>
              <a:t>plano, el mapa estuviera sobre </a:t>
            </a:r>
          </a:p>
          <a:p>
            <a:r>
              <a:rPr lang="es-ES" sz="4000">
                <a:latin typeface="Calibri" pitchFamily="34" charset="0"/>
              </a:rPr>
              <a:t>una superficie esférica?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780</Words>
  <Application>Microsoft Office PowerPoint</Application>
  <PresentationFormat>On-screen Show (4:3)</PresentationFormat>
  <Paragraphs>98</Paragraphs>
  <Slides>30</Slides>
  <Notes>30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Plantilla de diseño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Tema de Office</vt:lpstr>
      <vt:lpstr>Imagen de mapa de bits</vt:lpstr>
      <vt:lpstr>TOPOLOGÍA II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¿Esa prueba es válida?</vt:lpstr>
      <vt:lpstr>Diapositiva 29</vt:lpstr>
      <vt:lpstr>Diapositiva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TOPOLOGÍA II</dc:title>
  <dc:creator>PAPA-w7x64</dc:creator>
  <cp:lastModifiedBy>ALVARO</cp:lastModifiedBy>
  <cp:revision>22</cp:revision>
  <dcterms:created xsi:type="dcterms:W3CDTF">2013-03-19T20:16:00Z</dcterms:created>
  <dcterms:modified xsi:type="dcterms:W3CDTF">2015-03-10T11:58:39Z</dcterms:modified>
</cp:coreProperties>
</file>