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8" r:id="rId3"/>
    <p:sldId id="257" r:id="rId4"/>
    <p:sldId id="259" r:id="rId5"/>
    <p:sldId id="260" r:id="rId6"/>
    <p:sldId id="276" r:id="rId7"/>
    <p:sldId id="261" r:id="rId8"/>
    <p:sldId id="262" r:id="rId9"/>
    <p:sldId id="263" r:id="rId10"/>
    <p:sldId id="264" r:id="rId11"/>
    <p:sldId id="277" r:id="rId12"/>
    <p:sldId id="265" r:id="rId13"/>
    <p:sldId id="268" r:id="rId14"/>
    <p:sldId id="266" r:id="rId15"/>
    <p:sldId id="267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0E43543-D19D-460C-B14F-F1ABA6E77063}" type="datetimeFigureOut">
              <a:rPr lang="es-ES" smtClean="0"/>
              <a:pPr/>
              <a:t>12/03/2014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E97F56B-6D0B-4A94-B9B6-B77BB8742DC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43543-D19D-460C-B14F-F1ABA6E77063}" type="datetimeFigureOut">
              <a:rPr lang="es-ES" smtClean="0"/>
              <a:pPr/>
              <a:t>12/03/2014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7F56B-6D0B-4A94-B9B6-B77BB8742DC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43543-D19D-460C-B14F-F1ABA6E77063}" type="datetimeFigureOut">
              <a:rPr lang="es-ES" smtClean="0"/>
              <a:pPr/>
              <a:t>12/03/2014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7F56B-6D0B-4A94-B9B6-B77BB8742DC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0E43543-D19D-460C-B14F-F1ABA6E77063}" type="datetimeFigureOut">
              <a:rPr lang="es-ES" smtClean="0"/>
              <a:pPr/>
              <a:t>12/03/2014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7F56B-6D0B-4A94-B9B6-B77BB8742DC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0E43543-D19D-460C-B14F-F1ABA6E77063}" type="datetimeFigureOut">
              <a:rPr lang="es-ES" smtClean="0"/>
              <a:pPr/>
              <a:t>12/03/2014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E97F56B-6D0B-4A94-B9B6-B77BB8742DC0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0E43543-D19D-460C-B14F-F1ABA6E77063}" type="datetimeFigureOut">
              <a:rPr lang="es-ES" smtClean="0"/>
              <a:pPr/>
              <a:t>12/03/2014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E97F56B-6D0B-4A94-B9B6-B77BB8742DC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0E43543-D19D-460C-B14F-F1ABA6E77063}" type="datetimeFigureOut">
              <a:rPr lang="es-ES" smtClean="0"/>
              <a:pPr/>
              <a:t>12/03/2014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E97F56B-6D0B-4A94-B9B6-B77BB8742DC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43543-D19D-460C-B14F-F1ABA6E77063}" type="datetimeFigureOut">
              <a:rPr lang="es-ES" smtClean="0"/>
              <a:pPr/>
              <a:t>12/03/2014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7F56B-6D0B-4A94-B9B6-B77BB8742DC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0E43543-D19D-460C-B14F-F1ABA6E77063}" type="datetimeFigureOut">
              <a:rPr lang="es-ES" smtClean="0"/>
              <a:pPr/>
              <a:t>12/03/2014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E97F56B-6D0B-4A94-B9B6-B77BB8742DC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0E43543-D19D-460C-B14F-F1ABA6E77063}" type="datetimeFigureOut">
              <a:rPr lang="es-ES" smtClean="0"/>
              <a:pPr/>
              <a:t>12/03/2014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E97F56B-6D0B-4A94-B9B6-B77BB8742DC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0E43543-D19D-460C-B14F-F1ABA6E77063}" type="datetimeFigureOut">
              <a:rPr lang="es-ES" smtClean="0"/>
              <a:pPr/>
              <a:t>12/03/2014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E97F56B-6D0B-4A94-B9B6-B77BB8742DC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0E43543-D19D-460C-B14F-F1ABA6E77063}" type="datetimeFigureOut">
              <a:rPr lang="es-ES" smtClean="0"/>
              <a:pPr/>
              <a:t>12/03/2014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E97F56B-6D0B-4A94-B9B6-B77BB8742DC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es/url?q=http://arrebatos.blogspot.com/2007/07/como-en-un-dibujo.html&amp;sa=U&amp;ei=WycgU5fcLaW20wW684D4Cw&amp;ved=0CC4Q9QEwADgU&amp;sig2=1dq0omQEcqSJkKr8ERK9ig&amp;usg=AFQjCNHg6TFCqo0fhurzsRLaN7GTUV07qQ" TargetMode="Externa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www.infociudadano.com/wp-content/uploads/2011/04/escher5.jpg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7158" y="2786058"/>
            <a:ext cx="8062912" cy="1470025"/>
          </a:xfrm>
        </p:spPr>
        <p:txBody>
          <a:bodyPr>
            <a:noAutofit/>
          </a:bodyPr>
          <a:lstStyle/>
          <a:p>
            <a:r>
              <a:rPr lang="es-ES" sz="8000" b="1" dirty="0" smtClean="0"/>
              <a:t/>
            </a:r>
            <a:br>
              <a:rPr lang="es-ES" sz="8000" b="1" dirty="0" smtClean="0"/>
            </a:br>
            <a:r>
              <a:rPr lang="es-ES" sz="8000" b="1" dirty="0" smtClean="0"/>
              <a:t/>
            </a:r>
            <a:br>
              <a:rPr lang="es-ES" sz="8000" b="1" dirty="0" smtClean="0"/>
            </a:br>
            <a:r>
              <a:rPr lang="es-ES" sz="8000" b="1" dirty="0" smtClean="0"/>
              <a:t/>
            </a:r>
            <a:br>
              <a:rPr lang="es-ES" sz="8000" b="1" dirty="0" smtClean="0"/>
            </a:br>
            <a:r>
              <a:rPr lang="es-ES" sz="8000" b="1" dirty="0" smtClean="0"/>
              <a:t>¿Saben las abejas matemáticas?</a:t>
            </a:r>
            <a:endParaRPr lang="es-ES" sz="80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000364" y="4857760"/>
            <a:ext cx="4848202" cy="1252534"/>
          </a:xfrm>
        </p:spPr>
        <p:txBody>
          <a:bodyPr>
            <a:normAutofit fontScale="70000" lnSpcReduction="20000"/>
          </a:bodyPr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sz="4100" b="1" dirty="0" smtClean="0"/>
              <a:t>Marta Aznar</a:t>
            </a:r>
          </a:p>
          <a:p>
            <a:endParaRPr lang="es-E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5954766"/>
          </a:xfrm>
        </p:spPr>
        <p:txBody>
          <a:bodyPr/>
          <a:lstStyle/>
          <a:p>
            <a:pPr>
              <a:buNone/>
            </a:pPr>
            <a:endParaRPr lang="es-ES" dirty="0" smtClean="0">
              <a:sym typeface="Symbol"/>
            </a:endParaRPr>
          </a:p>
          <a:p>
            <a:r>
              <a:rPr lang="es-ES" dirty="0" smtClean="0">
                <a:sym typeface="Symbol"/>
              </a:rPr>
              <a:t>Traslación + giro 180 + simetría horizontal</a:t>
            </a:r>
          </a:p>
          <a:p>
            <a:endParaRPr lang="es-ES" dirty="0" smtClean="0">
              <a:sym typeface="Symbol"/>
            </a:endParaRPr>
          </a:p>
          <a:p>
            <a:endParaRPr lang="es-ES" dirty="0" smtClean="0">
              <a:sym typeface="Symbol"/>
            </a:endParaRPr>
          </a:p>
          <a:p>
            <a:endParaRPr lang="es-ES" dirty="0" smtClean="0">
              <a:sym typeface="Symbol"/>
            </a:endParaRPr>
          </a:p>
          <a:p>
            <a:pPr>
              <a:buNone/>
            </a:pPr>
            <a:endParaRPr lang="es-ES" dirty="0" smtClean="0">
              <a:sym typeface="Symbol"/>
            </a:endParaRPr>
          </a:p>
          <a:p>
            <a:r>
              <a:rPr lang="es-ES" dirty="0" smtClean="0"/>
              <a:t>Traslación + simetría vertical + deslizamiento</a:t>
            </a:r>
          </a:p>
          <a:p>
            <a:endParaRPr lang="es-ES" dirty="0" smtClean="0">
              <a:sym typeface="Symbol"/>
            </a:endParaRPr>
          </a:p>
          <a:p>
            <a:pPr>
              <a:buNone/>
            </a:pPr>
            <a:endParaRPr lang="es-ES" dirty="0" smtClean="0">
              <a:sym typeface="Symbol"/>
            </a:endParaRPr>
          </a:p>
          <a:p>
            <a:endParaRPr lang="es-ES" dirty="0" smtClean="0">
              <a:sym typeface="Symbol"/>
            </a:endParaRPr>
          </a:p>
          <a:p>
            <a:endParaRPr lang="es-ES" dirty="0" smtClean="0">
              <a:sym typeface="Symbol"/>
            </a:endParaRPr>
          </a:p>
          <a:p>
            <a:endParaRPr lang="es-ES" dirty="0" smtClean="0">
              <a:sym typeface="Symbol"/>
            </a:endParaRPr>
          </a:p>
          <a:p>
            <a:endParaRPr lang="es-ES" dirty="0" smtClean="0">
              <a:sym typeface="Symbol"/>
            </a:endParaRPr>
          </a:p>
          <a:p>
            <a:endParaRPr lang="es-ES" dirty="0" smtClean="0">
              <a:sym typeface="Symbol"/>
            </a:endParaRPr>
          </a:p>
          <a:p>
            <a:pPr>
              <a:buNone/>
            </a:pPr>
            <a:endParaRPr lang="es-ES" dirty="0"/>
          </a:p>
        </p:txBody>
      </p:sp>
      <p:pic>
        <p:nvPicPr>
          <p:cNvPr id="5" name="4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428736"/>
            <a:ext cx="521497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4786322"/>
            <a:ext cx="535785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://www.sociedadmatematicacantabria.es/guia_cantabria/frisos/frisos_2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9525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http://www.sociedadmatematicacantabria.es/guia_cantabria/frisos/frisos_2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357430"/>
            <a:ext cx="428625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http://www.sociedadmatematicacantabria.es/guia_cantabria/frisos/frisos_2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500570"/>
            <a:ext cx="432435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http://www.sociedadmatematicacantabria.es/guia_cantabria/frisos/frisos_22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4357694"/>
            <a:ext cx="435771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Imagen" descr="http://www.sociedadmatematicacantabria.es/guia_cantabria/frisos/frisos_23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7686" y="214290"/>
            <a:ext cx="4429156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http://www.sociedadmatematicacantabria.es/guia_cantabria/frisos/frisos_24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7686" y="2500306"/>
            <a:ext cx="4429156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CuadroTexto"/>
          <p:cNvSpPr txBox="1"/>
          <p:nvPr/>
        </p:nvSpPr>
        <p:spPr>
          <a:xfrm>
            <a:off x="1214414" y="571481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Estadio de fútbol “El sardinero”(Santander).</a:t>
            </a:r>
            <a:endParaRPr lang="es-E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240518"/>
          </a:xfrm>
        </p:spPr>
        <p:txBody>
          <a:bodyPr/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1142976" y="3643314"/>
            <a:ext cx="7000924" cy="2031325"/>
          </a:xfrm>
          <a:prstGeom prst="rect">
            <a:avLst/>
          </a:prstGeom>
          <a:solidFill>
            <a:schemeClr val="accent1">
              <a:alpha val="69000"/>
            </a:schemeClr>
          </a:solidFill>
          <a:ln>
            <a:solidFill>
              <a:schemeClr val="bg2">
                <a:alpha val="89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s-ES" dirty="0" smtClean="0"/>
          </a:p>
          <a:p>
            <a:endParaRPr lang="es-ES" dirty="0"/>
          </a:p>
          <a:p>
            <a:r>
              <a:rPr lang="es-ES" b="1" dirty="0" smtClean="0"/>
              <a:t>ACTIVIDAD</a:t>
            </a:r>
            <a:r>
              <a:rPr lang="es-ES" b="1" dirty="0"/>
              <a:t>: </a:t>
            </a:r>
            <a:r>
              <a:rPr lang="es-ES" dirty="0"/>
              <a:t>Utilizando el siguiente </a:t>
            </a:r>
            <a:r>
              <a:rPr lang="es-ES" dirty="0" smtClean="0"/>
              <a:t>motivo           </a:t>
            </a:r>
            <a:r>
              <a:rPr lang="es-ES" dirty="0"/>
              <a:t>(muy usual en el Mudéjar Aragonés, formado por dos triángulos, uno blanco y el otro negro), intenta construir los siete frisos posibles.</a:t>
            </a:r>
          </a:p>
          <a:p>
            <a:endParaRPr lang="es-ES" dirty="0"/>
          </a:p>
        </p:txBody>
      </p:sp>
      <p:pic>
        <p:nvPicPr>
          <p:cNvPr id="7" name="6 Imagen" descr="http://www.iescomercio.edurioja.org/file.php/1/Proyectos/Russell_en_%20Atenas/Imagenes/Motivo_frisos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4000504"/>
            <a:ext cx="6477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Mosaicos </a:t>
            </a:r>
            <a:br>
              <a:rPr lang="es-ES" b="1" dirty="0" smtClean="0"/>
            </a:br>
            <a:r>
              <a:rPr lang="es-ES" b="1" dirty="0" smtClean="0"/>
              <a:t>(</a:t>
            </a:r>
            <a:r>
              <a:rPr lang="es-ES" b="1" dirty="0" err="1" smtClean="0"/>
              <a:t>Teselaciones</a:t>
            </a:r>
            <a:r>
              <a:rPr lang="es-ES" b="1" dirty="0" smtClean="0"/>
              <a:t> periódicas)</a:t>
            </a:r>
            <a:endParaRPr lang="es-ES" b="1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El patrón se repite en dos direcciones.</a:t>
            </a:r>
          </a:p>
          <a:p>
            <a:pPr>
              <a:buNone/>
            </a:pPr>
            <a:endParaRPr lang="es-ES" dirty="0" smtClean="0"/>
          </a:p>
          <a:p>
            <a:pPr lvl="1">
              <a:buFont typeface="Wingdings" pitchFamily="2" charset="2"/>
              <a:buChar char="q"/>
            </a:pPr>
            <a:r>
              <a:rPr lang="es-ES" dirty="0" err="1" smtClean="0"/>
              <a:t>Teselaciones</a:t>
            </a:r>
            <a:r>
              <a:rPr lang="es-ES" dirty="0" smtClean="0"/>
              <a:t> con polígonos.</a:t>
            </a:r>
          </a:p>
          <a:p>
            <a:pPr lvl="1">
              <a:buFont typeface="Wingdings" pitchFamily="2" charset="2"/>
              <a:buChar char="q"/>
            </a:pPr>
            <a:r>
              <a:rPr lang="es-ES" dirty="0" err="1" smtClean="0"/>
              <a:t>Teselaciones</a:t>
            </a:r>
            <a:r>
              <a:rPr lang="es-ES" dirty="0" smtClean="0"/>
              <a:t> no poligonales.</a:t>
            </a:r>
            <a:endParaRPr lang="es-E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</a:rPr>
              <a:t>Teselaciones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 con un tipo de polígono</a:t>
            </a:r>
            <a:endParaRPr lang="es-E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" sz="3600" dirty="0" smtClean="0"/>
              <a:t>¿ Cualquier polígono tesela el plano?</a:t>
            </a:r>
          </a:p>
          <a:p>
            <a:pPr>
              <a:buNone/>
            </a:pPr>
            <a:endParaRPr lang="es-ES" sz="3600" dirty="0"/>
          </a:p>
        </p:txBody>
      </p:sp>
      <p:pic>
        <p:nvPicPr>
          <p:cNvPr id="4" name="3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500438"/>
            <a:ext cx="735811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dirty="0" smtClean="0">
                <a:solidFill>
                  <a:schemeClr val="tx1"/>
                </a:solidFill>
              </a:rPr>
              <a:t>¿Por qué las abejas utilizan hexágonos en sus panales y no triángulos o cuadrados?</a:t>
            </a:r>
            <a:endParaRPr lang="es-ES" sz="2800" b="1" dirty="0">
              <a:solidFill>
                <a:schemeClr val="tx1"/>
              </a:solidFill>
            </a:endParaRPr>
          </a:p>
        </p:txBody>
      </p:sp>
      <p:pic>
        <p:nvPicPr>
          <p:cNvPr id="10" name="9 Marcador de contenido" descr="http://us.123rf.com/400wm/400/400/daviden/daviden0901/daviden090100009/4292827-panales-de-abejas-jovenes-crecen-en-el-ambito-de-aplicacion-de-la-colmena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3571899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CuadroTexto"/>
          <p:cNvSpPr txBox="1"/>
          <p:nvPr/>
        </p:nvSpPr>
        <p:spPr>
          <a:xfrm>
            <a:off x="4500562" y="3571876"/>
            <a:ext cx="4000528" cy="2031325"/>
          </a:xfrm>
          <a:prstGeom prst="rect">
            <a:avLst/>
          </a:prstGeom>
          <a:solidFill>
            <a:schemeClr val="accent1">
              <a:alpha val="69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b="1" dirty="0"/>
              <a:t>ACTIVIDAD: </a:t>
            </a:r>
            <a:r>
              <a:rPr lang="es-ES" dirty="0"/>
              <a:t>Demuestra que, de los tres polígonos regulares que </a:t>
            </a:r>
            <a:r>
              <a:rPr lang="es-ES" dirty="0" err="1"/>
              <a:t>teselan</a:t>
            </a:r>
            <a:r>
              <a:rPr lang="es-ES" dirty="0"/>
              <a:t> el plano, para un perímetro común P, el hexágono regular es el que tiene área máxima.</a:t>
            </a:r>
          </a:p>
          <a:p>
            <a:endParaRPr lang="es-ES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00100" y="714356"/>
            <a:ext cx="914400" cy="5572164"/>
          </a:xfrm>
        </p:spPr>
        <p:txBody>
          <a:bodyPr/>
          <a:lstStyle/>
          <a:p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Con dos o más polígonos</a:t>
            </a:r>
            <a:endParaRPr lang="es-E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5 Imagen" descr="mosaicos semiregulares (27K)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500042"/>
            <a:ext cx="507209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Con figuras no poligonales</a:t>
            </a:r>
            <a:endParaRPr lang="es-E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6 Marcador de contenido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2214554"/>
            <a:ext cx="271464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[pecesescher.jpg]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571612"/>
            <a:ext cx="478634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¿Cómo construir una tesela?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s-ES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s-E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357298"/>
            <a:ext cx="8229600" cy="4572000"/>
          </a:xfrm>
        </p:spPr>
        <p:txBody>
          <a:bodyPr/>
          <a:lstStyle/>
          <a:p>
            <a:pPr>
              <a:buNone/>
            </a:pPr>
            <a:r>
              <a:rPr lang="es-ES" b="1" dirty="0" smtClean="0"/>
              <a:t> </a:t>
            </a:r>
            <a:r>
              <a:rPr lang="es-ES" dirty="0" smtClean="0"/>
              <a:t> </a:t>
            </a:r>
          </a:p>
          <a:p>
            <a:pPr>
              <a:buNone/>
            </a:pPr>
            <a:r>
              <a:rPr lang="es-ES" dirty="0" err="1" smtClean="0"/>
              <a:t>Teselaciones</a:t>
            </a:r>
            <a:r>
              <a:rPr lang="es-ES" dirty="0" smtClean="0"/>
              <a:t> con </a:t>
            </a:r>
            <a:r>
              <a:rPr lang="es-ES" u="sng" dirty="0" smtClean="0"/>
              <a:t>polígonos irregulares: </a:t>
            </a:r>
            <a:r>
              <a:rPr lang="es-ES" dirty="0" smtClean="0"/>
              <a:t>teselas que permitan el encaje.  </a:t>
            </a:r>
          </a:p>
          <a:p>
            <a:pPr>
              <a:buNone/>
            </a:pPr>
            <a:endParaRPr lang="es-ES" dirty="0" smtClean="0"/>
          </a:p>
        </p:txBody>
      </p:sp>
      <p:pic>
        <p:nvPicPr>
          <p:cNvPr id="4" name="3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071810"/>
            <a:ext cx="5214974" cy="235745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://www.iescomercio.edurioja.org/file.php/1/Proyectos/Russell_en_%20Atenas/Imagenes/Nazaritas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857232"/>
            <a:ext cx="4643470" cy="500066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4 Imagen" descr="http://www.iescomercio.edurioja.org/file.php/1/Proyectos/Russell_en_%20Atenas/Imagenes/Mosaico39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786190"/>
            <a:ext cx="278608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928670"/>
            <a:ext cx="1957070" cy="2640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Teselaciones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    Una </a:t>
            </a:r>
            <a:r>
              <a:rPr lang="es-ES" b="1" i="1" dirty="0" err="1" smtClean="0"/>
              <a:t>teselación</a:t>
            </a:r>
            <a:r>
              <a:rPr lang="es-ES" i="1" dirty="0" smtClean="0"/>
              <a:t> </a:t>
            </a:r>
            <a:r>
              <a:rPr lang="es-ES" dirty="0" smtClean="0"/>
              <a:t>en el plano es una colección de formas más pequeñas  que cubren la superficie sin superposiciones ni huecos entre ellas. </a:t>
            </a:r>
          </a:p>
          <a:p>
            <a:pPr>
              <a:buNone/>
            </a:pPr>
            <a:r>
              <a:rPr lang="es-ES" dirty="0" smtClean="0"/>
              <a:t>    </a:t>
            </a:r>
          </a:p>
          <a:p>
            <a:pPr>
              <a:buNone/>
            </a:pPr>
            <a:r>
              <a:rPr lang="es-ES" dirty="0" smtClean="0"/>
              <a:t>    Surgen de la repetición de un determinado módulo.</a:t>
            </a:r>
            <a:endParaRPr lang="es-E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428604"/>
            <a:ext cx="914400" cy="594360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b="1" dirty="0" err="1" smtClean="0">
                <a:solidFill>
                  <a:schemeClr val="tx2">
                    <a:lumMod val="90000"/>
                  </a:schemeClr>
                </a:solidFill>
              </a:rPr>
              <a:t>Teselaciones</a:t>
            </a:r>
            <a:r>
              <a:rPr lang="es-ES" sz="4000" b="1" dirty="0" smtClean="0">
                <a:solidFill>
                  <a:schemeClr val="tx2">
                    <a:lumMod val="90000"/>
                  </a:schemeClr>
                </a:solidFill>
              </a:rPr>
              <a:t> regulares no poligonales</a:t>
            </a:r>
            <a:endParaRPr lang="es-ES" sz="4000" b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s-ES" sz="2800" dirty="0" smtClean="0"/>
              <a:t>Modificando una pieza inicial que </a:t>
            </a:r>
            <a:r>
              <a:rPr lang="es-ES" sz="2800" dirty="0" err="1" smtClean="0"/>
              <a:t>tesele</a:t>
            </a:r>
            <a:r>
              <a:rPr lang="es-ES" sz="2800" dirty="0" smtClean="0"/>
              <a:t> el plano con “salientes” y “entrantes” no poligonales.</a:t>
            </a:r>
          </a:p>
          <a:p>
            <a:endParaRPr lang="es-ES" dirty="0"/>
          </a:p>
        </p:txBody>
      </p:sp>
      <p:pic>
        <p:nvPicPr>
          <p:cNvPr id="7" name="6 Imagen" descr="http://www.iescomercio.edurioja.org/file.php/1/Proyectos/Russell_en_%20Atenas/Imagenes/Nazaritas2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428604"/>
            <a:ext cx="3438525" cy="398009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8" name="7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57166"/>
            <a:ext cx="471490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http://www.iescomercio.edurioja.org/file.php/1/Proyectos/Russell_en_%20Atenas/Imagenes/Alhambra(2)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6" y="2071678"/>
            <a:ext cx="264320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contenido"/>
          <p:cNvSpPr>
            <a:spLocks noGrp="1"/>
          </p:cNvSpPr>
          <p:nvPr>
            <p:ph sz="half" idx="1"/>
          </p:nvPr>
        </p:nvSpPr>
        <p:spPr>
          <a:xfrm>
            <a:off x="285720" y="2000240"/>
            <a:ext cx="4214842" cy="3063885"/>
          </a:xfrm>
          <a:solidFill>
            <a:schemeClr val="accent1">
              <a:alpha val="69000"/>
            </a:schemeClr>
          </a:solidFill>
        </p:spPr>
        <p:txBody>
          <a:bodyPr/>
          <a:lstStyle/>
          <a:p>
            <a:pPr>
              <a:buNone/>
            </a:pPr>
            <a:r>
              <a:rPr lang="es-ES" b="1" dirty="0" smtClean="0"/>
              <a:t>    ACTIVIDAD: </a:t>
            </a:r>
            <a:r>
              <a:rPr lang="es-ES" dirty="0" smtClean="0"/>
              <a:t>Diseñar una </a:t>
            </a:r>
            <a:r>
              <a:rPr lang="es-ES" dirty="0" err="1" smtClean="0"/>
              <a:t>teselación</a:t>
            </a:r>
            <a:r>
              <a:rPr lang="es-ES" dirty="0" smtClean="0"/>
              <a:t> utilizando la técnica de modificación de polígonos que permitan el encaje.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1026" name="Imagen 97" descr="http://www.iescomercio.edurioja.org/file.php/1/Proyectos/Russell_en_%20Atenas/Imagenes/Nazaritas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285860"/>
            <a:ext cx="4286280" cy="435771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</a:rPr>
              <a:t>Maurits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 Cornelius </a:t>
            </a:r>
            <a:r>
              <a:rPr lang="es-ES" b="1" dirty="0" err="1" smtClean="0">
                <a:solidFill>
                  <a:schemeClr val="tx2">
                    <a:lumMod val="75000"/>
                  </a:schemeClr>
                </a:solidFill>
              </a:rPr>
              <a:t>Escher</a:t>
            </a:r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s-E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4 Imagen" descr="http://centros5.pntic.mec.es/ies.de.bullas/dp/matema/escher/horses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071678"/>
            <a:ext cx="342902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071678"/>
            <a:ext cx="400052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http://www.infociudadano.com/wp-content/uploads/2011/04/escher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45815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http://t3.gstatic.com/images?q=tbn:ANd9GcT2WSDWjzuqPIjR6OBp5DTj5j3fOfaHkXHcGaD-CPRCowUrgXrDt9MtSmlI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4214818"/>
            <a:ext cx="207170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http://carolusdixit.files.wordpress.com/2011/05/symmetry29-escher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42" y="785794"/>
            <a:ext cx="3500462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http://www.infociudadano.com/wp-content/uploads/2011/04/escher5.jpg">
            <a:hlinkClick r:id="rId2" tooltip="escher5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571480"/>
            <a:ext cx="6286544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http://carolusdixit.files.wordpress.com/2011/05/butterflies-escher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416242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>
          <a:xfrm>
            <a:off x="4643438" y="1357298"/>
            <a:ext cx="4038600" cy="4525963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es-ES" sz="8000" b="1" dirty="0" smtClean="0">
                <a:solidFill>
                  <a:schemeClr val="accent1"/>
                </a:solidFill>
              </a:rPr>
              <a:t>FIN</a:t>
            </a:r>
          </a:p>
          <a:p>
            <a:pPr algn="ctr">
              <a:buNone/>
            </a:pPr>
            <a:endParaRPr lang="es-ES" sz="8000" b="1" dirty="0" smtClean="0">
              <a:solidFill>
                <a:schemeClr val="accent1"/>
              </a:solidFill>
            </a:endParaRPr>
          </a:p>
          <a:p>
            <a:pPr algn="ctr">
              <a:buNone/>
            </a:pPr>
            <a:r>
              <a:rPr lang="es-ES" sz="6600" dirty="0" smtClean="0">
                <a:latin typeface="Freestyle Script" pitchFamily="66" charset="0"/>
              </a:rPr>
              <a:t>Espero que lo hayáis pasado bien</a:t>
            </a:r>
            <a:r>
              <a:rPr lang="es-ES" sz="6600" dirty="0" smtClean="0">
                <a:solidFill>
                  <a:schemeClr val="accent1"/>
                </a:solidFill>
              </a:rPr>
              <a:t> </a:t>
            </a:r>
            <a:endParaRPr lang="es-ES" sz="66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0" y="642938"/>
            <a:ext cx="8229600" cy="5811837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                       </a:t>
            </a:r>
            <a:endParaRPr lang="es-ES" dirty="0"/>
          </a:p>
        </p:txBody>
      </p:sp>
      <p:pic>
        <p:nvPicPr>
          <p:cNvPr id="10" name="9 Imagen" descr="http://www.iescomercio.edurioja.org/file.php/1/Proyectos/Russell_en_%20Atenas/Imagenes/p2(2)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500042"/>
            <a:ext cx="235745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Imagen" descr="http://www.iescomercio.edurioja.org/file.php/1/Proyectos/Russell_en_%20Atenas/Imagenes/Suelo_Perez_G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643182"/>
            <a:ext cx="285752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13 Imagen" descr="http://www.iescomercio.edurioja.org/file.php/1/Proyectos/Russell_en_%20Atenas/Imagenes/Roseton_Conserv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4429132"/>
            <a:ext cx="228601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CuadroTexto"/>
          <p:cNvSpPr txBox="1"/>
          <p:nvPr/>
        </p:nvSpPr>
        <p:spPr>
          <a:xfrm>
            <a:off x="3357554" y="785794"/>
            <a:ext cx="44291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accent1"/>
                </a:solidFill>
              </a:rPr>
              <a:t>Mosaicos:</a:t>
            </a:r>
            <a:r>
              <a:rPr lang="es-ES" sz="2800" dirty="0" smtClean="0">
                <a:solidFill>
                  <a:schemeClr val="accent1"/>
                </a:solidFill>
              </a:rPr>
              <a:t> </a:t>
            </a:r>
            <a:r>
              <a:rPr lang="es-ES" sz="2800" dirty="0" smtClean="0"/>
              <a:t>repetición en </a:t>
            </a:r>
            <a:r>
              <a:rPr lang="es-ES" sz="2800" smtClean="0"/>
              <a:t>dos</a:t>
            </a:r>
            <a:r>
              <a:rPr lang="es-ES" sz="2800" smtClean="0"/>
              <a:t> direcciones</a:t>
            </a:r>
            <a:endParaRPr lang="es-ES" sz="28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1928794" y="2857496"/>
            <a:ext cx="371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accent1"/>
                </a:solidFill>
              </a:rPr>
              <a:t>Frisos: </a:t>
            </a:r>
            <a:r>
              <a:rPr lang="es-ES" sz="2800" dirty="0" smtClean="0"/>
              <a:t>repetición en una dirección.</a:t>
            </a:r>
            <a:endParaRPr lang="es-ES" sz="28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3428992" y="4857760"/>
            <a:ext cx="38576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accent1"/>
                </a:solidFill>
              </a:rPr>
              <a:t>Rosetones: </a:t>
            </a:r>
            <a:r>
              <a:rPr lang="es-ES" sz="2800" dirty="0" smtClean="0"/>
              <a:t>giro del módulo</a:t>
            </a:r>
            <a:endParaRPr lang="es-ES" sz="28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Rosetones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ES" dirty="0" smtClean="0"/>
              <a:t>Giramos el módulo respecto de un punto hasta llenar todo el espacio.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r>
              <a:rPr lang="es-ES" dirty="0" smtClean="0"/>
              <a:t>          </a:t>
            </a:r>
            <a:r>
              <a:rPr lang="es-ES" sz="2000" u="sng" dirty="0" smtClean="0"/>
              <a:t>Con</a:t>
            </a:r>
            <a:r>
              <a:rPr lang="es-ES" sz="2000" dirty="0" smtClean="0"/>
              <a:t> eje de simetría                  </a:t>
            </a:r>
            <a:r>
              <a:rPr lang="es-ES" sz="2000" u="sng" dirty="0" smtClean="0"/>
              <a:t>Sin</a:t>
            </a:r>
            <a:r>
              <a:rPr lang="es-ES" sz="2000" dirty="0" smtClean="0"/>
              <a:t> eje de simetría</a:t>
            </a:r>
            <a:endParaRPr lang="es-ES" sz="2000" dirty="0"/>
          </a:p>
        </p:txBody>
      </p:sp>
      <p:pic>
        <p:nvPicPr>
          <p:cNvPr id="4" name="3 Imagen" descr="http://www.iescomercio.edurioja.org/file.php/1/Proyectos/Russell_en_%20Atenas/Imagenes/Ciclicos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3357562"/>
            <a:ext cx="250033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http://www.iescomercio.edurioja.org/file.php/1/Proyectos/Russell_en_%20Atenas/Imagenes/Logo_taberna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429000"/>
            <a:ext cx="264320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Frisos</a:t>
            </a:r>
            <a:endParaRPr lang="es-ES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883196"/>
          </a:xfrm>
        </p:spPr>
        <p:txBody>
          <a:bodyPr/>
          <a:lstStyle/>
          <a:p>
            <a:pPr>
              <a:buNone/>
            </a:pPr>
            <a:r>
              <a:rPr lang="es-ES" dirty="0" smtClean="0"/>
              <a:t>    Si una figura (patrón) la repetimos mediante una traslación obtenemos un conjunto decorativo al que llamaremos friso o cenefa.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</p:txBody>
      </p:sp>
      <p:pic>
        <p:nvPicPr>
          <p:cNvPr id="4" name="3 Imagen" descr="http://2.bp.blogspot.com/-wD6dQo54xTo/T05lT-e-yVI/AAAAAAAACG0/RFrST9Rt2uI/s1600/tobed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857628"/>
            <a:ext cx="392909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http://www.sociedadmatematicacantabria.es/guia_cantabria/frisos/frisos_0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4071942"/>
            <a:ext cx="2500330" cy="222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://upload.wikimedia.org/wikipedia/commons/4/4a/Notre-Dame-Paris_west_detail_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785794"/>
            <a:ext cx="628654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3000364" y="6143644"/>
            <a:ext cx="40719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/>
              <a:t>Catedral de </a:t>
            </a:r>
            <a:r>
              <a:rPr lang="es-ES" sz="2000" dirty="0" err="1" smtClean="0"/>
              <a:t>Notre</a:t>
            </a:r>
            <a:r>
              <a:rPr lang="es-ES" sz="2000" dirty="0" smtClean="0"/>
              <a:t> Dame</a:t>
            </a:r>
            <a:endParaRPr lang="es-ES" sz="2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solidFill>
                  <a:schemeClr val="tx2">
                    <a:lumMod val="75000"/>
                  </a:schemeClr>
                </a:solidFill>
              </a:rPr>
              <a:t>¿</a:t>
            </a:r>
            <a:r>
              <a:rPr lang="es-ES" sz="4000" b="1" dirty="0" smtClean="0">
                <a:solidFill>
                  <a:schemeClr val="tx2">
                    <a:lumMod val="75000"/>
                  </a:schemeClr>
                </a:solidFill>
              </a:rPr>
              <a:t>Qué movimientos nos dan un friso?</a:t>
            </a:r>
            <a:endParaRPr lang="es-ES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s-ES" sz="3600" dirty="0" smtClean="0"/>
              <a:t> Giros</a:t>
            </a:r>
          </a:p>
          <a:p>
            <a:pPr>
              <a:buFont typeface="Wingdings" pitchFamily="2" charset="2"/>
              <a:buChar char="q"/>
            </a:pPr>
            <a:r>
              <a:rPr lang="es-ES" sz="3600" dirty="0" smtClean="0"/>
              <a:t>Simetrías</a:t>
            </a:r>
          </a:p>
          <a:p>
            <a:pPr>
              <a:buFont typeface="Wingdings" pitchFamily="2" charset="2"/>
              <a:buChar char="q"/>
            </a:pPr>
            <a:r>
              <a:rPr lang="es-ES" sz="3600" dirty="0" smtClean="0"/>
              <a:t>Deslizamientos</a:t>
            </a:r>
            <a:endParaRPr lang="es-ES" sz="3600" dirty="0"/>
          </a:p>
        </p:txBody>
      </p:sp>
      <p:sp>
        <p:nvSpPr>
          <p:cNvPr id="6" name="5 CuadroTexto"/>
          <p:cNvSpPr txBox="1"/>
          <p:nvPr/>
        </p:nvSpPr>
        <p:spPr>
          <a:xfrm>
            <a:off x="928662" y="5286388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/>
              <a:t>Sólo hay siete tipos de frisos diferentes</a:t>
            </a:r>
            <a:endParaRPr lang="es-ES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500034" y="214290"/>
            <a:ext cx="8229600" cy="6026204"/>
          </a:xfrm>
        </p:spPr>
        <p:txBody>
          <a:bodyPr/>
          <a:lstStyle/>
          <a:p>
            <a:r>
              <a:rPr lang="es-ES" sz="2800" dirty="0" smtClean="0"/>
              <a:t>Traslación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r>
              <a:rPr lang="es-ES" sz="2800" dirty="0" smtClean="0"/>
              <a:t>Traslación + simetría horizontal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>
              <a:buNone/>
            </a:pPr>
            <a:endParaRPr lang="es-ES" dirty="0" smtClean="0"/>
          </a:p>
          <a:p>
            <a:r>
              <a:rPr lang="es-ES" sz="2800" dirty="0" smtClean="0"/>
              <a:t>Traslación + simetría vertical</a:t>
            </a:r>
          </a:p>
          <a:p>
            <a:endParaRPr lang="es-ES" dirty="0" smtClean="0"/>
          </a:p>
          <a:p>
            <a:pPr>
              <a:buNone/>
            </a:pPr>
            <a:endParaRPr lang="es-ES" dirty="0"/>
          </a:p>
        </p:txBody>
      </p:sp>
      <p:pic>
        <p:nvPicPr>
          <p:cNvPr id="9" name="8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14290"/>
            <a:ext cx="385765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571744"/>
            <a:ext cx="485778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5143512"/>
            <a:ext cx="471490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97642"/>
          </a:xfrm>
        </p:spPr>
        <p:txBody>
          <a:bodyPr>
            <a:normAutofit/>
          </a:bodyPr>
          <a:lstStyle/>
          <a:p>
            <a:pPr>
              <a:buNone/>
            </a:pPr>
            <a:endParaRPr lang="es-ES" dirty="0" smtClean="0"/>
          </a:p>
          <a:p>
            <a:r>
              <a:rPr lang="es-ES" sz="2800" dirty="0" smtClean="0"/>
              <a:t>Traslación + deslizamiento</a:t>
            </a:r>
          </a:p>
          <a:p>
            <a:pPr>
              <a:buNone/>
            </a:pPr>
            <a:r>
              <a:rPr lang="es-ES" sz="2400" dirty="0" smtClean="0"/>
              <a:t>(deslizamiento=simetría horizontal + traslación)</a:t>
            </a:r>
          </a:p>
          <a:p>
            <a:pPr>
              <a:buNone/>
            </a:pPr>
            <a:endParaRPr lang="es-ES" sz="2800" dirty="0" smtClean="0"/>
          </a:p>
          <a:p>
            <a:pPr>
              <a:buNone/>
            </a:pPr>
            <a:endParaRPr lang="es-ES" sz="2800" dirty="0" smtClean="0"/>
          </a:p>
          <a:p>
            <a:pPr>
              <a:buNone/>
            </a:pPr>
            <a:endParaRPr lang="es-ES" sz="2800" dirty="0" smtClean="0"/>
          </a:p>
          <a:p>
            <a:pPr>
              <a:buNone/>
            </a:pPr>
            <a:endParaRPr lang="es-ES" sz="2800" dirty="0" smtClean="0"/>
          </a:p>
          <a:p>
            <a:r>
              <a:rPr lang="es-ES" sz="2800" dirty="0" smtClean="0"/>
              <a:t>Traslación + giro 180</a:t>
            </a:r>
            <a:r>
              <a:rPr lang="es-ES" sz="2800" dirty="0" smtClean="0">
                <a:sym typeface="Symbol"/>
              </a:rPr>
              <a:t></a:t>
            </a:r>
          </a:p>
          <a:p>
            <a:endParaRPr lang="es-ES" dirty="0" smtClean="0"/>
          </a:p>
          <a:p>
            <a:pPr>
              <a:buNone/>
            </a:pP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pPr>
              <a:buNone/>
            </a:pPr>
            <a:endParaRPr lang="es-ES" sz="2400" dirty="0" smtClean="0"/>
          </a:p>
          <a:p>
            <a:pPr>
              <a:buNone/>
            </a:pPr>
            <a:endParaRPr lang="es-ES" sz="2400" dirty="0" smtClean="0"/>
          </a:p>
          <a:p>
            <a:pPr>
              <a:buNone/>
            </a:pPr>
            <a:endParaRPr lang="es-ES" sz="2400" dirty="0" smtClean="0"/>
          </a:p>
          <a:p>
            <a:pPr>
              <a:buNone/>
            </a:pPr>
            <a:endParaRPr lang="es-ES" sz="2400" dirty="0" smtClean="0"/>
          </a:p>
          <a:p>
            <a:pPr>
              <a:buNone/>
            </a:pPr>
            <a:endParaRPr lang="es-ES" sz="2400" dirty="0" smtClean="0"/>
          </a:p>
          <a:p>
            <a:pPr>
              <a:buNone/>
            </a:pPr>
            <a:endParaRPr lang="es-ES" sz="2400" dirty="0" smtClean="0"/>
          </a:p>
          <a:p>
            <a:pPr>
              <a:buNone/>
            </a:pPr>
            <a:endParaRPr lang="es-ES" sz="2400" dirty="0" smtClean="0">
              <a:sym typeface="Symbol"/>
            </a:endParaRPr>
          </a:p>
          <a:p>
            <a:pPr>
              <a:buNone/>
            </a:pPr>
            <a:endParaRPr lang="es-ES" sz="2400" dirty="0" smtClean="0"/>
          </a:p>
          <a:p>
            <a:pPr>
              <a:buNone/>
            </a:pPr>
            <a:endParaRPr lang="es-ES" sz="2400" dirty="0" smtClean="0"/>
          </a:p>
        </p:txBody>
      </p:sp>
      <p:pic>
        <p:nvPicPr>
          <p:cNvPr id="5" name="4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000240"/>
            <a:ext cx="50720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4572008"/>
            <a:ext cx="485778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186</TotalTime>
  <Words>349</Words>
  <Application>Microsoft Office PowerPoint</Application>
  <PresentationFormat>Presentación en pantalla (4:3)</PresentationFormat>
  <Paragraphs>98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Brío</vt:lpstr>
      <vt:lpstr>   ¿Saben las abejas matemáticas?</vt:lpstr>
      <vt:lpstr>Teselaciones</vt:lpstr>
      <vt:lpstr>Diapositiva 3</vt:lpstr>
      <vt:lpstr>Rosetones</vt:lpstr>
      <vt:lpstr>Frisos</vt:lpstr>
      <vt:lpstr>Diapositiva 6</vt:lpstr>
      <vt:lpstr>¿Qué movimientos nos dan un friso?</vt:lpstr>
      <vt:lpstr>Diapositiva 8</vt:lpstr>
      <vt:lpstr>Diapositiva 9</vt:lpstr>
      <vt:lpstr>Diapositiva 10</vt:lpstr>
      <vt:lpstr>Diapositiva 11</vt:lpstr>
      <vt:lpstr>Diapositiva 12</vt:lpstr>
      <vt:lpstr>Mosaicos  (Teselaciones periódicas)</vt:lpstr>
      <vt:lpstr>Teselaciones con un tipo de polígono</vt:lpstr>
      <vt:lpstr>¿Por qué las abejas utilizan hexágonos en sus panales y no triángulos o cuadrados?</vt:lpstr>
      <vt:lpstr>Con dos o más polígonos</vt:lpstr>
      <vt:lpstr>Con figuras no poligonales</vt:lpstr>
      <vt:lpstr>¿Cómo construir una tesela? </vt:lpstr>
      <vt:lpstr>Diapositiva 19</vt:lpstr>
      <vt:lpstr>Teselaciones regulares no poligonales</vt:lpstr>
      <vt:lpstr>Diapositiva 21</vt:lpstr>
      <vt:lpstr>Maurits Cornelius Escher </vt:lpstr>
      <vt:lpstr>Diapositiva 23</vt:lpstr>
      <vt:lpstr>Diapositiva 24</vt:lpstr>
      <vt:lpstr>Diapositiva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¿Saben las abejas matemáticas?</dc:title>
  <dc:creator>Marta</dc:creator>
  <cp:lastModifiedBy>Marta</cp:lastModifiedBy>
  <cp:revision>22</cp:revision>
  <dcterms:created xsi:type="dcterms:W3CDTF">2014-03-11T20:46:39Z</dcterms:created>
  <dcterms:modified xsi:type="dcterms:W3CDTF">2014-03-12T10:23:40Z</dcterms:modified>
</cp:coreProperties>
</file>