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7" r:id="rId16"/>
    <p:sldId id="272" r:id="rId17"/>
    <p:sldId id="273" r:id="rId18"/>
    <p:sldId id="271" r:id="rId19"/>
    <p:sldId id="274" r:id="rId20"/>
    <p:sldId id="275" r:id="rId21"/>
    <p:sldId id="279" r:id="rId22"/>
    <p:sldId id="278" r:id="rId23"/>
    <p:sldId id="280" r:id="rId24"/>
    <p:sldId id="281" r:id="rId25"/>
    <p:sldId id="283" r:id="rId26"/>
    <p:sldId id="284" r:id="rId27"/>
    <p:sldId id="285" r:id="rId2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23/05/2014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7A847CFC-816F-41D0-AAC0-9BF4FEBC753E}" type="datetimeFigureOut">
              <a:rPr lang="es-ES" smtClean="0"/>
              <a:t>23/05/2014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7A847CFC-816F-41D0-AAC0-9BF4FEBC753E}" type="datetimeFigureOut">
              <a:rPr lang="es-ES" smtClean="0"/>
              <a:t>23/05/2014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7A847CFC-816F-41D0-AAC0-9BF4FEBC753E}" type="datetimeFigureOut">
              <a:rPr lang="es-ES" smtClean="0"/>
              <a:t>23/05/2014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7A847CFC-816F-41D0-AAC0-9BF4FEBC753E}" type="datetimeFigureOut">
              <a:rPr lang="es-ES" smtClean="0"/>
              <a:t>23/05/2014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7A847CFC-816F-41D0-AAC0-9BF4FEBC753E}" type="datetimeFigureOut">
              <a:rPr lang="es-ES" smtClean="0"/>
              <a:t>23/05/2014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7A847CFC-816F-41D0-AAC0-9BF4FEBC753E}" type="datetimeFigureOut">
              <a:rPr lang="es-ES" smtClean="0"/>
              <a:t>23/05/2014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7A847CFC-816F-41D0-AAC0-9BF4FEBC753E}" type="datetimeFigureOut">
              <a:rPr lang="es-ES" smtClean="0"/>
              <a:t>23/05/2014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7A847CFC-816F-41D0-AAC0-9BF4FEBC753E}" type="datetimeFigureOut">
              <a:rPr lang="es-ES" smtClean="0"/>
              <a:t>23/05/2014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7A847CFC-816F-41D0-AAC0-9BF4FEBC753E}" type="datetimeFigureOut">
              <a:rPr lang="es-ES" smtClean="0"/>
              <a:t>23/05/2014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7A847CFC-816F-41D0-AAC0-9BF4FEBC753E}" type="datetimeFigureOut">
              <a:rPr lang="es-ES" smtClean="0"/>
              <a:t>23/05/2014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7A847CFC-816F-41D0-AAC0-9BF4FEBC753E}" type="datetimeFigureOut">
              <a:rPr lang="es-ES" smtClean="0"/>
              <a:t>23/05/2014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Introducción a la probabilidad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Taller de Talento Matemático</a:t>
            </a:r>
          </a:p>
          <a:p>
            <a:r>
              <a:rPr lang="es-ES" dirty="0" smtClean="0"/>
              <a:t>Mayo 2014. Zaragoza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761118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>
                <a:effectLst/>
              </a:rPr>
              <a:t>PROPIEDADES DE PROBABILIDAD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779912" y="908720"/>
            <a:ext cx="5256584" cy="50776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 smtClean="0">
                <a:effectLst/>
              </a:rPr>
              <a:t>Probabilidad del suceso imposible es cero.</a:t>
            </a:r>
          </a:p>
          <a:p>
            <a:pPr marL="0" indent="0">
              <a:buNone/>
            </a:pPr>
            <a:endParaRPr lang="es-ES" dirty="0">
              <a:effectLst/>
            </a:endParaRPr>
          </a:p>
          <a:p>
            <a:pPr marL="0" indent="0">
              <a:buNone/>
            </a:pPr>
            <a:r>
              <a:rPr lang="es-ES" dirty="0">
                <a:effectLst/>
              </a:rPr>
              <a:t>La probabilidad de la unión de dos sucesos es la suma de sus probabilidades restándole la probabilidad de su intersección</a:t>
            </a:r>
            <a:r>
              <a:rPr lang="es-ES" dirty="0" smtClean="0">
                <a:effectLst/>
              </a:rPr>
              <a:t>.</a:t>
            </a:r>
          </a:p>
          <a:p>
            <a:pPr marL="0" indent="0">
              <a:buNone/>
            </a:pPr>
            <a:endParaRPr lang="es-E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3 Rectángulo"/>
              <p:cNvSpPr/>
              <p:nvPr/>
            </p:nvSpPr>
            <p:spPr>
              <a:xfrm>
                <a:off x="2555776" y="5517232"/>
                <a:ext cx="6828928" cy="8002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80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s-ES" sz="28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ES" sz="2800" i="1">
                              <a:latin typeface="Cambria Math"/>
                            </a:rPr>
                            <m:t>𝐴</m:t>
                          </m:r>
                          <m:r>
                            <a:rPr lang="es-ES" sz="2800" i="1">
                              <a:latin typeface="Cambria Math"/>
                              <a:ea typeface="Cambria Math"/>
                            </a:rPr>
                            <m:t>∪</m:t>
                          </m:r>
                          <m:r>
                            <a:rPr lang="es-ES" sz="2800" i="1">
                              <a:latin typeface="Cambria Math"/>
                              <a:ea typeface="Cambria Math"/>
                            </a:rPr>
                            <m:t>𝐵</m:t>
                          </m:r>
                        </m:e>
                      </m:d>
                      <m:r>
                        <a:rPr lang="es-ES" sz="2800" i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s-ES" sz="2800" i="1">
                          <a:latin typeface="Cambria Math"/>
                          <a:ea typeface="Cambria Math"/>
                        </a:rPr>
                        <m:t>𝑃</m:t>
                      </m:r>
                      <m:d>
                        <m:dPr>
                          <m:ctrlPr>
                            <a:rPr lang="es-ES" sz="2800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s-ES" sz="2800" i="1">
                              <a:latin typeface="Cambria Math"/>
                              <a:ea typeface="Cambria Math"/>
                            </a:rPr>
                            <m:t>𝐴</m:t>
                          </m:r>
                        </m:e>
                      </m:d>
                      <m:r>
                        <a:rPr lang="es-ES" sz="28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s-ES" sz="2800" i="1">
                          <a:latin typeface="Cambria Math"/>
                          <a:ea typeface="Cambria Math"/>
                        </a:rPr>
                        <m:t>𝑃</m:t>
                      </m:r>
                      <m:d>
                        <m:dPr>
                          <m:ctrlPr>
                            <a:rPr lang="es-ES" sz="2800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s-ES" sz="2800" i="1">
                              <a:latin typeface="Cambria Math"/>
                              <a:ea typeface="Cambria Math"/>
                            </a:rPr>
                            <m:t>𝐵</m:t>
                          </m:r>
                        </m:e>
                      </m:d>
                      <m:r>
                        <a:rPr lang="es-ES" sz="2800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s-ES" sz="2800" i="1">
                          <a:latin typeface="Cambria Math"/>
                          <a:ea typeface="Cambria Math"/>
                        </a:rPr>
                        <m:t>𝑃</m:t>
                      </m:r>
                      <m:r>
                        <a:rPr lang="es-ES" sz="2800" i="1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s-ES" sz="2800" i="1">
                          <a:latin typeface="Cambria Math"/>
                          <a:ea typeface="Cambria Math"/>
                        </a:rPr>
                        <m:t>𝐴</m:t>
                      </m:r>
                      <m:r>
                        <a:rPr lang="es-ES" sz="2800" i="1">
                          <a:latin typeface="Cambria Math"/>
                          <a:ea typeface="Cambria Math"/>
                        </a:rPr>
                        <m:t>∩</m:t>
                      </m:r>
                      <m:r>
                        <a:rPr lang="es-ES" sz="2800" i="1">
                          <a:latin typeface="Cambria Math"/>
                          <a:ea typeface="Cambria Math"/>
                        </a:rPr>
                        <m:t>𝐵</m:t>
                      </m:r>
                      <m:r>
                        <a:rPr lang="es-ES" sz="2800" i="1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s-ES" sz="2800" dirty="0"/>
              </a:p>
              <a:p>
                <a:endParaRPr lang="es-ES" dirty="0"/>
              </a:p>
            </p:txBody>
          </p:sp>
        </mc:Choice>
        <mc:Fallback xmlns="">
          <p:sp>
            <p:nvSpPr>
              <p:cNvPr id="4" name="3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5517232"/>
                <a:ext cx="6828928" cy="80021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39" y="1164430"/>
            <a:ext cx="6228399" cy="4352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97088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-4500000">
            <a:off x="-918569" y="3140426"/>
            <a:ext cx="5517243" cy="1695631"/>
          </a:xfrm>
        </p:spPr>
        <p:txBody>
          <a:bodyPr>
            <a:normAutofit fontScale="90000"/>
          </a:bodyPr>
          <a:lstStyle/>
          <a:p>
            <a:r>
              <a:rPr lang="es-ES" b="1" dirty="0" smtClean="0">
                <a:effectLst/>
              </a:rPr>
              <a:t>PROPIEDADES DE LA PROBABILIDAD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635896" y="908720"/>
            <a:ext cx="5018775" cy="50776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>
                <a:effectLst/>
              </a:rPr>
              <a:t>Si un suceso está incluido en otro, su probabilidad es menor o igual a la de éste.</a:t>
            </a:r>
          </a:p>
          <a:p>
            <a:pPr marL="0" indent="0">
              <a:buNone/>
            </a:pPr>
            <a:endParaRPr lang="es-ES" dirty="0" smtClean="0">
              <a:effectLst/>
            </a:endParaRPr>
          </a:p>
          <a:p>
            <a:pPr marL="0" indent="0">
              <a:buNone/>
            </a:pPr>
            <a:r>
              <a:rPr lang="es-ES" dirty="0" smtClean="0">
                <a:effectLst/>
              </a:rPr>
              <a:t>Si </a:t>
            </a:r>
            <a:r>
              <a:rPr lang="es-ES" dirty="0">
                <a:effectLst/>
              </a:rPr>
              <a:t>A</a:t>
            </a:r>
            <a:r>
              <a:rPr lang="es-ES" baseline="-25000" dirty="0">
                <a:effectLst/>
              </a:rPr>
              <a:t>1</a:t>
            </a:r>
            <a:r>
              <a:rPr lang="es-ES" dirty="0">
                <a:effectLst/>
              </a:rPr>
              <a:t>, A</a:t>
            </a:r>
            <a:r>
              <a:rPr lang="es-ES" baseline="-25000" dirty="0">
                <a:effectLst/>
              </a:rPr>
              <a:t>2</a:t>
            </a:r>
            <a:r>
              <a:rPr lang="es-ES" dirty="0">
                <a:effectLst/>
              </a:rPr>
              <a:t>, ..., </a:t>
            </a:r>
            <a:r>
              <a:rPr lang="es-ES" dirty="0" err="1">
                <a:effectLst/>
              </a:rPr>
              <a:t>A</a:t>
            </a:r>
            <a:r>
              <a:rPr lang="es-ES" baseline="-25000" dirty="0" err="1">
                <a:effectLst/>
              </a:rPr>
              <a:t>k</a:t>
            </a:r>
            <a:r>
              <a:rPr lang="es-ES" dirty="0">
                <a:effectLst/>
              </a:rPr>
              <a:t> son incompatibles dos a dos entonces: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564904"/>
            <a:ext cx="5903297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800409"/>
            <a:ext cx="5970175" cy="4516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6683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-4500000">
            <a:off x="-918569" y="3140426"/>
            <a:ext cx="5517243" cy="1695631"/>
          </a:xfrm>
        </p:spPr>
        <p:txBody>
          <a:bodyPr>
            <a:normAutofit/>
          </a:bodyPr>
          <a:lstStyle/>
          <a:p>
            <a:r>
              <a:rPr lang="es-ES" b="1" dirty="0" smtClean="0">
                <a:effectLst/>
              </a:rPr>
              <a:t>REGLA DE LAPLACE</a:t>
            </a:r>
            <a:endParaRPr lang="es-E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3635896" y="908720"/>
                <a:ext cx="5256584" cy="507762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s-ES" dirty="0" smtClean="0">
                    <a:effectLst/>
                  </a:rPr>
                  <a:t>Dado </a:t>
                </a:r>
                <a:r>
                  <a:rPr lang="es-ES" dirty="0">
                    <a:effectLst/>
                  </a:rPr>
                  <a:t>un experimento aleatorio en el que hay n sucesos elementales, todos igualmente probables, </a:t>
                </a:r>
                <a:r>
                  <a:rPr lang="es-ES" b="1" dirty="0" err="1">
                    <a:effectLst/>
                  </a:rPr>
                  <a:t>equiprobables</a:t>
                </a:r>
                <a:r>
                  <a:rPr lang="es-ES" dirty="0">
                    <a:effectLst/>
                  </a:rPr>
                  <a:t>, entonces si A es un suceso, la </a:t>
                </a:r>
                <a:r>
                  <a:rPr lang="es-ES" b="1" dirty="0">
                    <a:effectLst/>
                  </a:rPr>
                  <a:t>probabilidad</a:t>
                </a:r>
                <a:r>
                  <a:rPr lang="es-ES" dirty="0">
                    <a:effectLst/>
                  </a:rPr>
                  <a:t> de que ocurra el suceso A </a:t>
                </a:r>
                <a:r>
                  <a:rPr lang="es-ES" dirty="0" smtClean="0">
                    <a:effectLst/>
                  </a:rPr>
                  <a:t>es:</a:t>
                </a:r>
              </a:p>
              <a:p>
                <a:pPr marL="0" indent="0">
                  <a:buNone/>
                </a:pPr>
                <a:endParaRPr lang="es-ES" dirty="0" smtClean="0">
                  <a:effectLst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effectLst/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s-ES" b="0" i="1" smtClean="0">
                              <a:effectLst/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ES" b="0" i="1" smtClean="0">
                              <a:effectLst/>
                              <a:latin typeface="Cambria Math"/>
                            </a:rPr>
                            <m:t>𝐴</m:t>
                          </m:r>
                        </m:e>
                      </m:d>
                      <m:r>
                        <a:rPr lang="es-ES" b="0" i="1" smtClean="0">
                          <a:effectLst/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ES" b="0" i="1" smtClean="0">
                              <a:effectLst/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effectLst/>
                              <a:latin typeface="Cambria Math"/>
                            </a:rPr>
                            <m:t>𝑁</m:t>
                          </m:r>
                          <m:r>
                            <a:rPr lang="es-ES" b="0" i="1" smtClean="0">
                              <a:effectLst/>
                              <a:latin typeface="Cambria Math"/>
                            </a:rPr>
                            <m:t>º </m:t>
                          </m:r>
                          <m:r>
                            <a:rPr lang="es-ES" b="0" i="1" smtClean="0">
                              <a:effectLst/>
                              <a:latin typeface="Cambria Math"/>
                            </a:rPr>
                            <m:t>𝑑𝑒</m:t>
                          </m:r>
                          <m:r>
                            <a:rPr lang="es-ES" b="0" i="1" smtClean="0">
                              <a:effectLst/>
                              <a:latin typeface="Cambria Math"/>
                            </a:rPr>
                            <m:t> </m:t>
                          </m:r>
                          <m:r>
                            <a:rPr lang="es-ES" b="0" i="1" smtClean="0">
                              <a:effectLst/>
                              <a:latin typeface="Cambria Math"/>
                            </a:rPr>
                            <m:t>𝑐𝑎𝑠𝑜𝑠</m:t>
                          </m:r>
                          <m:r>
                            <a:rPr lang="es-ES" b="0" i="1" smtClean="0">
                              <a:effectLst/>
                              <a:latin typeface="Cambria Math"/>
                            </a:rPr>
                            <m:t> </m:t>
                          </m:r>
                          <m:r>
                            <a:rPr lang="es-ES" b="0" i="1" smtClean="0">
                              <a:effectLst/>
                              <a:latin typeface="Cambria Math"/>
                            </a:rPr>
                            <m:t>𝑓𝑎𝑣𝑜𝑟𝑎𝑏𝑙𝑒𝑠</m:t>
                          </m:r>
                        </m:num>
                        <m:den>
                          <m:r>
                            <a:rPr lang="es-ES" b="0" i="1" smtClean="0">
                              <a:effectLst/>
                              <a:latin typeface="Cambria Math"/>
                            </a:rPr>
                            <m:t>𝑁</m:t>
                          </m:r>
                          <m:r>
                            <a:rPr lang="es-ES" b="0" i="1" smtClean="0">
                              <a:effectLst/>
                              <a:latin typeface="Cambria Math"/>
                            </a:rPr>
                            <m:t>º </m:t>
                          </m:r>
                          <m:r>
                            <a:rPr lang="es-ES" b="0" i="1" smtClean="0">
                              <a:effectLst/>
                              <a:latin typeface="Cambria Math"/>
                            </a:rPr>
                            <m:t>𝑑𝑒</m:t>
                          </m:r>
                          <m:r>
                            <a:rPr lang="es-ES" b="0" i="1" smtClean="0">
                              <a:effectLst/>
                              <a:latin typeface="Cambria Math"/>
                            </a:rPr>
                            <m:t> </m:t>
                          </m:r>
                          <m:r>
                            <a:rPr lang="es-ES" b="0" i="1" smtClean="0">
                              <a:effectLst/>
                              <a:latin typeface="Cambria Math"/>
                            </a:rPr>
                            <m:t>𝑐𝑎𝑠𝑜𝑠</m:t>
                          </m:r>
                          <m:r>
                            <a:rPr lang="es-ES" b="0" i="1" smtClean="0">
                              <a:effectLst/>
                              <a:latin typeface="Cambria Math"/>
                            </a:rPr>
                            <m:t> </m:t>
                          </m:r>
                          <m:r>
                            <a:rPr lang="es-ES" b="0" i="1" smtClean="0">
                              <a:effectLst/>
                              <a:latin typeface="Cambria Math"/>
                            </a:rPr>
                            <m:t>𝑡𝑜𝑡𝑎𝑙𝑒𝑠</m:t>
                          </m:r>
                        </m:den>
                      </m:f>
                    </m:oMath>
                  </m:oMathPara>
                </a14:m>
                <a:endParaRPr lang="es-ES" dirty="0">
                  <a:effectLst/>
                </a:endParaRPr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35896" y="908720"/>
                <a:ext cx="5256584" cy="5077623"/>
              </a:xfrm>
              <a:blipFill rotWithShape="1">
                <a:blip r:embed="rId2"/>
                <a:stretch>
                  <a:fillRect l="-2317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47021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-4500000">
            <a:off x="-902183" y="3085241"/>
            <a:ext cx="5517243" cy="1695631"/>
          </a:xfrm>
        </p:spPr>
        <p:txBody>
          <a:bodyPr>
            <a:normAutofit/>
          </a:bodyPr>
          <a:lstStyle/>
          <a:p>
            <a:r>
              <a:rPr lang="es-ES" b="1" dirty="0" smtClean="0">
                <a:effectLst/>
              </a:rPr>
              <a:t>JUGAMOS CON LA PROBABILIDAD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23928" y="404664"/>
            <a:ext cx="5018775" cy="10081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 smtClean="0">
                <a:effectLst/>
              </a:rPr>
              <a:t>JUEGOS DE DADOS.</a:t>
            </a:r>
          </a:p>
          <a:p>
            <a:pPr marL="0" indent="0">
              <a:buNone/>
            </a:pPr>
            <a:endParaRPr lang="es-ES" dirty="0">
              <a:effectLst/>
            </a:endParaRPr>
          </a:p>
        </p:txBody>
      </p:sp>
      <p:pic>
        <p:nvPicPr>
          <p:cNvPr id="5122" name="Picture 2" descr="http://www.cad-projects.org/4.2.1.5.1-poliedros/pitc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79" y="1340768"/>
            <a:ext cx="5665441" cy="5040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47021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-4500000">
            <a:off x="-918569" y="3140426"/>
            <a:ext cx="5517243" cy="1695631"/>
          </a:xfrm>
        </p:spPr>
        <p:txBody>
          <a:bodyPr>
            <a:normAutofit/>
          </a:bodyPr>
          <a:lstStyle/>
          <a:p>
            <a:r>
              <a:rPr lang="es-ES" b="1" dirty="0">
                <a:effectLst/>
              </a:rPr>
              <a:t>JUGAMOS CON LA PROBABILIDAD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097338" y="1556792"/>
            <a:ext cx="5018775" cy="50776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 smtClean="0">
                <a:effectLst/>
              </a:rPr>
              <a:t>JUEGOS DE MONEDAS</a:t>
            </a:r>
          </a:p>
          <a:p>
            <a:pPr marL="0" indent="0">
              <a:buNone/>
            </a:pPr>
            <a:endParaRPr lang="es-ES" dirty="0">
              <a:effectLst/>
            </a:endParaRPr>
          </a:p>
          <a:p>
            <a:pPr marL="0" indent="0">
              <a:buNone/>
            </a:pPr>
            <a:r>
              <a:rPr lang="es-ES" dirty="0" smtClean="0">
                <a:effectLst/>
              </a:rPr>
              <a:t>JUEGOS DE BARAJAS</a:t>
            </a:r>
          </a:p>
          <a:p>
            <a:pPr marL="0" indent="0">
              <a:buNone/>
            </a:pPr>
            <a:endParaRPr lang="es-ES" dirty="0" smtClean="0">
              <a:effectLst/>
            </a:endParaRPr>
          </a:p>
          <a:p>
            <a:pPr marL="0" indent="0">
              <a:buNone/>
            </a:pPr>
            <a:r>
              <a:rPr lang="es-ES" dirty="0" smtClean="0">
                <a:effectLst/>
              </a:rPr>
              <a:t>JUEGOS DE DADOS</a:t>
            </a:r>
          </a:p>
          <a:p>
            <a:pPr marL="0" indent="0">
              <a:buNone/>
            </a:pPr>
            <a:endParaRPr lang="es-ES" dirty="0">
              <a:effectLst/>
            </a:endParaRPr>
          </a:p>
          <a:p>
            <a:pPr marL="0" indent="0">
              <a:buNone/>
            </a:pPr>
            <a:r>
              <a:rPr lang="es-ES" dirty="0" smtClean="0">
                <a:effectLst/>
              </a:rPr>
              <a:t>CALCULANDO LAS PROBABLIDADES DE 2 DADOS DE 6 CARAS.</a:t>
            </a:r>
          </a:p>
          <a:p>
            <a:pPr marL="0" indent="0">
              <a:buNone/>
            </a:pPr>
            <a:endParaRPr lang="es-ES" dirty="0" smtClean="0">
              <a:effectLst/>
            </a:endParaRPr>
          </a:p>
          <a:p>
            <a:pPr marL="0" indent="0">
              <a:buNone/>
            </a:pPr>
            <a:endParaRPr lang="es-ES" dirty="0" smtClean="0">
              <a:effectLst/>
            </a:endParaRPr>
          </a:p>
          <a:p>
            <a:pPr marL="0" indent="0">
              <a:buNone/>
            </a:pPr>
            <a:endParaRPr lang="es-E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047021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COMBINACIONES 2 DADOS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4340" name="Picture 4" descr="http://www.arrakis.es/~mcj/azar/azar07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6373" y="2204864"/>
            <a:ext cx="5499351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61690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-4500000">
            <a:off x="-918569" y="3140426"/>
            <a:ext cx="5517243" cy="1695631"/>
          </a:xfrm>
        </p:spPr>
        <p:txBody>
          <a:bodyPr>
            <a:normAutofit/>
          </a:bodyPr>
          <a:lstStyle/>
          <a:p>
            <a:r>
              <a:rPr lang="es-ES" b="1" dirty="0">
                <a:effectLst/>
              </a:rPr>
              <a:t>JUGAMOS CON LA PROBABILIDAD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635896" y="908720"/>
            <a:ext cx="5018775" cy="50776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 smtClean="0">
                <a:effectLst/>
              </a:rPr>
              <a:t>JUEGO PARA DOS</a:t>
            </a:r>
          </a:p>
          <a:p>
            <a:pPr marL="0" indent="0">
              <a:buNone/>
            </a:pPr>
            <a:r>
              <a:rPr lang="es-ES" dirty="0"/>
              <a:t>Tenemos un montón de piruletas. Se lanzan dos dados </a:t>
            </a:r>
            <a:r>
              <a:rPr lang="es-ES" dirty="0" smtClean="0"/>
              <a:t>de 6 caras </a:t>
            </a:r>
            <a:r>
              <a:rPr lang="es-ES" dirty="0"/>
              <a:t>y se calcula el producto de los dos </a:t>
            </a:r>
            <a:r>
              <a:rPr lang="es-ES" dirty="0" smtClean="0"/>
              <a:t>números que </a:t>
            </a:r>
            <a:r>
              <a:rPr lang="es-ES" dirty="0"/>
              <a:t>salen. Si el resultado es par Carlos coge una piruleta; si el resultado es impar, ¿cuántas piruletas </a:t>
            </a:r>
            <a:r>
              <a:rPr lang="es-ES" dirty="0" smtClean="0"/>
              <a:t>debe coger </a:t>
            </a:r>
            <a:r>
              <a:rPr lang="es-ES" dirty="0"/>
              <a:t>Pilar para que el juego sea justo? </a:t>
            </a:r>
            <a:endParaRPr lang="es-ES" dirty="0" smtClean="0">
              <a:effectLst/>
            </a:endParaRPr>
          </a:p>
          <a:p>
            <a:pPr marL="0" indent="0">
              <a:buNone/>
            </a:pPr>
            <a:endParaRPr lang="es-E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911349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-4500000">
            <a:off x="-918569" y="3140426"/>
            <a:ext cx="5517243" cy="1695631"/>
          </a:xfrm>
        </p:spPr>
        <p:txBody>
          <a:bodyPr>
            <a:normAutofit/>
          </a:bodyPr>
          <a:lstStyle/>
          <a:p>
            <a:r>
              <a:rPr lang="es-ES" b="1" dirty="0">
                <a:effectLst/>
              </a:rPr>
              <a:t>JUGAMOS CON LA PROBABILIDAD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24245" y="511071"/>
            <a:ext cx="5018775" cy="50776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 smtClean="0">
                <a:effectLst/>
              </a:rPr>
              <a:t>LAS TRES PUERTAS.</a:t>
            </a:r>
          </a:p>
          <a:p>
            <a:pPr marL="0" indent="0">
              <a:buNone/>
            </a:pPr>
            <a:r>
              <a:rPr lang="es-ES" dirty="0" smtClean="0">
                <a:effectLst/>
              </a:rPr>
              <a:t>Hay tres puertas. Una tiene premio y las otras no.</a:t>
            </a:r>
          </a:p>
          <a:p>
            <a:pPr marL="0" indent="0">
              <a:buNone/>
            </a:pPr>
            <a:r>
              <a:rPr lang="es-ES" dirty="0" smtClean="0">
                <a:effectLst/>
              </a:rPr>
              <a:t>Una vez elegida la puerta el presentador abre una de las que no tiene premio y nos indica si queremos cambiar de puerta. ¿ Debemos cambiarla ?</a:t>
            </a:r>
            <a:endParaRPr lang="es-E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559420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-4500000">
            <a:off x="-918569" y="3140426"/>
            <a:ext cx="5517243" cy="1695631"/>
          </a:xfrm>
        </p:spPr>
        <p:txBody>
          <a:bodyPr>
            <a:normAutofit/>
          </a:bodyPr>
          <a:lstStyle/>
          <a:p>
            <a:r>
              <a:rPr lang="es-ES" b="1" dirty="0">
                <a:effectLst/>
              </a:rPr>
              <a:t>JUGAMOS CON LA PROBABILIDAD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635896" y="908720"/>
            <a:ext cx="5018775" cy="507762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s-ES" sz="3600" dirty="0" smtClean="0">
                <a:effectLst/>
              </a:rPr>
              <a:t>CRAPS.</a:t>
            </a:r>
          </a:p>
          <a:p>
            <a:pPr marL="0" indent="0">
              <a:buNone/>
            </a:pPr>
            <a:r>
              <a:rPr lang="es-ES" dirty="0" smtClean="0">
                <a:effectLst/>
              </a:rPr>
              <a:t>REGLAS. </a:t>
            </a:r>
          </a:p>
          <a:p>
            <a:pPr marL="0" indent="0">
              <a:buNone/>
            </a:pPr>
            <a:r>
              <a:rPr lang="es-ES" dirty="0" smtClean="0">
                <a:effectLst/>
              </a:rPr>
              <a:t>Primera tirada: si 7 o 11 gana.</a:t>
            </a:r>
          </a:p>
          <a:p>
            <a:pPr marL="0" indent="0">
              <a:buNone/>
            </a:pPr>
            <a:r>
              <a:rPr lang="es-ES" dirty="0" smtClean="0">
                <a:effectLst/>
              </a:rPr>
              <a:t>Si 2,3,12 pierde.</a:t>
            </a:r>
          </a:p>
          <a:p>
            <a:pPr marL="0" indent="0">
              <a:buNone/>
            </a:pPr>
            <a:r>
              <a:rPr lang="es-ES" dirty="0" smtClean="0">
                <a:effectLst/>
              </a:rPr>
              <a:t>Si sale otro numero se sigue tirando hasta que sale el numero u otra vez salvo que salga 7 en cuyo caso se pierde.</a:t>
            </a:r>
          </a:p>
          <a:p>
            <a:pPr marL="0" indent="0">
              <a:buNone/>
            </a:pPr>
            <a:r>
              <a:rPr lang="es-ES" dirty="0" smtClean="0">
                <a:effectLst/>
              </a:rPr>
              <a:t>¿ Es un juego justo?</a:t>
            </a:r>
          </a:p>
        </p:txBody>
      </p:sp>
    </p:spTree>
    <p:extLst>
      <p:ext uri="{BB962C8B-B14F-4D97-AF65-F5344CB8AC3E}">
        <p14:creationId xmlns:p14="http://schemas.microsoft.com/office/powerpoint/2010/main" val="28351226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7170" name="Picture 2" descr="C:\Users\Selemar\Desktop\HOJA CRAP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83476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EXPERIMENTO ALEATORIO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180803" y="260648"/>
            <a:ext cx="4658735" cy="3701008"/>
          </a:xfrm>
        </p:spPr>
        <p:txBody>
          <a:bodyPr/>
          <a:lstStyle/>
          <a:p>
            <a:pPr marL="0" indent="0">
              <a:buNone/>
            </a:pPr>
            <a:r>
              <a:rPr lang="es-ES" dirty="0">
                <a:effectLst/>
              </a:rPr>
              <a:t>Son aquellos en los que no se puede predecir el resultado, ya que éste depende del </a:t>
            </a:r>
            <a:r>
              <a:rPr lang="es-ES" b="1" dirty="0">
                <a:effectLst/>
              </a:rPr>
              <a:t>azar</a:t>
            </a:r>
            <a:r>
              <a:rPr lang="es-ES" dirty="0">
                <a:effectLst/>
              </a:rPr>
              <a:t>.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22066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PROBABILIDAD CONDICIONADA</a:t>
            </a:r>
            <a:endParaRPr lang="es-E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4139952" y="980728"/>
                <a:ext cx="4658735" cy="507762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s-ES" dirty="0" smtClean="0">
                    <a:effectLst/>
                  </a:rPr>
                  <a:t>Se llama </a:t>
                </a:r>
                <a:r>
                  <a:rPr lang="es-ES" b="1" dirty="0">
                    <a:effectLst/>
                  </a:rPr>
                  <a:t>probabilidad</a:t>
                </a:r>
                <a:r>
                  <a:rPr lang="es-ES" dirty="0">
                    <a:effectLst/>
                  </a:rPr>
                  <a:t> del suceso A </a:t>
                </a:r>
                <a:r>
                  <a:rPr lang="es-ES" b="1" dirty="0">
                    <a:effectLst/>
                  </a:rPr>
                  <a:t>condicionada</a:t>
                </a:r>
                <a:r>
                  <a:rPr lang="es-ES" dirty="0">
                    <a:effectLst/>
                  </a:rPr>
                  <a:t> al B y se representa por </a:t>
                </a:r>
                <a:r>
                  <a:rPr lang="es-ES" b="1" dirty="0">
                    <a:effectLst/>
                  </a:rPr>
                  <a:t>P(A/B)</a:t>
                </a:r>
                <a:r>
                  <a:rPr lang="es-ES" dirty="0">
                    <a:effectLst/>
                  </a:rPr>
                  <a:t> a la </a:t>
                </a:r>
                <a:r>
                  <a:rPr lang="es-ES" b="1" dirty="0">
                    <a:effectLst/>
                  </a:rPr>
                  <a:t>probabilidad del suceso A una vez ha ocurrido el B</a:t>
                </a:r>
                <a:r>
                  <a:rPr lang="es-ES" dirty="0" smtClean="0">
                    <a:effectLst/>
                  </a:rPr>
                  <a:t>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effectLst/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s-ES" b="0" i="1" smtClean="0">
                              <a:effectLst/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ES" b="0" i="1" smtClean="0">
                              <a:effectLst/>
                              <a:latin typeface="Cambria Math"/>
                            </a:rPr>
                            <m:t>𝐴</m:t>
                          </m:r>
                        </m:e>
                        <m:e>
                          <m:r>
                            <a:rPr lang="es-ES" b="0" i="1" smtClean="0">
                              <a:effectLst/>
                              <a:latin typeface="Cambria Math"/>
                            </a:rPr>
                            <m:t>𝐵</m:t>
                          </m:r>
                        </m:e>
                      </m:d>
                      <m:r>
                        <a:rPr lang="es-ES" b="0" i="1" smtClean="0">
                          <a:effectLst/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s-ES" b="0" i="1" smtClean="0">
                              <a:effectLst/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effectLst/>
                              <a:latin typeface="Cambria Math"/>
                            </a:rPr>
                            <m:t>𝑃</m:t>
                          </m:r>
                          <m:r>
                            <a:rPr lang="es-ES" b="0" i="1" smtClean="0">
                              <a:effectLst/>
                              <a:latin typeface="Cambria Math"/>
                            </a:rPr>
                            <m:t>(</m:t>
                          </m:r>
                          <m:r>
                            <a:rPr lang="es-ES" b="0" i="1" smtClean="0">
                              <a:effectLst/>
                              <a:latin typeface="Cambria Math"/>
                            </a:rPr>
                            <m:t>𝐴</m:t>
                          </m:r>
                          <m:r>
                            <a:rPr lang="es-ES" b="0" i="1" smtClean="0">
                              <a:effectLst/>
                              <a:latin typeface="Cambria Math"/>
                              <a:ea typeface="Cambria Math"/>
                            </a:rPr>
                            <m:t>∩</m:t>
                          </m:r>
                          <m:r>
                            <a:rPr lang="es-ES" b="0" i="1" smtClean="0">
                              <a:effectLst/>
                              <a:latin typeface="Cambria Math"/>
                              <a:ea typeface="Cambria Math"/>
                            </a:rPr>
                            <m:t>𝐵</m:t>
                          </m:r>
                          <m:r>
                            <a:rPr lang="es-ES" b="0" i="1" smtClean="0">
                              <a:effectLst/>
                              <a:latin typeface="Cambria Math"/>
                              <a:ea typeface="Cambria Math"/>
                            </a:rPr>
                            <m:t>)</m:t>
                          </m:r>
                        </m:num>
                        <m:den>
                          <m:r>
                            <a:rPr lang="es-ES" b="0" i="1" smtClean="0">
                              <a:effectLst/>
                              <a:latin typeface="Cambria Math"/>
                            </a:rPr>
                            <m:t>𝑃</m:t>
                          </m:r>
                          <m:r>
                            <a:rPr lang="es-ES" b="0" i="1" smtClean="0">
                              <a:effectLst/>
                              <a:latin typeface="Cambria Math"/>
                            </a:rPr>
                            <m:t>(</m:t>
                          </m:r>
                          <m:r>
                            <a:rPr lang="es-ES" b="0" i="1" smtClean="0">
                              <a:effectLst/>
                              <a:latin typeface="Cambria Math"/>
                            </a:rPr>
                            <m:t>𝐴</m:t>
                          </m:r>
                          <m:r>
                            <a:rPr lang="es-ES" b="0" i="1" smtClean="0">
                              <a:effectLst/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s-ES" dirty="0" smtClean="0">
                  <a:effectLst/>
                </a:endParaRPr>
              </a:p>
              <a:p>
                <a:pPr marL="0" indent="0">
                  <a:buNone/>
                </a:pPr>
                <a:endParaRPr lang="es-ES" dirty="0">
                  <a:effectLst/>
                </a:endParaRPr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139952" y="980728"/>
                <a:ext cx="4658735" cy="5077623"/>
              </a:xfrm>
              <a:blipFill rotWithShape="1">
                <a:blip r:embed="rId2"/>
                <a:stretch>
                  <a:fillRect l="-2618" r="-1832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18400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	</a:t>
            </a:r>
            <a:r>
              <a:rPr lang="es-ES" dirty="0" smtClean="0"/>
              <a:t>TEOREMA DE LA PROBABILIDAD TOTAL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139952" y="980728"/>
            <a:ext cx="4658735" cy="50776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>
                <a:effectLst/>
              </a:rPr>
              <a:t>Si A</a:t>
            </a:r>
            <a:r>
              <a:rPr lang="es-ES" baseline="-25000" dirty="0">
                <a:effectLst/>
              </a:rPr>
              <a:t> 1</a:t>
            </a:r>
            <a:r>
              <a:rPr lang="es-ES" dirty="0">
                <a:effectLst/>
              </a:rPr>
              <a:t>, A</a:t>
            </a:r>
            <a:r>
              <a:rPr lang="es-ES" baseline="-25000" dirty="0">
                <a:effectLst/>
              </a:rPr>
              <a:t> 2 </a:t>
            </a:r>
            <a:r>
              <a:rPr lang="es-ES" dirty="0">
                <a:effectLst/>
              </a:rPr>
              <a:t>,... , A</a:t>
            </a:r>
            <a:r>
              <a:rPr lang="es-ES" baseline="-25000" dirty="0">
                <a:effectLst/>
              </a:rPr>
              <a:t> n </a:t>
            </a:r>
            <a:r>
              <a:rPr lang="es-ES" dirty="0">
                <a:effectLst/>
              </a:rPr>
              <a:t>son: </a:t>
            </a:r>
          </a:p>
          <a:p>
            <a:pPr marL="0" indent="0">
              <a:buNone/>
            </a:pPr>
            <a:r>
              <a:rPr lang="es-ES" dirty="0">
                <a:effectLst/>
              </a:rPr>
              <a:t>Sucesos incompatibles 2 a 2.</a:t>
            </a:r>
          </a:p>
          <a:p>
            <a:pPr marL="0" indent="0">
              <a:buNone/>
            </a:pPr>
            <a:r>
              <a:rPr lang="es-ES" dirty="0">
                <a:effectLst/>
              </a:rPr>
              <a:t>Y cuya unión es el espacio </a:t>
            </a:r>
            <a:r>
              <a:rPr lang="es-ES" dirty="0" err="1">
                <a:effectLst/>
              </a:rPr>
              <a:t>muestral</a:t>
            </a:r>
            <a:r>
              <a:rPr lang="es-ES" dirty="0">
                <a:effectLst/>
              </a:rPr>
              <a:t> (A</a:t>
            </a:r>
            <a:r>
              <a:rPr lang="es-ES" baseline="-25000" dirty="0">
                <a:effectLst/>
              </a:rPr>
              <a:t> 1 </a:t>
            </a:r>
            <a:r>
              <a:rPr lang="es-ES" dirty="0">
                <a:effectLst/>
              </a:rPr>
              <a:t>A</a:t>
            </a:r>
            <a:r>
              <a:rPr lang="es-ES" baseline="-25000" dirty="0">
                <a:effectLst/>
              </a:rPr>
              <a:t> 2 </a:t>
            </a:r>
            <a:r>
              <a:rPr lang="es-ES" dirty="0">
                <a:effectLst/>
              </a:rPr>
              <a:t>... A</a:t>
            </a:r>
            <a:r>
              <a:rPr lang="es-ES" baseline="-25000" dirty="0">
                <a:effectLst/>
              </a:rPr>
              <a:t> n </a:t>
            </a:r>
            <a:r>
              <a:rPr lang="es-ES" dirty="0">
                <a:effectLst/>
              </a:rPr>
              <a:t>= E).</a:t>
            </a:r>
          </a:p>
          <a:p>
            <a:pPr marL="0" indent="0">
              <a:buNone/>
            </a:pPr>
            <a:r>
              <a:rPr lang="es-ES" dirty="0">
                <a:effectLst/>
              </a:rPr>
              <a:t>Y B es otro suceso. </a:t>
            </a:r>
          </a:p>
          <a:p>
            <a:pPr marL="0" indent="0">
              <a:buNone/>
            </a:pPr>
            <a:r>
              <a:rPr lang="es-ES" dirty="0">
                <a:effectLst/>
              </a:rPr>
              <a:t>Resulta que: </a:t>
            </a:r>
          </a:p>
          <a:p>
            <a:pPr marL="0" indent="0">
              <a:buNone/>
            </a:pPr>
            <a:endParaRPr lang="es-ES" dirty="0" smtClean="0">
              <a:effectLst/>
            </a:endParaRPr>
          </a:p>
          <a:p>
            <a:pPr marL="0" indent="0">
              <a:buNone/>
            </a:pPr>
            <a:endParaRPr lang="es-ES" dirty="0">
              <a:effectLst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627784" y="5356666"/>
            <a:ext cx="63367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dirty="0"/>
              <a:t>p(B) = p(A</a:t>
            </a:r>
            <a:r>
              <a:rPr lang="es-ES" sz="2800" b="1" baseline="-25000" dirty="0"/>
              <a:t>1</a:t>
            </a:r>
            <a:r>
              <a:rPr lang="es-ES" sz="2800" b="1" dirty="0"/>
              <a:t>) · p(B/A</a:t>
            </a:r>
            <a:r>
              <a:rPr lang="es-ES" sz="2800" b="1" baseline="-25000" dirty="0"/>
              <a:t>1</a:t>
            </a:r>
            <a:r>
              <a:rPr lang="es-ES" sz="2800" b="1" dirty="0"/>
              <a:t>) + p(A</a:t>
            </a:r>
            <a:r>
              <a:rPr lang="es-ES" sz="2800" b="1" baseline="-25000" dirty="0"/>
              <a:t>2</a:t>
            </a:r>
            <a:r>
              <a:rPr lang="es-ES" sz="2800" b="1" dirty="0"/>
              <a:t>) · p(B/A</a:t>
            </a:r>
            <a:r>
              <a:rPr lang="es-ES" sz="2800" b="1" baseline="-25000" dirty="0"/>
              <a:t>2 </a:t>
            </a:r>
            <a:r>
              <a:rPr lang="es-ES" sz="2800" b="1" dirty="0"/>
              <a:t>) + ... + p(</a:t>
            </a:r>
            <a:r>
              <a:rPr lang="es-ES" sz="2800" b="1" dirty="0" err="1"/>
              <a:t>A</a:t>
            </a:r>
            <a:r>
              <a:rPr lang="es-ES" sz="2800" b="1" baseline="-25000" dirty="0" err="1"/>
              <a:t>n</a:t>
            </a:r>
            <a:r>
              <a:rPr lang="es-ES" sz="2800" b="1" dirty="0"/>
              <a:t>) · p(B/</a:t>
            </a:r>
            <a:r>
              <a:rPr lang="es-ES" sz="2800" b="1" dirty="0" err="1"/>
              <a:t>A</a:t>
            </a:r>
            <a:r>
              <a:rPr lang="es-ES" sz="2800" b="1" baseline="-25000" dirty="0" err="1"/>
              <a:t>n</a:t>
            </a:r>
            <a:r>
              <a:rPr lang="es-ES" sz="2800" b="1" baseline="-25000" dirty="0"/>
              <a:t> </a:t>
            </a:r>
            <a:r>
              <a:rPr lang="es-ES" sz="2800" b="1" dirty="0"/>
              <a:t>) </a:t>
            </a:r>
            <a:endParaRPr lang="es-E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1" y="850179"/>
            <a:ext cx="7755715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25449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Desgranando probabilidades</a:t>
            </a:r>
            <a:endParaRPr lang="es-E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3635896" y="980728"/>
                <a:ext cx="5400600" cy="507762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s-ES" b="0" dirty="0" smtClean="0"/>
                  <a:t>La probabilidad de ganar es: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s-E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ES" b="0" i="1" smtClean="0">
                              <a:latin typeface="Cambria Math"/>
                            </a:rPr>
                            <m:t>𝐺</m:t>
                          </m:r>
                        </m:e>
                      </m:d>
                      <m:r>
                        <a:rPr lang="es-ES" b="0" i="1" smtClean="0">
                          <a:latin typeface="Cambria Math"/>
                        </a:rPr>
                        <m:t>=</m:t>
                      </m:r>
                      <m:r>
                        <a:rPr lang="es-E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s-E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ES" b="0" i="1" smtClean="0">
                              <a:latin typeface="Cambria Math"/>
                            </a:rPr>
                            <m:t>𝐴</m:t>
                          </m:r>
                          <m:r>
                            <a:rPr lang="es-ES" b="0" i="1" smtClean="0">
                              <a:latin typeface="Cambria Math"/>
                              <a:ea typeface="Cambria Math"/>
                            </a:rPr>
                            <m:t>∪</m:t>
                          </m:r>
                          <m:r>
                            <a:rPr lang="es-ES" b="0" i="1" smtClean="0">
                              <a:latin typeface="Cambria Math"/>
                              <a:ea typeface="Cambria Math"/>
                            </a:rPr>
                            <m:t>𝐶</m:t>
                          </m:r>
                        </m:e>
                      </m:d>
                      <m:r>
                        <a:rPr lang="es-ES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s-ES" b="0" i="1" smtClean="0">
                          <a:latin typeface="Cambria Math"/>
                          <a:ea typeface="Cambria Math"/>
                        </a:rPr>
                        <m:t>𝑃</m:t>
                      </m:r>
                      <m:d>
                        <m:dPr>
                          <m:ctrlPr>
                            <a:rPr lang="es-E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s-ES" b="0" i="1" smtClean="0">
                              <a:latin typeface="Cambria Math"/>
                              <a:ea typeface="Cambria Math"/>
                            </a:rPr>
                            <m:t>𝐴</m:t>
                          </m:r>
                        </m:e>
                      </m:d>
                      <m:r>
                        <a:rPr lang="es-ES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s-ES" b="0" i="1" smtClean="0">
                          <a:latin typeface="Cambria Math"/>
                          <a:ea typeface="Cambria Math"/>
                        </a:rPr>
                        <m:t>𝑃</m:t>
                      </m:r>
                      <m:r>
                        <a:rPr lang="es-ES" b="0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s-ES" b="0" i="1" smtClean="0">
                          <a:latin typeface="Cambria Math"/>
                          <a:ea typeface="Cambria Math"/>
                        </a:rPr>
                        <m:t>𝐶</m:t>
                      </m:r>
                      <m:r>
                        <a:rPr lang="es-ES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s-ES" dirty="0" smtClean="0"/>
              </a:p>
              <a:p>
                <a:pPr marL="0" indent="0">
                  <a:buNone/>
                </a:pPr>
                <a:r>
                  <a:rPr lang="es-ES" dirty="0" smtClean="0"/>
                  <a:t>Donde A es ganar en el primer intento y C es ganar después.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s-E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ES" b="0" i="1" smtClean="0">
                              <a:latin typeface="Cambria Math"/>
                            </a:rPr>
                            <m:t>𝐴</m:t>
                          </m:r>
                        </m:e>
                      </m:d>
                      <m:r>
                        <a:rPr lang="es-ES" b="0" i="1" smtClean="0">
                          <a:latin typeface="Cambria Math"/>
                        </a:rPr>
                        <m:t>=</m:t>
                      </m:r>
                      <m:r>
                        <a:rPr lang="es-E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s-E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ES" b="0" i="1" smtClean="0">
                              <a:latin typeface="Cambria Math"/>
                            </a:rPr>
                            <m:t>7</m:t>
                          </m:r>
                        </m:e>
                      </m:d>
                      <m:r>
                        <a:rPr lang="es-ES" b="0" i="1" smtClean="0">
                          <a:latin typeface="Cambria Math"/>
                        </a:rPr>
                        <m:t>+</m:t>
                      </m:r>
                      <m:r>
                        <a:rPr lang="es-E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s-E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ES" b="0" i="1" smtClean="0">
                              <a:latin typeface="Cambria Math"/>
                            </a:rPr>
                            <m:t>11</m:t>
                          </m:r>
                        </m:e>
                      </m:d>
                      <m:r>
                        <a:rPr lang="es-ES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s-E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/>
                            </a:rPr>
                            <m:t>6</m:t>
                          </m:r>
                        </m:num>
                        <m:den>
                          <m:r>
                            <a:rPr lang="es-ES" b="0" i="1" smtClean="0">
                              <a:latin typeface="Cambria Math"/>
                            </a:rPr>
                            <m:t>36</m:t>
                          </m:r>
                        </m:den>
                      </m:f>
                      <m:r>
                        <a:rPr lang="es-E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s-E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s-ES" b="0" i="1" smtClean="0">
                              <a:latin typeface="Cambria Math"/>
                            </a:rPr>
                            <m:t>36</m:t>
                          </m:r>
                        </m:den>
                      </m:f>
                      <m:r>
                        <a:rPr lang="es-E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E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/>
                            </a:rPr>
                            <m:t>8</m:t>
                          </m:r>
                        </m:num>
                        <m:den>
                          <m:r>
                            <a:rPr lang="es-ES" b="0" i="1" smtClean="0">
                              <a:latin typeface="Cambria Math"/>
                            </a:rPr>
                            <m:t>36</m:t>
                          </m:r>
                        </m:den>
                      </m:f>
                    </m:oMath>
                  </m:oMathPara>
                </a14:m>
                <a:endParaRPr lang="es-ES" b="0" dirty="0" smtClean="0"/>
              </a:p>
              <a:p>
                <a:pPr marL="0" indent="0">
                  <a:buNone/>
                </a:pPr>
                <a:endParaRPr lang="es-ES" dirty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35896" y="980728"/>
                <a:ext cx="5400600" cy="5077623"/>
              </a:xfrm>
              <a:blipFill rotWithShape="1">
                <a:blip r:embed="rId2"/>
                <a:stretch>
                  <a:fillRect l="-2370" r="-1354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96267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Desgranando probabilidades</a:t>
            </a:r>
            <a:endParaRPr lang="es-E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3635896" y="980728"/>
                <a:ext cx="5400600" cy="507762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s-ES" smtClean="0"/>
                  <a:t>Para calcular la</a:t>
                </a:r>
                <a:r>
                  <a:rPr lang="es-ES" b="0" smtClean="0"/>
                  <a:t> </a:t>
                </a:r>
                <a:r>
                  <a:rPr lang="es-ES" b="0" dirty="0" smtClean="0"/>
                  <a:t>probabilidad de ganar </a:t>
                </a:r>
                <a14:m>
                  <m:oMath xmlns:m="http://schemas.openxmlformats.org/officeDocument/2006/math">
                    <m:r>
                      <a:rPr lang="es-ES" b="0" i="1" smtClean="0">
                        <a:latin typeface="Cambria Math"/>
                        <a:ea typeface="Cambria Math"/>
                      </a:rPr>
                      <m:t>𝑃</m:t>
                    </m:r>
                    <m:d>
                      <m:dPr>
                        <m:ctrlPr>
                          <a:rPr lang="es-E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s-ES" b="0" i="1" smtClean="0">
                            <a:latin typeface="Cambria Math"/>
                            <a:ea typeface="Cambria Math"/>
                          </a:rPr>
                          <m:t>𝐶</m:t>
                        </m:r>
                      </m:e>
                    </m:d>
                  </m:oMath>
                </a14:m>
                <a:r>
                  <a:rPr lang="es-ES" b="0" dirty="0" smtClean="0">
                    <a:ea typeface="Cambria Math"/>
                  </a:rPr>
                  <a:t> </a:t>
                </a:r>
                <a:r>
                  <a:rPr lang="es-ES" dirty="0" smtClean="0">
                    <a:ea typeface="Cambria Math"/>
                  </a:rPr>
                  <a:t>consideramos</a:t>
                </a:r>
                <a:r>
                  <a:rPr lang="es-ES" b="0" dirty="0" smtClean="0">
                    <a:ea typeface="Cambria Math"/>
                  </a:rPr>
                  <a:t> los siguientes eventos: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E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s-ES" b="0" i="1" smtClean="0">
                            <a:latin typeface="Cambria Math"/>
                          </a:rPr>
                          <m:t>4</m:t>
                        </m:r>
                      </m:sub>
                    </m:sSub>
                  </m:oMath>
                </a14:m>
                <a:r>
                  <a:rPr lang="es-ES" dirty="0" smtClean="0"/>
                  <a:t> = sacar 4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ES" i="1">
                            <a:latin typeface="Cambria Math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s-ES" b="0" i="1" smtClean="0">
                            <a:latin typeface="Cambria Math"/>
                          </a:rPr>
                          <m:t>5</m:t>
                        </m:r>
                      </m:sub>
                    </m:sSub>
                  </m:oMath>
                </a14:m>
                <a:r>
                  <a:rPr lang="es-ES" dirty="0"/>
                  <a:t> = </a:t>
                </a:r>
                <a:r>
                  <a:rPr lang="es-ES" dirty="0" smtClean="0"/>
                  <a:t>sacar 5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ES" i="1">
                            <a:latin typeface="Cambria Math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s-ES" b="0" i="1" smtClean="0">
                            <a:latin typeface="Cambria Math"/>
                          </a:rPr>
                          <m:t>6</m:t>
                        </m:r>
                      </m:sub>
                    </m:sSub>
                    <m:r>
                      <a:rPr lang="es-ES" i="1">
                        <a:latin typeface="Cambria Math"/>
                      </a:rPr>
                      <m:t> </m:t>
                    </m:r>
                  </m:oMath>
                </a14:m>
                <a:r>
                  <a:rPr lang="es-ES" dirty="0"/>
                  <a:t>= </a:t>
                </a:r>
                <a:r>
                  <a:rPr lang="es-ES" dirty="0" smtClean="0"/>
                  <a:t>sacar 6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ES" i="1">
                            <a:latin typeface="Cambria Math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s-ES" b="0" i="1" smtClean="0">
                            <a:latin typeface="Cambria Math"/>
                          </a:rPr>
                          <m:t>8</m:t>
                        </m:r>
                      </m:sub>
                    </m:sSub>
                    <m:r>
                      <a:rPr lang="es-ES" i="1">
                        <a:latin typeface="Cambria Math"/>
                      </a:rPr>
                      <m:t> </m:t>
                    </m:r>
                  </m:oMath>
                </a14:m>
                <a:r>
                  <a:rPr lang="es-ES" dirty="0" smtClean="0"/>
                  <a:t>= sacar 8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ES" i="1">
                            <a:latin typeface="Cambria Math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s-ES" b="0" i="1" smtClean="0">
                            <a:latin typeface="Cambria Math"/>
                          </a:rPr>
                          <m:t>9</m:t>
                        </m:r>
                      </m:sub>
                    </m:sSub>
                    <m:r>
                      <a:rPr lang="es-ES" i="1">
                        <a:latin typeface="Cambria Math"/>
                      </a:rPr>
                      <m:t> </m:t>
                    </m:r>
                  </m:oMath>
                </a14:m>
                <a:r>
                  <a:rPr lang="es-ES" dirty="0"/>
                  <a:t>= </a:t>
                </a:r>
                <a:r>
                  <a:rPr lang="es-ES" dirty="0" smtClean="0"/>
                  <a:t>sacar 9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ES" i="1">
                            <a:latin typeface="Cambria Math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s-ES" b="0" i="1" smtClean="0">
                            <a:latin typeface="Cambria Math"/>
                          </a:rPr>
                          <m:t>10</m:t>
                        </m:r>
                      </m:sub>
                    </m:sSub>
                    <m:r>
                      <a:rPr lang="es-ES" i="1">
                        <a:latin typeface="Cambria Math"/>
                      </a:rPr>
                      <m:t> </m:t>
                    </m:r>
                  </m:oMath>
                </a14:m>
                <a:r>
                  <a:rPr lang="es-ES" dirty="0"/>
                  <a:t>= </a:t>
                </a:r>
                <a:r>
                  <a:rPr lang="es-ES" dirty="0" smtClean="0"/>
                  <a:t>sacar 10</a:t>
                </a:r>
              </a:p>
              <a:p>
                <a:pPr marL="0" indent="0">
                  <a:buNone/>
                </a:pPr>
                <a:endParaRPr lang="es-ES" dirty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35896" y="980728"/>
                <a:ext cx="5400600" cy="5077623"/>
              </a:xfrm>
              <a:blipFill rotWithShape="1">
                <a:blip r:embed="rId2"/>
                <a:stretch>
                  <a:fillRect l="-2370" t="-5522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76620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-4500000">
            <a:off x="-590552" y="2942543"/>
            <a:ext cx="5064953" cy="1695631"/>
          </a:xfrm>
        </p:spPr>
        <p:txBody>
          <a:bodyPr/>
          <a:lstStyle/>
          <a:p>
            <a:r>
              <a:rPr lang="es-ES" dirty="0" smtClean="0"/>
              <a:t>Desgranando probabilidades</a:t>
            </a:r>
            <a:endParaRPr lang="es-E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3635896" y="980728"/>
                <a:ext cx="5400600" cy="507762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s-ES" dirty="0" smtClean="0"/>
                  <a:t>Calculamos </a:t>
                </a:r>
                <a14:m>
                  <m:oMath xmlns:m="http://schemas.openxmlformats.org/officeDocument/2006/math">
                    <m:r>
                      <a:rPr lang="es-ES" i="1">
                        <a:latin typeface="Cambria Math"/>
                      </a:rPr>
                      <m:t>𝑃</m:t>
                    </m:r>
                    <m:r>
                      <a:rPr lang="es-ES" i="1">
                        <a:latin typeface="Cambria Math"/>
                      </a:rPr>
                      <m:t>(</m:t>
                    </m:r>
                    <m:r>
                      <a:rPr lang="es-ES" b="0" i="1" smtClean="0">
                        <a:latin typeface="Cambria Math"/>
                      </a:rPr>
                      <m:t>𝐶</m:t>
                    </m:r>
                    <m:r>
                      <a:rPr lang="es-ES" b="0" i="1" smtClean="0">
                        <a:latin typeface="Cambria Math"/>
                      </a:rPr>
                      <m:t>|</m:t>
                    </m:r>
                    <m:sSub>
                      <m:sSubPr>
                        <m:ctrlPr>
                          <a:rPr lang="es-ES" i="1">
                            <a:latin typeface="Cambria Math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s-ES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s-ES" i="1">
                        <a:latin typeface="Cambria Math"/>
                      </a:rPr>
                      <m:t>)</m:t>
                    </m:r>
                  </m:oMath>
                </a14:m>
                <a:r>
                  <a:rPr lang="es-ES" dirty="0"/>
                  <a:t> </a:t>
                </a:r>
                <a:r>
                  <a:rPr lang="es-ES" dirty="0" smtClean="0"/>
                  <a:t>con i = 4,5,6,8,9,10:</a:t>
                </a:r>
              </a:p>
              <a:p>
                <a:pPr marL="0" indent="0">
                  <a:buNone/>
                </a:pPr>
                <a:r>
                  <a:rPr lang="es-ES" dirty="0" smtClean="0"/>
                  <a:t>La probabilidad de ganar es de 3 resultados por 6 de perder.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s-ES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/>
                                </a:rPr>
                                <m:t>𝐶</m:t>
                              </m:r>
                              <m:r>
                                <a:rPr lang="es-ES" b="0" i="1" smtClean="0">
                                  <a:latin typeface="Cambria Math"/>
                                </a:rPr>
                                <m:t>|</m:t>
                              </m:r>
                              <m:r>
                                <a:rPr lang="es-ES" b="0" i="1" smtClean="0">
                                  <a:latin typeface="Cambria Math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s-ES" i="1"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  <m:r>
                        <a:rPr lang="es-ES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s-ES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es-ES" b="0" i="1" smtClean="0">
                              <a:latin typeface="Cambria Math"/>
                              <a:ea typeface="Cambria Math"/>
                            </a:rPr>
                            <m:t>3+6</m:t>
                          </m:r>
                        </m:den>
                      </m:f>
                      <m:r>
                        <a:rPr lang="es-ES" b="0" i="0" smtClean="0">
                          <a:latin typeface="Cambria Math"/>
                          <a:ea typeface="Cambria Math"/>
                        </a:rPr>
                        <m:t>= </m:t>
                      </m:r>
                      <m:f>
                        <m:fPr>
                          <m:ctrlPr>
                            <a:rPr lang="es-E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es-ES" b="0" i="1" smtClean="0">
                              <a:latin typeface="Cambria Math"/>
                              <a:ea typeface="Cambria Math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s-ES" dirty="0" smtClean="0"/>
              </a:p>
              <a:p>
                <a:pPr marL="0" indent="0">
                  <a:buNone/>
                </a:pPr>
                <a:r>
                  <a:rPr lang="es-ES" dirty="0" smtClean="0"/>
                  <a:t>Así para cada uno queda:</a:t>
                </a:r>
              </a:p>
              <a:p>
                <a:pPr marL="0" indent="0">
                  <a:buNone/>
                </a:pPr>
                <a:endParaRPr lang="es-ES" dirty="0" smtClean="0"/>
              </a:p>
              <a:p>
                <a:pPr marL="0" indent="0">
                  <a:buNone/>
                </a:pPr>
                <a:endParaRPr lang="es-ES" dirty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35896" y="980728"/>
                <a:ext cx="5400600" cy="5077623"/>
              </a:xfrm>
              <a:blipFill rotWithShape="1">
                <a:blip r:embed="rId2"/>
                <a:stretch>
                  <a:fillRect l="-2370" r="-3160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3 Tabla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43352237"/>
                  </p:ext>
                </p:extLst>
              </p:nvPr>
            </p:nvGraphicFramePr>
            <p:xfrm>
              <a:off x="899592" y="5013176"/>
              <a:ext cx="7920882" cy="98774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20147"/>
                    <a:gridCol w="1320147"/>
                    <a:gridCol w="1320147"/>
                    <a:gridCol w="1320147"/>
                    <a:gridCol w="1320147"/>
                    <a:gridCol w="1320147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>
                              <a:solidFill>
                                <a:schemeClr val="bg1"/>
                              </a:solidFill>
                            </a:rPr>
                            <a:t>4</a:t>
                          </a:r>
                          <a:endParaRPr lang="es-ES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>
                              <a:solidFill>
                                <a:schemeClr val="bg1"/>
                              </a:solidFill>
                            </a:rPr>
                            <a:t>5</a:t>
                          </a:r>
                          <a:endParaRPr lang="es-ES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>
                              <a:solidFill>
                                <a:schemeClr val="bg1"/>
                              </a:solidFill>
                            </a:rPr>
                            <a:t>6</a:t>
                          </a:r>
                          <a:endParaRPr lang="es-ES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>
                              <a:solidFill>
                                <a:schemeClr val="bg1"/>
                              </a:solidFill>
                            </a:rPr>
                            <a:t>8</a:t>
                          </a:r>
                          <a:endParaRPr lang="es-ES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>
                              <a:solidFill>
                                <a:schemeClr val="bg1"/>
                              </a:solidFill>
                            </a:rPr>
                            <a:t>9</a:t>
                          </a:r>
                          <a:endParaRPr lang="es-ES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>
                              <a:solidFill>
                                <a:schemeClr val="bg1"/>
                              </a:solidFill>
                            </a:rPr>
                            <a:t>10</a:t>
                          </a:r>
                          <a:endParaRPr lang="es-ES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ES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ES" b="0" i="1" smtClean="0">
                                        <a:latin typeface="Cambria Math"/>
                                        <a:ea typeface="Cambria Math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s-ES" b="0" i="1" smtClean="0">
                                        <a:latin typeface="Cambria Math"/>
                                        <a:ea typeface="Cambria Math"/>
                                      </a:rPr>
                                      <m:t>3+6</m:t>
                                    </m:r>
                                  </m:den>
                                </m:f>
                                <m:r>
                                  <a:rPr lang="es-ES" b="0" i="0" smtClean="0">
                                    <a:latin typeface="Cambria Math"/>
                                    <a:ea typeface="Cambria Math"/>
                                  </a:rPr>
                                  <m:t>= </m:t>
                                </m:r>
                                <m:f>
                                  <m:fPr>
                                    <m:ctrlPr>
                                      <a:rPr lang="es-ES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ES" b="0" i="1" smtClean="0">
                                        <a:latin typeface="Cambria Math"/>
                                        <a:ea typeface="Cambria Math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s-ES" b="0" i="1" smtClean="0">
                                        <a:latin typeface="Cambria Math"/>
                                        <a:ea typeface="Cambria Math"/>
                                      </a:rPr>
                                      <m:t>9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E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ES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ES" b="0" i="1" smtClean="0">
                                        <a:latin typeface="Cambria Math"/>
                                        <a:ea typeface="Cambria Math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es-ES" b="0" i="1" smtClean="0">
                                        <a:latin typeface="Cambria Math"/>
                                        <a:ea typeface="Cambria Math"/>
                                      </a:rPr>
                                      <m:t>4+6</m:t>
                                    </m:r>
                                  </m:den>
                                </m:f>
                                <m:r>
                                  <a:rPr lang="es-ES" b="0" i="0" smtClean="0">
                                    <a:latin typeface="Cambria Math"/>
                                    <a:ea typeface="Cambria Math"/>
                                  </a:rPr>
                                  <m:t>= </m:t>
                                </m:r>
                                <m:f>
                                  <m:fPr>
                                    <m:ctrlPr>
                                      <a:rPr lang="es-ES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ES" b="0" i="1" smtClean="0">
                                        <a:latin typeface="Cambria Math"/>
                                        <a:ea typeface="Cambria Math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es-ES" b="0" i="1" smtClean="0">
                                        <a:latin typeface="Cambria Math"/>
                                        <a:ea typeface="Cambria Math"/>
                                      </a:rPr>
                                      <m:t>10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E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ES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ES" b="0" i="1" smtClean="0">
                                        <a:latin typeface="Cambria Math"/>
                                        <a:ea typeface="Cambria Math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es-ES" b="0" i="1" smtClean="0">
                                        <a:latin typeface="Cambria Math"/>
                                        <a:ea typeface="Cambria Math"/>
                                      </a:rPr>
                                      <m:t>5+6</m:t>
                                    </m:r>
                                  </m:den>
                                </m:f>
                                <m:r>
                                  <a:rPr lang="es-ES" b="0" i="0" smtClean="0">
                                    <a:latin typeface="Cambria Math"/>
                                    <a:ea typeface="Cambria Math"/>
                                  </a:rPr>
                                  <m:t>= </m:t>
                                </m:r>
                                <m:f>
                                  <m:fPr>
                                    <m:ctrlPr>
                                      <a:rPr lang="es-ES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ES" b="0" i="1" smtClean="0">
                                        <a:latin typeface="Cambria Math"/>
                                        <a:ea typeface="Cambria Math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es-ES" b="0" i="1" smtClean="0">
                                        <a:latin typeface="Cambria Math"/>
                                        <a:ea typeface="Cambria Math"/>
                                      </a:rPr>
                                      <m:t>11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E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ES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ES" b="0" i="1" smtClean="0">
                                        <a:latin typeface="Cambria Math"/>
                                        <a:ea typeface="Cambria Math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es-ES" b="0" i="1" smtClean="0">
                                        <a:latin typeface="Cambria Math"/>
                                        <a:ea typeface="Cambria Math"/>
                                      </a:rPr>
                                      <m:t>5+6</m:t>
                                    </m:r>
                                  </m:den>
                                </m:f>
                                <m:r>
                                  <a:rPr lang="es-ES" b="0" i="0" smtClean="0">
                                    <a:latin typeface="Cambria Math"/>
                                    <a:ea typeface="Cambria Math"/>
                                  </a:rPr>
                                  <m:t>= </m:t>
                                </m:r>
                                <m:f>
                                  <m:fPr>
                                    <m:ctrlPr>
                                      <a:rPr lang="es-ES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ES" b="0" i="1" smtClean="0">
                                        <a:latin typeface="Cambria Math"/>
                                        <a:ea typeface="Cambria Math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es-ES" b="0" i="1" smtClean="0">
                                        <a:latin typeface="Cambria Math"/>
                                        <a:ea typeface="Cambria Math"/>
                                      </a:rPr>
                                      <m:t>11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E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ES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ES" b="0" i="1" smtClean="0">
                                        <a:latin typeface="Cambria Math"/>
                                        <a:ea typeface="Cambria Math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es-ES" b="0" i="1" smtClean="0">
                                        <a:latin typeface="Cambria Math"/>
                                        <a:ea typeface="Cambria Math"/>
                                      </a:rPr>
                                      <m:t>4+6</m:t>
                                    </m:r>
                                  </m:den>
                                </m:f>
                                <m:r>
                                  <a:rPr lang="es-ES" b="0" i="0" smtClean="0">
                                    <a:latin typeface="Cambria Math"/>
                                    <a:ea typeface="Cambria Math"/>
                                  </a:rPr>
                                  <m:t>= </m:t>
                                </m:r>
                                <m:f>
                                  <m:fPr>
                                    <m:ctrlPr>
                                      <a:rPr lang="es-ES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ES" b="0" i="1" smtClean="0">
                                        <a:latin typeface="Cambria Math"/>
                                        <a:ea typeface="Cambria Math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es-ES" b="0" i="1" smtClean="0">
                                        <a:latin typeface="Cambria Math"/>
                                        <a:ea typeface="Cambria Math"/>
                                      </a:rPr>
                                      <m:t>10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E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ES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ES" b="0" i="1" smtClean="0">
                                        <a:latin typeface="Cambria Math"/>
                                        <a:ea typeface="Cambria Math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s-ES" b="0" i="1" smtClean="0">
                                        <a:latin typeface="Cambria Math"/>
                                        <a:ea typeface="Cambria Math"/>
                                      </a:rPr>
                                      <m:t>3+6</m:t>
                                    </m:r>
                                  </m:den>
                                </m:f>
                                <m:r>
                                  <a:rPr lang="es-ES" b="0" i="0" smtClean="0">
                                    <a:latin typeface="Cambria Math"/>
                                    <a:ea typeface="Cambria Math"/>
                                  </a:rPr>
                                  <m:t>= </m:t>
                                </m:r>
                                <m:f>
                                  <m:fPr>
                                    <m:ctrlPr>
                                      <a:rPr lang="es-ES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ES" b="0" i="1" smtClean="0">
                                        <a:latin typeface="Cambria Math"/>
                                        <a:ea typeface="Cambria Math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s-ES" b="0" i="1" smtClean="0">
                                        <a:latin typeface="Cambria Math"/>
                                        <a:ea typeface="Cambria Math"/>
                                      </a:rPr>
                                      <m:t>9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E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3 Tabla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43352237"/>
                  </p:ext>
                </p:extLst>
              </p:nvPr>
            </p:nvGraphicFramePr>
            <p:xfrm>
              <a:off x="899592" y="5013176"/>
              <a:ext cx="7920882" cy="98774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20147"/>
                    <a:gridCol w="1320147"/>
                    <a:gridCol w="1320147"/>
                    <a:gridCol w="1320147"/>
                    <a:gridCol w="1320147"/>
                    <a:gridCol w="1320147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>
                              <a:solidFill>
                                <a:schemeClr val="bg1"/>
                              </a:solidFill>
                            </a:rPr>
                            <a:t>4</a:t>
                          </a:r>
                          <a:endParaRPr lang="es-ES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>
                              <a:solidFill>
                                <a:schemeClr val="bg1"/>
                              </a:solidFill>
                            </a:rPr>
                            <a:t>5</a:t>
                          </a:r>
                          <a:endParaRPr lang="es-ES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>
                              <a:solidFill>
                                <a:schemeClr val="bg1"/>
                              </a:solidFill>
                            </a:rPr>
                            <a:t>6</a:t>
                          </a:r>
                          <a:endParaRPr lang="es-ES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>
                              <a:solidFill>
                                <a:schemeClr val="bg1"/>
                              </a:solidFill>
                            </a:rPr>
                            <a:t>8</a:t>
                          </a:r>
                          <a:endParaRPr lang="es-ES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>
                              <a:solidFill>
                                <a:schemeClr val="bg1"/>
                              </a:solidFill>
                            </a:rPr>
                            <a:t>9</a:t>
                          </a:r>
                          <a:endParaRPr lang="es-ES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ES" dirty="0" smtClean="0">
                              <a:solidFill>
                                <a:schemeClr val="bg1"/>
                              </a:solidFill>
                            </a:rPr>
                            <a:t>10</a:t>
                          </a:r>
                          <a:endParaRPr lang="es-ES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</a:tr>
                  <a:tr h="616903"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461" t="-65347" r="-498618" b="-9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100926" t="-65347" r="-400926" b="-9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200000" t="-65347" r="-299078" b="-9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301389" t="-65347" r="-200463" b="-9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399539" t="-65347" r="-99539" b="-9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E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501852" t="-65347" b="-99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5974303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Desgranando probabilidades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676239" y="1412776"/>
            <a:ext cx="5400600" cy="1440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 smtClean="0"/>
              <a:t>Y aplicando el teorema de la probabilidad total: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3 CuadroTexto"/>
              <p:cNvSpPr txBox="1"/>
              <p:nvPr/>
            </p:nvSpPr>
            <p:spPr>
              <a:xfrm>
                <a:off x="3635896" y="2132856"/>
                <a:ext cx="5112568" cy="13417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800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s-ES" sz="2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ES" sz="2800" b="0" i="1" smtClean="0">
                              <a:latin typeface="Cambria Math"/>
                            </a:rPr>
                            <m:t>𝐶</m:t>
                          </m:r>
                        </m:e>
                      </m:d>
                      <m:r>
                        <a:rPr lang="es-ES" sz="28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s-ES" sz="2800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ES" sz="28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s-ES" sz="2800" b="0" i="1" smtClean="0">
                              <a:latin typeface="Cambria Math"/>
                              <a:ea typeface="Cambria Math"/>
                            </a:rPr>
                            <m:t>∈</m:t>
                          </m:r>
                          <m:r>
                            <a:rPr lang="es-ES" sz="2800" b="0" i="1" smtClean="0">
                              <a:latin typeface="Cambria Math"/>
                              <a:ea typeface="Cambria Math"/>
                            </a:rPr>
                            <m:t>𝐼</m:t>
                          </m:r>
                        </m:sub>
                        <m:sup/>
                        <m:e>
                          <m:r>
                            <a:rPr lang="es-ES" sz="2800" b="0" i="1" smtClean="0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ctrlPr>
                                <a:rPr lang="es-ES" sz="28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s-ES" sz="2800" b="0" i="1" smtClean="0">
                                  <a:latin typeface="Cambria Math"/>
                                </a:rPr>
                                <m:t>𝐶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s-ES" sz="28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s-ES" sz="2800" b="0" i="1" smtClean="0">
                                      <a:latin typeface="Cambria Math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es-ES" sz="2800" b="0" i="1" smtClean="0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  <m:r>
                            <a:rPr lang="es-ES" sz="2800" b="0" i="1" smtClean="0">
                              <a:latin typeface="Cambria Math"/>
                            </a:rPr>
                            <m:t>𝑃</m:t>
                          </m:r>
                          <m:r>
                            <a:rPr lang="es-ES" sz="2800" b="0" i="1" smtClean="0"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es-ES" sz="2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sz="2800" b="0" i="1" smtClean="0">
                                  <a:latin typeface="Cambria Math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s-ES" sz="2800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s-ES" sz="2800" b="0" i="1" smtClean="0">
                              <a:latin typeface="Cambria Math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s-ES" dirty="0"/>
              </a:p>
            </p:txBody>
          </p:sp>
        </mc:Choice>
        <mc:Fallback xmlns="">
          <p:sp>
            <p:nvSpPr>
              <p:cNvPr id="4" name="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2132856"/>
                <a:ext cx="5112568" cy="134177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4 CuadroTexto"/>
              <p:cNvSpPr txBox="1"/>
              <p:nvPr/>
            </p:nvSpPr>
            <p:spPr>
              <a:xfrm>
                <a:off x="2915816" y="4005064"/>
                <a:ext cx="6120680" cy="17533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2800" dirty="0" smtClean="0"/>
                  <a:t>Por lo que queda:</a:t>
                </a:r>
                <a:endParaRPr lang="es-ES" sz="2800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s-ES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ES" sz="28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s-ES" sz="2800" b="0" i="1" smtClean="0">
                            <a:latin typeface="Cambria Math"/>
                          </a:rPr>
                          <m:t>9</m:t>
                        </m:r>
                      </m:den>
                    </m:f>
                    <m:r>
                      <a:rPr lang="es-ES" sz="2800" i="1" smtClean="0">
                        <a:latin typeface="Cambria Math"/>
                        <a:ea typeface="Cambria Math"/>
                      </a:rPr>
                      <m:t>∙</m:t>
                    </m:r>
                    <m:f>
                      <m:fPr>
                        <m:ctrlPr>
                          <a:rPr lang="es-ES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ES" sz="2800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s-ES" sz="2800" b="0" i="1" smtClean="0">
                            <a:latin typeface="Cambria Math"/>
                          </a:rPr>
                          <m:t>36</m:t>
                        </m:r>
                      </m:den>
                    </m:f>
                    <m:r>
                      <a:rPr lang="es-ES" sz="2800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s-ES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ES" sz="2800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s-ES" sz="2800" b="0" i="1" smtClean="0">
                            <a:latin typeface="Cambria Math"/>
                          </a:rPr>
                          <m:t>10</m:t>
                        </m:r>
                      </m:den>
                    </m:f>
                    <m:r>
                      <a:rPr lang="es-ES" sz="2800" i="1" smtClean="0">
                        <a:latin typeface="Cambria Math"/>
                        <a:ea typeface="Cambria Math"/>
                      </a:rPr>
                      <m:t>∙</m:t>
                    </m:r>
                    <m:f>
                      <m:fPr>
                        <m:ctrlPr>
                          <a:rPr lang="es-ES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ES" sz="2800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s-ES" sz="2800" b="0" i="1" smtClean="0">
                            <a:latin typeface="Cambria Math"/>
                          </a:rPr>
                          <m:t>36</m:t>
                        </m:r>
                      </m:den>
                    </m:f>
                    <m:r>
                      <a:rPr lang="es-ES" sz="2800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s-ES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ES" sz="28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s-ES" sz="2800" b="0" i="1" smtClean="0">
                            <a:latin typeface="Cambria Math"/>
                          </a:rPr>
                          <m:t>11</m:t>
                        </m:r>
                      </m:den>
                    </m:f>
                    <m:r>
                      <a:rPr lang="es-ES" sz="2800" i="1" smtClean="0">
                        <a:latin typeface="Cambria Math"/>
                        <a:ea typeface="Cambria Math"/>
                      </a:rPr>
                      <m:t>∙</m:t>
                    </m:r>
                    <m:f>
                      <m:fPr>
                        <m:ctrlPr>
                          <a:rPr lang="es-ES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ES" sz="28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s-ES" sz="2800" b="0" i="1" smtClean="0">
                            <a:latin typeface="Cambria Math"/>
                          </a:rPr>
                          <m:t>36</m:t>
                        </m:r>
                      </m:den>
                    </m:f>
                    <m:r>
                      <a:rPr lang="es-ES" sz="2800" i="1" smtClean="0">
                        <a:latin typeface="Cambria Math"/>
                        <a:ea typeface="Cambria Math"/>
                      </a:rPr>
                      <m:t>+</m:t>
                    </m:r>
                    <m:f>
                      <m:fPr>
                        <m:ctrlPr>
                          <a:rPr lang="es-ES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ES" sz="28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s-ES" sz="2800" b="0" i="1" smtClean="0">
                            <a:latin typeface="Cambria Math"/>
                          </a:rPr>
                          <m:t>11</m:t>
                        </m:r>
                      </m:den>
                    </m:f>
                    <m:r>
                      <a:rPr lang="es-ES" sz="2800" i="1" smtClean="0">
                        <a:latin typeface="Cambria Math"/>
                        <a:ea typeface="Cambria Math"/>
                      </a:rPr>
                      <m:t>∙</m:t>
                    </m:r>
                    <m:f>
                      <m:fPr>
                        <m:ctrlPr>
                          <a:rPr lang="es-ES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ES" sz="28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s-ES" sz="2800" b="0" i="1" smtClean="0">
                            <a:latin typeface="Cambria Math"/>
                          </a:rPr>
                          <m:t>36</m:t>
                        </m:r>
                      </m:den>
                    </m:f>
                  </m:oMath>
                </a14:m>
                <a:r>
                  <a:rPr lang="es-ES" sz="2800" dirty="0" smtClean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s-ES" sz="2800" i="1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s-ES" sz="2800" i="1">
                            <a:latin typeface="Cambria Math"/>
                          </a:rPr>
                          <m:t>10</m:t>
                        </m:r>
                      </m:den>
                    </m:f>
                    <m:r>
                      <a:rPr lang="es-ES" sz="2800" i="1">
                        <a:latin typeface="Cambria Math"/>
                        <a:ea typeface="Cambria Math"/>
                      </a:rPr>
                      <m:t>∙</m:t>
                    </m:r>
                    <m:f>
                      <m:fPr>
                        <m:ctrlPr>
                          <a:rPr lang="es-E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s-ES" sz="2800" i="1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s-ES" sz="2800" i="1">
                            <a:latin typeface="Cambria Math"/>
                          </a:rPr>
                          <m:t>36</m:t>
                        </m:r>
                      </m:den>
                    </m:f>
                  </m:oMath>
                </a14:m>
                <a:r>
                  <a:rPr lang="es-ES" sz="2800" dirty="0" smtClean="0"/>
                  <a:t> </a:t>
                </a:r>
              </a:p>
              <a:p>
                <a:r>
                  <a:rPr lang="es-ES" sz="2800" dirty="0" smtClean="0"/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s-ES" sz="28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s-ES" sz="2800" i="1">
                            <a:latin typeface="Cambria Math"/>
                          </a:rPr>
                          <m:t>9</m:t>
                        </m:r>
                      </m:den>
                    </m:f>
                    <m:r>
                      <a:rPr lang="es-ES" sz="2800" i="1">
                        <a:latin typeface="Cambria Math"/>
                        <a:ea typeface="Cambria Math"/>
                      </a:rPr>
                      <m:t>∙</m:t>
                    </m:r>
                    <m:f>
                      <m:fPr>
                        <m:ctrlPr>
                          <a:rPr lang="es-E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s-ES" sz="2800" i="1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s-ES" sz="2800" i="1">
                            <a:latin typeface="Cambria Math"/>
                          </a:rPr>
                          <m:t>36</m:t>
                        </m:r>
                      </m:den>
                    </m:f>
                  </m:oMath>
                </a14:m>
                <a:r>
                  <a:rPr lang="es-ES" sz="2800" dirty="0" smtClean="0"/>
                  <a:t> = 0,27071</a:t>
                </a:r>
                <a:endParaRPr lang="es-ES" sz="2800" dirty="0"/>
              </a:p>
            </p:txBody>
          </p:sp>
        </mc:Choice>
        <mc:Fallback xmlns="">
          <p:sp>
            <p:nvSpPr>
              <p:cNvPr id="5" name="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4005064"/>
                <a:ext cx="6120680" cy="1753300"/>
              </a:xfrm>
              <a:prstGeom prst="rect">
                <a:avLst/>
              </a:prstGeom>
              <a:blipFill rotWithShape="1">
                <a:blip r:embed="rId3"/>
                <a:stretch>
                  <a:fillRect l="-1992" t="-3819" b="-2778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05143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Desgranando probabilidades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63888" y="1268760"/>
            <a:ext cx="5400600" cy="31683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 smtClean="0"/>
              <a:t>Luego por tanto:</a:t>
            </a:r>
          </a:p>
          <a:p>
            <a:pPr marL="0" indent="0">
              <a:buNone/>
            </a:pPr>
            <a:r>
              <a:rPr lang="es-ES" dirty="0" smtClean="0"/>
              <a:t>P(G) = 0,2707 + 0,2222 = 0,4929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smtClean="0"/>
              <a:t>LUEGO LA CASA GANA AL LARGO PLAZO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309965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MUCHAS GRACIAS</a:t>
            </a:r>
            <a:br>
              <a:rPr lang="es-ES" dirty="0" smtClean="0"/>
            </a:br>
            <a:r>
              <a:rPr lang="es-ES" sz="13800" dirty="0" smtClean="0"/>
              <a:t>FIN</a:t>
            </a:r>
            <a:endParaRPr lang="es-ES" sz="13800" dirty="0"/>
          </a:p>
        </p:txBody>
      </p:sp>
    </p:spTree>
    <p:extLst>
      <p:ext uri="{BB962C8B-B14F-4D97-AF65-F5344CB8AC3E}">
        <p14:creationId xmlns:p14="http://schemas.microsoft.com/office/powerpoint/2010/main" val="37660122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TEORIA DE LA PROBABILIDAD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707904" y="836712"/>
            <a:ext cx="5018775" cy="5077623"/>
          </a:xfrm>
        </p:spPr>
        <p:txBody>
          <a:bodyPr/>
          <a:lstStyle/>
          <a:p>
            <a:pPr marL="0" indent="0">
              <a:buNone/>
            </a:pPr>
            <a:r>
              <a:rPr lang="es-ES" dirty="0">
                <a:effectLst/>
              </a:rPr>
              <a:t>La </a:t>
            </a:r>
            <a:r>
              <a:rPr lang="es-ES" b="1" dirty="0">
                <a:effectLst/>
              </a:rPr>
              <a:t>teoría de probabilidades</a:t>
            </a:r>
            <a:r>
              <a:rPr lang="es-ES" dirty="0">
                <a:effectLst/>
              </a:rPr>
              <a:t> se ocupa de </a:t>
            </a:r>
            <a:r>
              <a:rPr lang="es-ES" b="1" dirty="0">
                <a:effectLst/>
              </a:rPr>
              <a:t>asignar</a:t>
            </a:r>
            <a:r>
              <a:rPr lang="es-ES" dirty="0">
                <a:effectLst/>
              </a:rPr>
              <a:t> un cierto </a:t>
            </a:r>
            <a:r>
              <a:rPr lang="es-ES" b="1" dirty="0">
                <a:effectLst/>
              </a:rPr>
              <a:t>número</a:t>
            </a:r>
            <a:r>
              <a:rPr lang="es-ES" dirty="0">
                <a:effectLst/>
              </a:rPr>
              <a:t> a cada </a:t>
            </a:r>
            <a:r>
              <a:rPr lang="es-ES" b="1" dirty="0">
                <a:effectLst/>
              </a:rPr>
              <a:t>posible resultado</a:t>
            </a:r>
            <a:r>
              <a:rPr lang="es-ES" dirty="0">
                <a:effectLst/>
              </a:rPr>
              <a:t> que pueda ocurrir en un </a:t>
            </a:r>
            <a:r>
              <a:rPr lang="es-ES" b="1" dirty="0">
                <a:effectLst/>
              </a:rPr>
              <a:t>experimento aleatorio</a:t>
            </a:r>
            <a:r>
              <a:rPr lang="es-ES" dirty="0">
                <a:effectLst/>
              </a:rPr>
              <a:t>, con el fin de cuantificar dichos resultados y saber si un suceso es más probable que otro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586710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TEORIA DE LA PROBABLIDAD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95936" y="116632"/>
            <a:ext cx="5018775" cy="3600400"/>
          </a:xfrm>
        </p:spPr>
        <p:txBody>
          <a:bodyPr/>
          <a:lstStyle/>
          <a:p>
            <a:pPr marL="0" indent="0">
              <a:buNone/>
            </a:pPr>
            <a:r>
              <a:rPr lang="es-ES" dirty="0" smtClean="0">
                <a:effectLst/>
              </a:rPr>
              <a:t>Surge con los juegos de azar</a:t>
            </a:r>
          </a:p>
          <a:p>
            <a:pPr marL="0" indent="0">
              <a:buNone/>
            </a:pPr>
            <a:r>
              <a:rPr lang="fr-FR" i="1" dirty="0"/>
              <a:t>De </a:t>
            </a:r>
            <a:r>
              <a:rPr lang="fr-FR" i="1" dirty="0" err="1"/>
              <a:t>Vetula</a:t>
            </a:r>
            <a:r>
              <a:rPr lang="fr-FR" dirty="0"/>
              <a:t>, de Richard de </a:t>
            </a:r>
            <a:r>
              <a:rPr lang="fr-FR" dirty="0" err="1"/>
              <a:t>Fournival</a:t>
            </a:r>
            <a:r>
              <a:rPr lang="fr-FR" dirty="0"/>
              <a:t> (</a:t>
            </a:r>
            <a:r>
              <a:rPr lang="fr-FR" dirty="0" smtClean="0"/>
              <a:t>1200–</a:t>
            </a:r>
            <a:r>
              <a:rPr lang="es-ES" dirty="0" smtClean="0"/>
              <a:t>1250)</a:t>
            </a:r>
          </a:p>
          <a:p>
            <a:pPr marL="0" indent="0">
              <a:buNone/>
            </a:pPr>
            <a:r>
              <a:rPr lang="es-ES" dirty="0" smtClean="0"/>
              <a:t>En lanzamiento de 3 dados.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242476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SUCESO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95936" y="980729"/>
            <a:ext cx="4658735" cy="4536504"/>
          </a:xfrm>
        </p:spPr>
        <p:txBody>
          <a:bodyPr/>
          <a:lstStyle/>
          <a:p>
            <a:pPr marL="0" indent="0">
              <a:buNone/>
            </a:pPr>
            <a:r>
              <a:rPr lang="es-ES" dirty="0">
                <a:effectLst/>
              </a:rPr>
              <a:t>Un </a:t>
            </a:r>
            <a:r>
              <a:rPr lang="es-ES" b="1" dirty="0">
                <a:effectLst/>
              </a:rPr>
              <a:t>suceso</a:t>
            </a:r>
            <a:r>
              <a:rPr lang="es-ES" dirty="0">
                <a:effectLst/>
              </a:rPr>
              <a:t> es cada uno de los resultados posibles de una </a:t>
            </a:r>
            <a:r>
              <a:rPr lang="es-ES" b="1" dirty="0">
                <a:effectLst/>
              </a:rPr>
              <a:t>experiencia aleatoria</a:t>
            </a:r>
            <a:r>
              <a:rPr lang="es-ES" dirty="0">
                <a:effectLst/>
              </a:rPr>
              <a:t>.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689815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ESPACIO MUESTRAL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707904" y="836712"/>
            <a:ext cx="5018775" cy="5077623"/>
          </a:xfrm>
        </p:spPr>
        <p:txBody>
          <a:bodyPr/>
          <a:lstStyle/>
          <a:p>
            <a:pPr marL="0" indent="0">
              <a:buNone/>
            </a:pPr>
            <a:r>
              <a:rPr lang="es-ES" dirty="0">
                <a:effectLst/>
              </a:rPr>
              <a:t>Es el conjunto de todos los posibles resultados de una </a:t>
            </a:r>
            <a:r>
              <a:rPr lang="es-ES" b="1" dirty="0">
                <a:effectLst/>
              </a:rPr>
              <a:t>experiencia aleatoria</a:t>
            </a:r>
            <a:r>
              <a:rPr lang="es-ES" dirty="0">
                <a:effectLst/>
              </a:rPr>
              <a:t>, lo representaremos por </a:t>
            </a:r>
            <a:r>
              <a:rPr lang="es-ES" b="1" dirty="0">
                <a:effectLst/>
              </a:rPr>
              <a:t>E</a:t>
            </a:r>
            <a:r>
              <a:rPr lang="es-ES" dirty="0">
                <a:effectLst/>
              </a:rPr>
              <a:t> (o bien por la letra griega </a:t>
            </a:r>
            <a:r>
              <a:rPr lang="es-ES" b="1" dirty="0">
                <a:effectLst/>
              </a:rPr>
              <a:t>Ω</a:t>
            </a:r>
            <a:r>
              <a:rPr lang="es-ES" dirty="0">
                <a:effectLst/>
              </a:rPr>
              <a:t>).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07680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dirty="0" smtClean="0">
                <a:effectLst/>
              </a:rPr>
              <a:t>SUCESO ALEATORIO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033487" y="1232636"/>
            <a:ext cx="4658735" cy="2592288"/>
          </a:xfrm>
        </p:spPr>
        <p:txBody>
          <a:bodyPr/>
          <a:lstStyle/>
          <a:p>
            <a:pPr marL="0" indent="0">
              <a:buNone/>
            </a:pPr>
            <a:r>
              <a:rPr lang="es-ES" b="1" dirty="0" smtClean="0">
                <a:effectLst/>
              </a:rPr>
              <a:t>Suceso </a:t>
            </a:r>
            <a:r>
              <a:rPr lang="es-ES" b="1" dirty="0">
                <a:effectLst/>
              </a:rPr>
              <a:t>aleatorio</a:t>
            </a:r>
            <a:r>
              <a:rPr lang="es-ES" dirty="0">
                <a:effectLst/>
              </a:rPr>
              <a:t> es cualquier subconjunto del espacio </a:t>
            </a:r>
            <a:r>
              <a:rPr lang="es-ES" dirty="0" err="1">
                <a:effectLst/>
              </a:rPr>
              <a:t>muestral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482694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dirty="0" smtClean="0">
                <a:effectLst/>
              </a:rPr>
              <a:t>AXIOMAS DE PROBABILIDAD</a:t>
            </a:r>
            <a:endParaRPr lang="es-E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3995936" y="908720"/>
                <a:ext cx="4658735" cy="5077623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s-ES" dirty="0" smtClean="0">
                    <a:effectLst/>
                  </a:rPr>
                  <a:t>La probabilidad es positiva y menor o igual que 1.</a:t>
                </a:r>
              </a:p>
              <a:p>
                <a:pPr marL="0" indent="0">
                  <a:buNone/>
                </a:pPr>
                <a:r>
                  <a:rPr lang="es-ES" b="1" dirty="0">
                    <a:effectLst/>
                  </a:rPr>
                  <a:t>0 ≤ p(A) ≤ 1</a:t>
                </a:r>
                <a:endParaRPr lang="es-ES" dirty="0">
                  <a:effectLst/>
                </a:endParaRPr>
              </a:p>
              <a:p>
                <a:pPr marL="0" indent="0">
                  <a:buNone/>
                </a:pPr>
                <a:r>
                  <a:rPr lang="es-ES" dirty="0" smtClean="0">
                    <a:effectLst/>
                  </a:rPr>
                  <a:t>La </a:t>
                </a:r>
                <a:r>
                  <a:rPr lang="es-ES" dirty="0">
                    <a:effectLst/>
                  </a:rPr>
                  <a:t>probabilidad del suceso seguro es 1. </a:t>
                </a:r>
              </a:p>
              <a:p>
                <a:pPr marL="0" indent="0">
                  <a:buNone/>
                </a:pPr>
                <a:r>
                  <a:rPr lang="es-ES" b="1" dirty="0" smtClean="0">
                    <a:effectLst/>
                  </a:rPr>
                  <a:t>	p(E</a:t>
                </a:r>
                <a:r>
                  <a:rPr lang="es-ES" b="1" dirty="0">
                    <a:effectLst/>
                  </a:rPr>
                  <a:t>) = 1</a:t>
                </a:r>
                <a:endParaRPr lang="es-ES" dirty="0">
                  <a:effectLst/>
                </a:endParaRPr>
              </a:p>
              <a:p>
                <a:pPr marL="0" indent="0">
                  <a:buNone/>
                </a:pPr>
                <a:r>
                  <a:rPr lang="es-ES" dirty="0" smtClean="0">
                    <a:effectLst/>
                  </a:rPr>
                  <a:t>Si </a:t>
                </a:r>
                <a:r>
                  <a:rPr lang="es-ES" dirty="0">
                    <a:effectLst/>
                  </a:rPr>
                  <a:t>A y B son incompatibles, es decir A</a:t>
                </a:r>
                <a:r>
                  <a:rPr lang="es-ES" b="1" dirty="0">
                    <a:effectLst/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s-ES" b="1" i="1" dirty="0">
                        <a:effectLst/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s-ES" dirty="0">
                    <a:effectLst/>
                  </a:rPr>
                  <a:t> B </a:t>
                </a:r>
                <a:r>
                  <a:rPr lang="es-ES" dirty="0" smtClean="0">
                    <a:effectLst/>
                  </a:rPr>
                  <a:t>= </a:t>
                </a:r>
                <a14:m>
                  <m:oMath xmlns:m="http://schemas.openxmlformats.org/officeDocument/2006/math">
                    <m:r>
                      <a:rPr lang="es-ES" b="1" i="1" dirty="0">
                        <a:effectLst/>
                        <a:latin typeface="Cambria Math"/>
                        <a:ea typeface="Cambria Math"/>
                      </a:rPr>
                      <m:t>∅</m:t>
                    </m:r>
                  </m:oMath>
                </a14:m>
                <a:r>
                  <a:rPr lang="es-ES" dirty="0" smtClean="0">
                    <a:effectLst/>
                  </a:rPr>
                  <a:t> </a:t>
                </a:r>
                <a:r>
                  <a:rPr lang="es-ES" dirty="0">
                    <a:effectLst/>
                  </a:rPr>
                  <a:t>entonces: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ES" b="1" dirty="0">
                          <a:effectLst/>
                        </a:rPr>
                        <m:t>p</m:t>
                      </m:r>
                      <m:r>
                        <m:rPr>
                          <m:nor/>
                        </m:rPr>
                        <a:rPr lang="es-ES" b="1" dirty="0">
                          <a:effectLst/>
                        </a:rPr>
                        <m:t>(</m:t>
                      </m:r>
                      <m:r>
                        <m:rPr>
                          <m:nor/>
                        </m:rPr>
                        <a:rPr lang="es-ES" b="1" dirty="0">
                          <a:effectLst/>
                        </a:rPr>
                        <m:t>A</m:t>
                      </m:r>
                      <m:r>
                        <a:rPr lang="es-ES" b="1" i="1" dirty="0">
                          <a:effectLst/>
                          <a:latin typeface="Cambria Math"/>
                          <a:ea typeface="Cambria Math"/>
                        </a:rPr>
                        <m:t>∪</m:t>
                      </m:r>
                      <m:r>
                        <m:rPr>
                          <m:nor/>
                        </m:rPr>
                        <a:rPr lang="es-ES" b="1" dirty="0">
                          <a:effectLst/>
                        </a:rPr>
                        <m:t>B</m:t>
                      </m:r>
                      <m:r>
                        <m:rPr>
                          <m:nor/>
                        </m:rPr>
                        <a:rPr lang="es-ES" b="1" dirty="0">
                          <a:effectLst/>
                        </a:rPr>
                        <m:t>) = </m:t>
                      </m:r>
                      <m:r>
                        <m:rPr>
                          <m:nor/>
                        </m:rPr>
                        <a:rPr lang="es-ES" b="1" dirty="0">
                          <a:effectLst/>
                        </a:rPr>
                        <m:t>p</m:t>
                      </m:r>
                      <m:r>
                        <m:rPr>
                          <m:nor/>
                        </m:rPr>
                        <a:rPr lang="es-ES" b="1" dirty="0">
                          <a:effectLst/>
                        </a:rPr>
                        <m:t>(</m:t>
                      </m:r>
                      <m:r>
                        <m:rPr>
                          <m:nor/>
                        </m:rPr>
                        <a:rPr lang="es-ES" b="1" dirty="0">
                          <a:effectLst/>
                        </a:rPr>
                        <m:t>A</m:t>
                      </m:r>
                      <m:r>
                        <m:rPr>
                          <m:nor/>
                        </m:rPr>
                        <a:rPr lang="es-ES" b="1" dirty="0">
                          <a:effectLst/>
                        </a:rPr>
                        <m:t>) + </m:t>
                      </m:r>
                      <m:r>
                        <m:rPr>
                          <m:nor/>
                        </m:rPr>
                        <a:rPr lang="es-ES" b="1" dirty="0">
                          <a:effectLst/>
                        </a:rPr>
                        <m:t>p</m:t>
                      </m:r>
                      <m:r>
                        <m:rPr>
                          <m:nor/>
                        </m:rPr>
                        <a:rPr lang="es-ES" b="1" dirty="0">
                          <a:effectLst/>
                        </a:rPr>
                        <m:t>(</m:t>
                      </m:r>
                      <m:r>
                        <m:rPr>
                          <m:nor/>
                        </m:rPr>
                        <a:rPr lang="es-ES" b="1" dirty="0">
                          <a:effectLst/>
                        </a:rPr>
                        <m:t>B</m:t>
                      </m:r>
                      <m:r>
                        <m:rPr>
                          <m:nor/>
                        </m:rPr>
                        <a:rPr lang="es-ES" b="1" dirty="0">
                          <a:effectLst/>
                        </a:rPr>
                        <m:t>)</m:t>
                      </m:r>
                    </m:oMath>
                  </m:oMathPara>
                </a14:m>
                <a:endParaRPr lang="es-ES" dirty="0">
                  <a:effectLst/>
                </a:endParaRPr>
              </a:p>
              <a:p>
                <a:pPr marL="0" indent="0">
                  <a:buNone/>
                </a:pPr>
                <a:endParaRPr lang="es-ES" dirty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95936" y="908720"/>
                <a:ext cx="4658735" cy="5077623"/>
              </a:xfrm>
              <a:blipFill rotWithShape="1">
                <a:blip r:embed="rId2"/>
                <a:stretch>
                  <a:fillRect l="-2749" t="-3721" r="-3796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29988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-4500000">
            <a:off x="-918569" y="3140426"/>
            <a:ext cx="5517243" cy="1695631"/>
          </a:xfrm>
        </p:spPr>
        <p:txBody>
          <a:bodyPr>
            <a:normAutofit fontScale="90000"/>
          </a:bodyPr>
          <a:lstStyle/>
          <a:p>
            <a:r>
              <a:rPr lang="es-ES" b="1" dirty="0" smtClean="0">
                <a:effectLst/>
              </a:rPr>
              <a:t>PROPIEDADES DE LA PROBABILIDAD</a:t>
            </a:r>
            <a:endParaRPr lang="es-E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3635896" y="908720"/>
                <a:ext cx="5018775" cy="507762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s-ES" dirty="0" smtClean="0">
                    <a:effectLst/>
                  </a:rPr>
                  <a:t>La suma de las probabilidades de un suceso y su contrario vale 1, por tanto la probabilidad del suceso contrario es: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effectLst/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s-ES" b="0" i="1" smtClean="0">
                              <a:effectLst/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es-ES" b="0" i="1" smtClean="0">
                                  <a:effectLst/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s-ES" b="0" i="1" smtClean="0">
                                  <a:effectLst/>
                                  <a:latin typeface="Cambria Math"/>
                                </a:rPr>
                                <m:t>𝐴</m:t>
                              </m:r>
                            </m:e>
                          </m:acc>
                        </m:e>
                      </m:d>
                      <m:r>
                        <a:rPr lang="es-ES" b="0" i="1" smtClean="0">
                          <a:effectLst/>
                          <a:latin typeface="Cambria Math"/>
                        </a:rPr>
                        <m:t>=1−</m:t>
                      </m:r>
                      <m:r>
                        <a:rPr lang="es-ES" b="0" i="1" smtClean="0">
                          <a:effectLst/>
                          <a:latin typeface="Cambria Math"/>
                        </a:rPr>
                        <m:t>𝑃</m:t>
                      </m:r>
                      <m:r>
                        <a:rPr lang="es-ES" b="0" i="1" smtClean="0">
                          <a:effectLst/>
                          <a:latin typeface="Cambria Math"/>
                        </a:rPr>
                        <m:t>(</m:t>
                      </m:r>
                      <m:r>
                        <a:rPr lang="es-ES" b="0" i="1" smtClean="0">
                          <a:effectLst/>
                          <a:latin typeface="Cambria Math"/>
                        </a:rPr>
                        <m:t>𝐴</m:t>
                      </m:r>
                      <m:r>
                        <a:rPr lang="es-ES" b="0" i="1" smtClean="0">
                          <a:effectLst/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s-ES" dirty="0">
                  <a:effectLst/>
                </a:endParaRPr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35896" y="908720"/>
                <a:ext cx="5018775" cy="5077623"/>
              </a:xfrm>
              <a:blipFill rotWithShape="1">
                <a:blip r:embed="rId2"/>
                <a:stretch>
                  <a:fillRect l="-2427" r="-2184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61215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Kilter">
      <a:maj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Kilter</Template>
  <TotalTime>843</TotalTime>
  <Words>1050</Words>
  <Application>Microsoft Office PowerPoint</Application>
  <PresentationFormat>Presentación en pantalla (4:3)</PresentationFormat>
  <Paragraphs>118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28" baseType="lpstr">
      <vt:lpstr>Kilter</vt:lpstr>
      <vt:lpstr>Introducción a la probabilidad</vt:lpstr>
      <vt:lpstr>EXPERIMENTO ALEATORIO</vt:lpstr>
      <vt:lpstr>TEORIA DE LA PROBABILIDAD</vt:lpstr>
      <vt:lpstr>TEORIA DE LA PROBABLIDAD</vt:lpstr>
      <vt:lpstr>SUCESO</vt:lpstr>
      <vt:lpstr>ESPACIO MUESTRAL</vt:lpstr>
      <vt:lpstr>SUCESO ALEATORIO</vt:lpstr>
      <vt:lpstr>AXIOMAS DE PROBABILIDAD</vt:lpstr>
      <vt:lpstr>PROPIEDADES DE LA PROBABILIDAD</vt:lpstr>
      <vt:lpstr>PROPIEDADES DE PROBABILIDAD</vt:lpstr>
      <vt:lpstr>PROPIEDADES DE LA PROBABILIDAD</vt:lpstr>
      <vt:lpstr>REGLA DE LAPLACE</vt:lpstr>
      <vt:lpstr>JUGAMOS CON LA PROBABILIDAD</vt:lpstr>
      <vt:lpstr>JUGAMOS CON LA PROBABILIDAD</vt:lpstr>
      <vt:lpstr>COMBINACIONES 2 DADOS</vt:lpstr>
      <vt:lpstr>JUGAMOS CON LA PROBABILIDAD</vt:lpstr>
      <vt:lpstr>JUGAMOS CON LA PROBABILIDAD</vt:lpstr>
      <vt:lpstr>JUGAMOS CON LA PROBABILIDAD</vt:lpstr>
      <vt:lpstr>Presentación de PowerPoint</vt:lpstr>
      <vt:lpstr>PROBABILIDAD CONDICIONADA</vt:lpstr>
      <vt:lpstr> TEOREMA DE LA PROBABILIDAD TOTAL</vt:lpstr>
      <vt:lpstr>Desgranando probabilidades</vt:lpstr>
      <vt:lpstr>Desgranando probabilidades</vt:lpstr>
      <vt:lpstr>Desgranando probabilidades</vt:lpstr>
      <vt:lpstr>Desgranando probabilidades</vt:lpstr>
      <vt:lpstr>Desgranando probabilidades</vt:lpstr>
      <vt:lpstr>MUCHAS GRACIAS FIN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Introducción a la probabilidad</dc:title>
  <dc:creator>Selemar</dc:creator>
  <cp:lastModifiedBy>Selemar</cp:lastModifiedBy>
  <cp:revision>40</cp:revision>
  <dcterms:created xsi:type="dcterms:W3CDTF">2014-05-22T17:27:17Z</dcterms:created>
  <dcterms:modified xsi:type="dcterms:W3CDTF">2014-05-23T15:57:55Z</dcterms:modified>
</cp:coreProperties>
</file>