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7" r:id="rId16"/>
    <p:sldId id="272" r:id="rId17"/>
    <p:sldId id="273" r:id="rId18"/>
    <p:sldId id="271" r:id="rId19"/>
    <p:sldId id="274" r:id="rId20"/>
    <p:sldId id="275" r:id="rId21"/>
    <p:sldId id="279" r:id="rId22"/>
    <p:sldId id="278" r:id="rId23"/>
    <p:sldId id="280" r:id="rId24"/>
    <p:sldId id="281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7A847CFC-816F-41D0-AAC0-9BF4FEBC753E}" type="datetimeFigureOut">
              <a:rPr lang="es-ES" smtClean="0"/>
              <a:t>23/05/2014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Introducción a la probabilidad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Taller de Talento Matemático</a:t>
            </a:r>
          </a:p>
          <a:p>
            <a:r>
              <a:rPr lang="es-ES" dirty="0" smtClean="0"/>
              <a:t>Mayo 2014. Zaragoza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6111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/>
              </a:rPr>
              <a:t>PROPIEDADES DE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9912" y="908720"/>
            <a:ext cx="5256584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effectLst/>
              </a:rPr>
              <a:t>Probabilidad del suceso imposible es cero.</a:t>
            </a:r>
          </a:p>
          <a:p>
            <a:pPr marL="0" indent="0">
              <a:buNone/>
            </a:pPr>
            <a:endParaRPr lang="es-ES" dirty="0">
              <a:effectLst/>
            </a:endParaRPr>
          </a:p>
          <a:p>
            <a:pPr marL="0" indent="0">
              <a:buNone/>
            </a:pPr>
            <a:r>
              <a:rPr lang="es-ES" dirty="0">
                <a:effectLst/>
              </a:rPr>
              <a:t>La probabilidad de la unión de dos sucesos es la suma de sus probabilidades restándole la probabilidad de su intersección</a:t>
            </a:r>
            <a:r>
              <a:rPr lang="es-ES" dirty="0" smtClean="0">
                <a:effectLst/>
              </a:rPr>
              <a:t>.</a:t>
            </a:r>
          </a:p>
          <a:p>
            <a:pPr marL="0" indent="0">
              <a:buNone/>
            </a:pP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2555776" y="5517232"/>
                <a:ext cx="6828928" cy="800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sz="2800" i="1">
                              <a:latin typeface="Cambria Math"/>
                            </a:rPr>
                            <m:t>𝐴</m:t>
                          </m:r>
                          <m:r>
                            <a:rPr lang="es-ES" sz="2800" i="1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s-ES" sz="2800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s-ES" sz="28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ES" sz="28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s-ES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ES" sz="2800" i="1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s-ES" sz="28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s-ES" sz="28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s-ES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ES" sz="2800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s-ES" sz="28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s-ES" sz="2800" i="1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s-ES" sz="2800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s-ES" sz="2800" i="1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s-ES" sz="2800" i="1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s-ES" sz="2800" i="1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s-ES" sz="28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ES" sz="2800" dirty="0"/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517232"/>
                <a:ext cx="6828928" cy="8002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164430"/>
            <a:ext cx="6228399" cy="4352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708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918569" y="3140426"/>
            <a:ext cx="5517243" cy="1695631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effectLst/>
              </a:rPr>
              <a:t>PROPIEDADES DE LA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35896" y="908720"/>
            <a:ext cx="5018775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effectLst/>
              </a:rPr>
              <a:t>Si un suceso está incluido en otro, su probabilidad es menor o igual a la de éste.</a:t>
            </a:r>
          </a:p>
          <a:p>
            <a:pPr marL="0" indent="0">
              <a:buNone/>
            </a:pPr>
            <a:endParaRPr lang="es-ES" dirty="0" smtClean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Si </a:t>
            </a:r>
            <a:r>
              <a:rPr lang="es-ES" dirty="0">
                <a:effectLst/>
              </a:rPr>
              <a:t>A</a:t>
            </a:r>
            <a:r>
              <a:rPr lang="es-ES" baseline="-25000" dirty="0">
                <a:effectLst/>
              </a:rPr>
              <a:t>1</a:t>
            </a:r>
            <a:r>
              <a:rPr lang="es-ES" dirty="0">
                <a:effectLst/>
              </a:rPr>
              <a:t>, A</a:t>
            </a:r>
            <a:r>
              <a:rPr lang="es-ES" baseline="-25000" dirty="0">
                <a:effectLst/>
              </a:rPr>
              <a:t>2</a:t>
            </a:r>
            <a:r>
              <a:rPr lang="es-ES" dirty="0">
                <a:effectLst/>
              </a:rPr>
              <a:t>, ..., </a:t>
            </a:r>
            <a:r>
              <a:rPr lang="es-ES" dirty="0" err="1">
                <a:effectLst/>
              </a:rPr>
              <a:t>A</a:t>
            </a:r>
            <a:r>
              <a:rPr lang="es-ES" baseline="-25000" dirty="0" err="1">
                <a:effectLst/>
              </a:rPr>
              <a:t>k</a:t>
            </a:r>
            <a:r>
              <a:rPr lang="es-ES" dirty="0">
                <a:effectLst/>
              </a:rPr>
              <a:t> son incompatibles dos a dos entonces: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590329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800409"/>
            <a:ext cx="5970175" cy="451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68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918569" y="3140426"/>
            <a:ext cx="5517243" cy="1695631"/>
          </a:xfrm>
        </p:spPr>
        <p:txBody>
          <a:bodyPr>
            <a:normAutofit/>
          </a:bodyPr>
          <a:lstStyle/>
          <a:p>
            <a:r>
              <a:rPr lang="es-ES" b="1" dirty="0" smtClean="0">
                <a:effectLst/>
              </a:rPr>
              <a:t>REGLA DE LAPLACE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635896" y="908720"/>
                <a:ext cx="5256584" cy="50776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dirty="0" smtClean="0">
                    <a:effectLst/>
                  </a:rPr>
                  <a:t>Dado </a:t>
                </a:r>
                <a:r>
                  <a:rPr lang="es-ES" dirty="0">
                    <a:effectLst/>
                  </a:rPr>
                  <a:t>un experimento aleatorio en el que hay n sucesos elementales, todos igualmente probables, </a:t>
                </a:r>
                <a:r>
                  <a:rPr lang="es-ES" b="1" dirty="0" err="1">
                    <a:effectLst/>
                  </a:rPr>
                  <a:t>equiprobables</a:t>
                </a:r>
                <a:r>
                  <a:rPr lang="es-ES" dirty="0">
                    <a:effectLst/>
                  </a:rPr>
                  <a:t>, entonces si A es un suceso, la </a:t>
                </a:r>
                <a:r>
                  <a:rPr lang="es-ES" b="1" dirty="0">
                    <a:effectLst/>
                  </a:rPr>
                  <a:t>probabilidad</a:t>
                </a:r>
                <a:r>
                  <a:rPr lang="es-ES" dirty="0">
                    <a:effectLst/>
                  </a:rPr>
                  <a:t> de que ocurra el suceso A </a:t>
                </a:r>
                <a:r>
                  <a:rPr lang="es-ES" dirty="0" smtClean="0">
                    <a:effectLst/>
                  </a:rPr>
                  <a:t>es:</a:t>
                </a:r>
              </a:p>
              <a:p>
                <a:pPr marL="0" indent="0">
                  <a:buNone/>
                </a:pPr>
                <a:endParaRPr lang="es-ES" dirty="0" smtClean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effectLst/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s-ES" b="0" i="1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𝑁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º 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𝑑𝑒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𝑐𝑎𝑠𝑜𝑠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𝑓𝑎𝑣𝑜𝑟𝑎𝑏𝑙𝑒𝑠</m:t>
                          </m:r>
                        </m:num>
                        <m:den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𝑁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º 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𝑑𝑒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𝑐𝑎𝑠𝑜𝑠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𝑡𝑜𝑡𝑎𝑙𝑒𝑠</m:t>
                          </m:r>
                        </m:den>
                      </m:f>
                    </m:oMath>
                  </m:oMathPara>
                </a14:m>
                <a:endParaRPr lang="es-ES" dirty="0">
                  <a:effectLst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5896" y="908720"/>
                <a:ext cx="5256584" cy="5077623"/>
              </a:xfrm>
              <a:blipFill rotWithShape="1">
                <a:blip r:embed="rId2"/>
                <a:stretch>
                  <a:fillRect l="-231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702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902183" y="3085241"/>
            <a:ext cx="5517243" cy="1695631"/>
          </a:xfrm>
        </p:spPr>
        <p:txBody>
          <a:bodyPr>
            <a:normAutofit/>
          </a:bodyPr>
          <a:lstStyle/>
          <a:p>
            <a:r>
              <a:rPr lang="es-ES" b="1" dirty="0" smtClean="0">
                <a:effectLst/>
              </a:rPr>
              <a:t>JUGAMOS CON LA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23928" y="404664"/>
            <a:ext cx="5018775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effectLst/>
              </a:rPr>
              <a:t>JUEGOS DE DADOS.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pic>
        <p:nvPicPr>
          <p:cNvPr id="5122" name="Picture 2" descr="http://www.cad-projects.org/4.2.1.5.1-poliedros/pitc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1340768"/>
            <a:ext cx="5665441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702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918569" y="3140426"/>
            <a:ext cx="5517243" cy="1695631"/>
          </a:xfrm>
        </p:spPr>
        <p:txBody>
          <a:bodyPr>
            <a:normAutofit/>
          </a:bodyPr>
          <a:lstStyle/>
          <a:p>
            <a:r>
              <a:rPr lang="es-ES" b="1" dirty="0">
                <a:effectLst/>
              </a:rPr>
              <a:t>JUGAMOS CON LA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97338" y="1556792"/>
            <a:ext cx="5018775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effectLst/>
              </a:rPr>
              <a:t>JUEGOS DE MONEDAS</a:t>
            </a:r>
          </a:p>
          <a:p>
            <a:pPr marL="0" indent="0">
              <a:buNone/>
            </a:pPr>
            <a:endParaRPr lang="es-ES" dirty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JUEGOS DE BARAJAS</a:t>
            </a:r>
          </a:p>
          <a:p>
            <a:pPr marL="0" indent="0">
              <a:buNone/>
            </a:pPr>
            <a:endParaRPr lang="es-ES" dirty="0" smtClean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JUEGOS DE DADOS</a:t>
            </a:r>
          </a:p>
          <a:p>
            <a:pPr marL="0" indent="0">
              <a:buNone/>
            </a:pPr>
            <a:endParaRPr lang="es-ES" dirty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CALCULANDO LAS PROBABLIDADES DE 2 DADOS DE 6 CARAS.</a:t>
            </a:r>
          </a:p>
          <a:p>
            <a:pPr marL="0" indent="0">
              <a:buNone/>
            </a:pPr>
            <a:endParaRPr lang="es-ES" dirty="0" smtClean="0">
              <a:effectLst/>
            </a:endParaRPr>
          </a:p>
          <a:p>
            <a:pPr marL="0" indent="0">
              <a:buNone/>
            </a:pPr>
            <a:endParaRPr lang="es-ES" dirty="0" smtClean="0">
              <a:effectLst/>
            </a:endParaRP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4702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COMBINACIONES 2 DADOS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4340" name="Picture 4" descr="http://www.arrakis.es/~mcj/azar/azar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373" y="2204864"/>
            <a:ext cx="5499351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169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918569" y="3140426"/>
            <a:ext cx="5517243" cy="1695631"/>
          </a:xfrm>
        </p:spPr>
        <p:txBody>
          <a:bodyPr>
            <a:normAutofit/>
          </a:bodyPr>
          <a:lstStyle/>
          <a:p>
            <a:r>
              <a:rPr lang="es-ES" b="1" dirty="0">
                <a:effectLst/>
              </a:rPr>
              <a:t>JUGAMOS CON LA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35896" y="908720"/>
            <a:ext cx="5018775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effectLst/>
              </a:rPr>
              <a:t>JUEGO PARA DOS</a:t>
            </a:r>
          </a:p>
          <a:p>
            <a:pPr marL="0" indent="0">
              <a:buNone/>
            </a:pPr>
            <a:r>
              <a:rPr lang="es-ES" dirty="0"/>
              <a:t>Tenemos un montón de piruletas. Se lanzan dos dados </a:t>
            </a:r>
            <a:r>
              <a:rPr lang="es-ES" dirty="0" smtClean="0"/>
              <a:t>de 6 caras </a:t>
            </a:r>
            <a:r>
              <a:rPr lang="es-ES" dirty="0"/>
              <a:t>y se calcula el producto de los dos </a:t>
            </a:r>
            <a:r>
              <a:rPr lang="es-ES" dirty="0" smtClean="0"/>
              <a:t>números que </a:t>
            </a:r>
            <a:r>
              <a:rPr lang="es-ES" dirty="0"/>
              <a:t>salen. Si el resultado es par Carlos coge una piruleta; si el resultado es impar, ¿cuántas piruletas </a:t>
            </a:r>
            <a:r>
              <a:rPr lang="es-ES" dirty="0" smtClean="0"/>
              <a:t>debe coger </a:t>
            </a:r>
            <a:r>
              <a:rPr lang="es-ES" dirty="0"/>
              <a:t>Pilar para que el juego sea justo? </a:t>
            </a:r>
            <a:endParaRPr lang="es-ES" dirty="0" smtClean="0">
              <a:effectLst/>
            </a:endParaRP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1134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918569" y="3140426"/>
            <a:ext cx="5517243" cy="1695631"/>
          </a:xfrm>
        </p:spPr>
        <p:txBody>
          <a:bodyPr>
            <a:normAutofit/>
          </a:bodyPr>
          <a:lstStyle/>
          <a:p>
            <a:r>
              <a:rPr lang="es-ES" b="1" dirty="0">
                <a:effectLst/>
              </a:rPr>
              <a:t>JUGAMOS CON LA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24245" y="511071"/>
            <a:ext cx="5018775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effectLst/>
              </a:rPr>
              <a:t>LAS TRES PUERTAS.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Hay tres puertas. Una tiene premio y las otras no.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Una vez elegida la puerta el presentador abre una de las que no tiene premio y nos indica si queremos cambiar de puerta. ¿ Debemos cambiarla ?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5942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918569" y="3140426"/>
            <a:ext cx="5517243" cy="1695631"/>
          </a:xfrm>
        </p:spPr>
        <p:txBody>
          <a:bodyPr>
            <a:normAutofit/>
          </a:bodyPr>
          <a:lstStyle/>
          <a:p>
            <a:r>
              <a:rPr lang="es-ES" b="1" dirty="0">
                <a:effectLst/>
              </a:rPr>
              <a:t>JUGAMOS CON LA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35896" y="908720"/>
            <a:ext cx="5018775" cy="50776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3600" dirty="0" smtClean="0">
                <a:effectLst/>
              </a:rPr>
              <a:t>CRAPS.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REGLAS. 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Primera tirada: si 7 o 11 gana.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Si 2,3,12 pierde.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Si sale otro numero se sigue tirando hasta que sale el numero u otra vez salvo que salga 7 en cuyo caso se pierde.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¿ Es un juego justo?</a:t>
            </a:r>
          </a:p>
        </p:txBody>
      </p:sp>
    </p:spTree>
    <p:extLst>
      <p:ext uri="{BB962C8B-B14F-4D97-AF65-F5344CB8AC3E}">
        <p14:creationId xmlns:p14="http://schemas.microsoft.com/office/powerpoint/2010/main" val="2835122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 descr="C:\Users\Selemar\Desktop\HOJA CRA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347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EXPERIMENTO ALEATORIO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0803" y="260648"/>
            <a:ext cx="4658735" cy="3701008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effectLst/>
              </a:rPr>
              <a:t>Son aquellos en los que no se puede predecir el resultado, ya que éste depende del </a:t>
            </a:r>
            <a:r>
              <a:rPr lang="es-ES" b="1" dirty="0">
                <a:effectLst/>
              </a:rPr>
              <a:t>azar</a:t>
            </a:r>
            <a:r>
              <a:rPr lang="es-ES" dirty="0">
                <a:effectLst/>
              </a:rPr>
              <a:t>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206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PROBABILIDAD CONDICIONADA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139952" y="980728"/>
                <a:ext cx="4658735" cy="50776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ES" dirty="0" smtClean="0">
                    <a:effectLst/>
                  </a:rPr>
                  <a:t>Se llama </a:t>
                </a:r>
                <a:r>
                  <a:rPr lang="es-ES" b="1" dirty="0">
                    <a:effectLst/>
                  </a:rPr>
                  <a:t>probabilidad</a:t>
                </a:r>
                <a:r>
                  <a:rPr lang="es-ES" dirty="0">
                    <a:effectLst/>
                  </a:rPr>
                  <a:t> del suceso A </a:t>
                </a:r>
                <a:r>
                  <a:rPr lang="es-ES" b="1" dirty="0">
                    <a:effectLst/>
                  </a:rPr>
                  <a:t>condicionada</a:t>
                </a:r>
                <a:r>
                  <a:rPr lang="es-ES" dirty="0">
                    <a:effectLst/>
                  </a:rPr>
                  <a:t> al B y se representa por </a:t>
                </a:r>
                <a:r>
                  <a:rPr lang="es-ES" b="1" dirty="0">
                    <a:effectLst/>
                  </a:rPr>
                  <a:t>P(A/B)</a:t>
                </a:r>
                <a:r>
                  <a:rPr lang="es-ES" dirty="0">
                    <a:effectLst/>
                  </a:rPr>
                  <a:t> a la </a:t>
                </a:r>
                <a:r>
                  <a:rPr lang="es-ES" b="1" dirty="0">
                    <a:effectLst/>
                  </a:rPr>
                  <a:t>probabilidad del suceso A una vez ha ocurrido el B</a:t>
                </a:r>
                <a:r>
                  <a:rPr lang="es-ES" dirty="0" smtClean="0">
                    <a:effectLst/>
                  </a:rPr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effectLst/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𝐴</m:t>
                          </m:r>
                        </m:e>
                        <m:e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s-ES" b="0" i="1" smtClean="0">
                          <a:effectLst/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ES" b="0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𝑃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𝐴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𝑃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𝐴</m:t>
                          </m:r>
                          <m:r>
                            <a:rPr lang="es-ES" b="0" i="1" smtClean="0">
                              <a:effectLst/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ES" dirty="0" smtClean="0">
                  <a:effectLst/>
                </a:endParaRPr>
              </a:p>
              <a:p>
                <a:pPr marL="0" indent="0">
                  <a:buNone/>
                </a:pPr>
                <a:endParaRPr lang="es-ES" dirty="0">
                  <a:effectLst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39952" y="980728"/>
                <a:ext cx="4658735" cy="5077623"/>
              </a:xfrm>
              <a:blipFill rotWithShape="1">
                <a:blip r:embed="rId2"/>
                <a:stretch>
                  <a:fillRect l="-2618" r="-183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840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	</a:t>
            </a:r>
            <a:r>
              <a:rPr lang="es-ES" dirty="0" smtClean="0"/>
              <a:t>TEOREMA DE LA PROBABILIDAD TOTAL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39952" y="980728"/>
            <a:ext cx="4658735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effectLst/>
              </a:rPr>
              <a:t>Si A</a:t>
            </a:r>
            <a:r>
              <a:rPr lang="es-ES" baseline="-25000" dirty="0">
                <a:effectLst/>
              </a:rPr>
              <a:t> 1</a:t>
            </a:r>
            <a:r>
              <a:rPr lang="es-ES" dirty="0">
                <a:effectLst/>
              </a:rPr>
              <a:t>, A</a:t>
            </a:r>
            <a:r>
              <a:rPr lang="es-ES" baseline="-25000" dirty="0">
                <a:effectLst/>
              </a:rPr>
              <a:t> 2 </a:t>
            </a:r>
            <a:r>
              <a:rPr lang="es-ES" dirty="0">
                <a:effectLst/>
              </a:rPr>
              <a:t>,... , A</a:t>
            </a:r>
            <a:r>
              <a:rPr lang="es-ES" baseline="-25000" dirty="0">
                <a:effectLst/>
              </a:rPr>
              <a:t> n </a:t>
            </a:r>
            <a:r>
              <a:rPr lang="es-ES" dirty="0">
                <a:effectLst/>
              </a:rPr>
              <a:t>son: </a:t>
            </a:r>
          </a:p>
          <a:p>
            <a:pPr marL="0" indent="0">
              <a:buNone/>
            </a:pPr>
            <a:r>
              <a:rPr lang="es-ES" dirty="0">
                <a:effectLst/>
              </a:rPr>
              <a:t>Sucesos incompatibles 2 a 2.</a:t>
            </a:r>
          </a:p>
          <a:p>
            <a:pPr marL="0" indent="0">
              <a:buNone/>
            </a:pPr>
            <a:r>
              <a:rPr lang="es-ES" dirty="0">
                <a:effectLst/>
              </a:rPr>
              <a:t>Y cuya unión es el espacio </a:t>
            </a:r>
            <a:r>
              <a:rPr lang="es-ES" dirty="0" err="1">
                <a:effectLst/>
              </a:rPr>
              <a:t>muestral</a:t>
            </a:r>
            <a:r>
              <a:rPr lang="es-ES" dirty="0">
                <a:effectLst/>
              </a:rPr>
              <a:t> (A</a:t>
            </a:r>
            <a:r>
              <a:rPr lang="es-ES" baseline="-25000" dirty="0">
                <a:effectLst/>
              </a:rPr>
              <a:t> 1 </a:t>
            </a:r>
            <a:r>
              <a:rPr lang="es-ES" dirty="0">
                <a:effectLst/>
              </a:rPr>
              <a:t>A</a:t>
            </a:r>
            <a:r>
              <a:rPr lang="es-ES" baseline="-25000" dirty="0">
                <a:effectLst/>
              </a:rPr>
              <a:t> 2 </a:t>
            </a:r>
            <a:r>
              <a:rPr lang="es-ES" dirty="0">
                <a:effectLst/>
              </a:rPr>
              <a:t>... A</a:t>
            </a:r>
            <a:r>
              <a:rPr lang="es-ES" baseline="-25000" dirty="0">
                <a:effectLst/>
              </a:rPr>
              <a:t> n </a:t>
            </a:r>
            <a:r>
              <a:rPr lang="es-ES" dirty="0">
                <a:effectLst/>
              </a:rPr>
              <a:t>= E).</a:t>
            </a:r>
          </a:p>
          <a:p>
            <a:pPr marL="0" indent="0">
              <a:buNone/>
            </a:pPr>
            <a:r>
              <a:rPr lang="es-ES" dirty="0">
                <a:effectLst/>
              </a:rPr>
              <a:t>Y B es otro suceso. </a:t>
            </a:r>
          </a:p>
          <a:p>
            <a:pPr marL="0" indent="0">
              <a:buNone/>
            </a:pPr>
            <a:r>
              <a:rPr lang="es-ES" dirty="0">
                <a:effectLst/>
              </a:rPr>
              <a:t>Resulta que: </a:t>
            </a:r>
          </a:p>
          <a:p>
            <a:pPr marL="0" indent="0">
              <a:buNone/>
            </a:pPr>
            <a:endParaRPr lang="es-ES" dirty="0" smtClean="0">
              <a:effectLst/>
            </a:endParaRP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627784" y="5356666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p(B) = p(A</a:t>
            </a:r>
            <a:r>
              <a:rPr lang="es-ES" sz="2800" b="1" baseline="-25000" dirty="0"/>
              <a:t>1</a:t>
            </a:r>
            <a:r>
              <a:rPr lang="es-ES" sz="2800" b="1" dirty="0"/>
              <a:t>) · p(B/A</a:t>
            </a:r>
            <a:r>
              <a:rPr lang="es-ES" sz="2800" b="1" baseline="-25000" dirty="0"/>
              <a:t>1</a:t>
            </a:r>
            <a:r>
              <a:rPr lang="es-ES" sz="2800" b="1" dirty="0"/>
              <a:t>) + p(A</a:t>
            </a:r>
            <a:r>
              <a:rPr lang="es-ES" sz="2800" b="1" baseline="-25000" dirty="0"/>
              <a:t>2</a:t>
            </a:r>
            <a:r>
              <a:rPr lang="es-ES" sz="2800" b="1" dirty="0"/>
              <a:t>) · p(B/A</a:t>
            </a:r>
            <a:r>
              <a:rPr lang="es-ES" sz="2800" b="1" baseline="-25000" dirty="0"/>
              <a:t>2 </a:t>
            </a:r>
            <a:r>
              <a:rPr lang="es-ES" sz="2800" b="1" dirty="0"/>
              <a:t>) + ... + p(</a:t>
            </a:r>
            <a:r>
              <a:rPr lang="es-ES" sz="2800" b="1" dirty="0" err="1"/>
              <a:t>A</a:t>
            </a:r>
            <a:r>
              <a:rPr lang="es-ES" sz="2800" b="1" baseline="-25000" dirty="0" err="1"/>
              <a:t>n</a:t>
            </a:r>
            <a:r>
              <a:rPr lang="es-ES" sz="2800" b="1" dirty="0"/>
              <a:t>) · p(B/</a:t>
            </a:r>
            <a:r>
              <a:rPr lang="es-ES" sz="2800" b="1" dirty="0" err="1"/>
              <a:t>A</a:t>
            </a:r>
            <a:r>
              <a:rPr lang="es-ES" sz="2800" b="1" baseline="-25000" dirty="0" err="1"/>
              <a:t>n</a:t>
            </a:r>
            <a:r>
              <a:rPr lang="es-ES" sz="2800" b="1" baseline="-25000" dirty="0"/>
              <a:t> </a:t>
            </a:r>
            <a:r>
              <a:rPr lang="es-ES" sz="2800" b="1" dirty="0"/>
              <a:t>) </a:t>
            </a:r>
            <a:endParaRPr lang="es-E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850179"/>
            <a:ext cx="775571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544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Desgranando probabilidades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635896" y="980728"/>
                <a:ext cx="5400600" cy="50776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ES" b="0" dirty="0" smtClean="0"/>
                  <a:t>La probabilidad de ganar 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r>
                        <a:rPr lang="es-E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</m:d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r>
                  <a:rPr lang="es-ES" dirty="0" smtClean="0"/>
                  <a:t>Donde A es ganar en el primer intento y C es ganar después.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r>
                        <a:rPr lang="es-E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/>
                            </a:rPr>
                            <m:t>7</m:t>
                          </m:r>
                        </m:e>
                      </m:d>
                      <m:r>
                        <a:rPr lang="es-ES" b="0" i="1" smtClean="0">
                          <a:latin typeface="Cambria Math"/>
                        </a:rPr>
                        <m:t>+</m:t>
                      </m:r>
                      <m:r>
                        <a:rPr lang="es-E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es-E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s-E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s-ES" b="0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5896" y="980728"/>
                <a:ext cx="5400600" cy="5077623"/>
              </a:xfrm>
              <a:blipFill rotWithShape="1">
                <a:blip r:embed="rId2"/>
                <a:stretch>
                  <a:fillRect l="-2370" r="-135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626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Desgranando probabilidades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635896" y="980728"/>
                <a:ext cx="5400600" cy="50776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smtClean="0"/>
                  <a:t>Para calcular la</a:t>
                </a:r>
                <a:r>
                  <a:rPr lang="es-ES" b="0" smtClean="0"/>
                  <a:t> </a:t>
                </a:r>
                <a:r>
                  <a:rPr lang="es-ES" b="0" dirty="0" smtClean="0"/>
                  <a:t>probabilidad de ganar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s-E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r>
                  <a:rPr lang="es-ES" b="0" dirty="0" smtClean="0">
                    <a:ea typeface="Cambria Math"/>
                  </a:rPr>
                  <a:t> </a:t>
                </a:r>
                <a:r>
                  <a:rPr lang="es-ES" dirty="0" smtClean="0">
                    <a:ea typeface="Cambria Math"/>
                  </a:rPr>
                  <a:t>consideramos</a:t>
                </a:r>
                <a:r>
                  <a:rPr lang="es-ES" b="0" dirty="0" smtClean="0">
                    <a:ea typeface="Cambria Math"/>
                  </a:rPr>
                  <a:t> los siguientes eventos: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s-ES" dirty="0" smtClean="0"/>
                  <a:t> = sacar 4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s-ES" dirty="0"/>
                  <a:t> = </a:t>
                </a:r>
                <a:r>
                  <a:rPr lang="es-ES" dirty="0" smtClean="0"/>
                  <a:t>sacar 5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s-ES" i="1">
                        <a:latin typeface="Cambria Math"/>
                      </a:rPr>
                      <m:t> </m:t>
                    </m:r>
                  </m:oMath>
                </a14:m>
                <a:r>
                  <a:rPr lang="es-ES" dirty="0"/>
                  <a:t>= </a:t>
                </a:r>
                <a:r>
                  <a:rPr lang="es-ES" dirty="0" smtClean="0"/>
                  <a:t>sacar 6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lang="es-ES" i="1">
                        <a:latin typeface="Cambria Math"/>
                      </a:rPr>
                      <m:t> </m:t>
                    </m:r>
                  </m:oMath>
                </a14:m>
                <a:r>
                  <a:rPr lang="es-ES" dirty="0" smtClean="0"/>
                  <a:t>= sacar 8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es-ES" i="1">
                        <a:latin typeface="Cambria Math"/>
                      </a:rPr>
                      <m:t> </m:t>
                    </m:r>
                  </m:oMath>
                </a14:m>
                <a:r>
                  <a:rPr lang="es-ES" dirty="0"/>
                  <a:t>= </a:t>
                </a:r>
                <a:r>
                  <a:rPr lang="es-ES" dirty="0" smtClean="0"/>
                  <a:t>sacar 9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s-ES" i="1">
                        <a:latin typeface="Cambria Math"/>
                      </a:rPr>
                      <m:t> </m:t>
                    </m:r>
                  </m:oMath>
                </a14:m>
                <a:r>
                  <a:rPr lang="es-ES" dirty="0"/>
                  <a:t>= </a:t>
                </a:r>
                <a:r>
                  <a:rPr lang="es-ES" dirty="0" smtClean="0"/>
                  <a:t>sacar 10</a:t>
                </a: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5896" y="980728"/>
                <a:ext cx="5400600" cy="5077623"/>
              </a:xfrm>
              <a:blipFill rotWithShape="1">
                <a:blip r:embed="rId2"/>
                <a:stretch>
                  <a:fillRect l="-2370" t="-552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662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590552" y="2942543"/>
            <a:ext cx="5064953" cy="1695631"/>
          </a:xfrm>
        </p:spPr>
        <p:txBody>
          <a:bodyPr/>
          <a:lstStyle/>
          <a:p>
            <a:r>
              <a:rPr lang="es-ES" dirty="0" smtClean="0"/>
              <a:t>Desgranando probabilidades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635896" y="980728"/>
                <a:ext cx="5400600" cy="50776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dirty="0" smtClean="0"/>
                  <a:t>Calculamos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/>
                      </a:rPr>
                      <m:t>𝑃</m:t>
                    </m:r>
                    <m:r>
                      <a:rPr lang="es-ES" i="1">
                        <a:latin typeface="Cambria Math"/>
                      </a:rPr>
                      <m:t>(</m:t>
                    </m:r>
                    <m:r>
                      <a:rPr lang="es-ES" b="0" i="1" smtClean="0">
                        <a:latin typeface="Cambria Math"/>
                      </a:rPr>
                      <m:t>𝐶</m:t>
                    </m:r>
                    <m:r>
                      <a:rPr lang="es-ES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s-ES" i="1">
                        <a:latin typeface="Cambria Math"/>
                      </a:rPr>
                      <m:t>)</m:t>
                    </m:r>
                  </m:oMath>
                </a14:m>
                <a:r>
                  <a:rPr lang="es-ES" dirty="0"/>
                  <a:t> </a:t>
                </a:r>
                <a:r>
                  <a:rPr lang="es-ES" dirty="0" smtClean="0"/>
                  <a:t>con i = 4,5,6,8,9,10:</a:t>
                </a:r>
              </a:p>
              <a:p>
                <a:pPr marL="0" indent="0">
                  <a:buNone/>
                </a:pPr>
                <a:r>
                  <a:rPr lang="es-ES" dirty="0" smtClean="0"/>
                  <a:t>La probabilidad de ganar es de 3 resultados por 6 de perder.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lang="es-ES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s-ES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3+6</m:t>
                          </m:r>
                        </m:den>
                      </m:f>
                      <m:r>
                        <a:rPr lang="es-ES" b="0" i="0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s-E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s-ES" dirty="0" smtClean="0"/>
              </a:p>
              <a:p>
                <a:pPr marL="0" indent="0">
                  <a:buNone/>
                </a:pPr>
                <a:r>
                  <a:rPr lang="es-ES" dirty="0" smtClean="0"/>
                  <a:t>Así para cada uno queda:</a:t>
                </a:r>
              </a:p>
              <a:p>
                <a:pPr marL="0" indent="0">
                  <a:buNone/>
                </a:pPr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5896" y="980728"/>
                <a:ext cx="5400600" cy="5077623"/>
              </a:xfrm>
              <a:blipFill rotWithShape="1">
                <a:blip r:embed="rId2"/>
                <a:stretch>
                  <a:fillRect l="-2370" r="-316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3352237"/>
                  </p:ext>
                </p:extLst>
              </p:nvPr>
            </p:nvGraphicFramePr>
            <p:xfrm>
              <a:off x="899592" y="5013176"/>
              <a:ext cx="7920882" cy="9877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0147"/>
                    <a:gridCol w="1320147"/>
                    <a:gridCol w="1320147"/>
                    <a:gridCol w="1320147"/>
                    <a:gridCol w="1320147"/>
                    <a:gridCol w="132014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8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9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10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S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3+6</m:t>
                                    </m:r>
                                  </m:den>
                                </m:f>
                                <m:r>
                                  <a:rPr lang="es-ES" b="0" i="0" smtClean="0">
                                    <a:latin typeface="Cambria Math"/>
                                    <a:ea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S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4+6</m:t>
                                    </m:r>
                                  </m:den>
                                </m:f>
                                <m:r>
                                  <a:rPr lang="es-ES" b="0" i="0" smtClean="0">
                                    <a:latin typeface="Cambria Math"/>
                                    <a:ea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S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5+6</m:t>
                                    </m:r>
                                  </m:den>
                                </m:f>
                                <m:r>
                                  <a:rPr lang="es-ES" b="0" i="0" smtClean="0">
                                    <a:latin typeface="Cambria Math"/>
                                    <a:ea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S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5+6</m:t>
                                    </m:r>
                                  </m:den>
                                </m:f>
                                <m:r>
                                  <a:rPr lang="es-ES" b="0" i="0" smtClean="0">
                                    <a:latin typeface="Cambria Math"/>
                                    <a:ea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S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4+6</m:t>
                                    </m:r>
                                  </m:den>
                                </m:f>
                                <m:r>
                                  <a:rPr lang="es-ES" b="0" i="0" smtClean="0">
                                    <a:latin typeface="Cambria Math"/>
                                    <a:ea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S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3+6</m:t>
                                    </m:r>
                                  </m:den>
                                </m:f>
                                <m:r>
                                  <a:rPr lang="es-ES" b="0" i="0" smtClean="0">
                                    <a:latin typeface="Cambria Math"/>
                                    <a:ea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/>
                                        <a:ea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E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3352237"/>
                  </p:ext>
                </p:extLst>
              </p:nvPr>
            </p:nvGraphicFramePr>
            <p:xfrm>
              <a:off x="899592" y="5013176"/>
              <a:ext cx="7920882" cy="9877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0147"/>
                    <a:gridCol w="1320147"/>
                    <a:gridCol w="1320147"/>
                    <a:gridCol w="1320147"/>
                    <a:gridCol w="1320147"/>
                    <a:gridCol w="132014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8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9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>
                              <a:solidFill>
                                <a:schemeClr val="bg1"/>
                              </a:solidFill>
                            </a:rPr>
                            <a:t>10</a:t>
                          </a:r>
                          <a:endParaRPr lang="es-E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616903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61" t="-65347" r="-498618" b="-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926" t="-65347" r="-400926" b="-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65347" r="-299078" b="-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389" t="-65347" r="-200463" b="-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99539" t="-65347" r="-99539" b="-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1852" t="-65347" b="-9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97430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Desgranando probabilidades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76239" y="1412776"/>
            <a:ext cx="5400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Y aplicando el teorema de la probabilidad total: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3635896" y="2132856"/>
                <a:ext cx="5112568" cy="1341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sz="2800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s-ES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ES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8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s-ES" sz="28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s-ES" sz="28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sub>
                        <m:sup/>
                        <m:e>
                          <m:r>
                            <a:rPr lang="es-ES" sz="2800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s-E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E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ES" sz="28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s-ES" sz="28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s-ES" sz="28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s-E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8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s-ES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s-ES" sz="28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132856"/>
                <a:ext cx="5112568" cy="13417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2915816" y="4005064"/>
                <a:ext cx="6120680" cy="1753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800" dirty="0" smtClean="0"/>
                  <a:t>Por lo que queda:</a:t>
                </a:r>
                <a:endParaRPr lang="es-ES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E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s-ES" sz="28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s-E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36</m:t>
                        </m:r>
                      </m:den>
                    </m:f>
                    <m:r>
                      <a:rPr lang="es-ES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s-E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s-ES" sz="28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s-E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36</m:t>
                        </m:r>
                      </m:den>
                    </m:f>
                    <m:r>
                      <a:rPr lang="es-ES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s-E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es-ES" sz="28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s-E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36</m:t>
                        </m:r>
                      </m:den>
                    </m:f>
                    <m:r>
                      <a:rPr lang="es-ES" sz="280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s-E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es-ES" sz="28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s-E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es-ES" sz="28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s-ES" sz="2800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s-ES" sz="28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s-E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s-ES" sz="2800" i="1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es-ES" sz="2800" dirty="0" smtClean="0"/>
                  <a:t> </a:t>
                </a:r>
              </a:p>
              <a:p>
                <a:r>
                  <a:rPr lang="es-ES" sz="28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s-ES" sz="280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s-ES" sz="28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s-E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s-ES" sz="2800" i="1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es-ES" sz="2800" dirty="0" smtClean="0"/>
                  <a:t> = 0,27071</a:t>
                </a:r>
                <a:endParaRPr lang="es-ES" sz="2800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005064"/>
                <a:ext cx="6120680" cy="1753300"/>
              </a:xfrm>
              <a:prstGeom prst="rect">
                <a:avLst/>
              </a:prstGeom>
              <a:blipFill rotWithShape="1">
                <a:blip r:embed="rId3"/>
                <a:stretch>
                  <a:fillRect l="-1992" t="-3819" b="-277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0514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Desgranando probabilidades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63888" y="1268760"/>
            <a:ext cx="54006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Luego por tanto:</a:t>
            </a:r>
          </a:p>
          <a:p>
            <a:pPr marL="0" indent="0">
              <a:buNone/>
            </a:pPr>
            <a:r>
              <a:rPr lang="es-ES" dirty="0" smtClean="0"/>
              <a:t>P(G) = 0,2707 + 0,2222 = 0,4929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LUEGO LA CASA GANA AL LARGO PLAZO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0996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MUCHAS GRACIAS</a:t>
            </a:r>
            <a:br>
              <a:rPr lang="es-ES" dirty="0" smtClean="0"/>
            </a:br>
            <a:r>
              <a:rPr lang="es-ES" sz="13800" dirty="0" smtClean="0"/>
              <a:t>FIN</a:t>
            </a:r>
            <a:endParaRPr lang="es-ES" sz="13800" dirty="0"/>
          </a:p>
        </p:txBody>
      </p:sp>
    </p:spTree>
    <p:extLst>
      <p:ext uri="{BB962C8B-B14F-4D97-AF65-F5344CB8AC3E}">
        <p14:creationId xmlns:p14="http://schemas.microsoft.com/office/powerpoint/2010/main" val="3766012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TEORIA DE LA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07904" y="836712"/>
            <a:ext cx="5018775" cy="5077623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effectLst/>
              </a:rPr>
              <a:t>La </a:t>
            </a:r>
            <a:r>
              <a:rPr lang="es-ES" b="1" dirty="0">
                <a:effectLst/>
              </a:rPr>
              <a:t>teoría de probabilidades</a:t>
            </a:r>
            <a:r>
              <a:rPr lang="es-ES" dirty="0">
                <a:effectLst/>
              </a:rPr>
              <a:t> se ocupa de </a:t>
            </a:r>
            <a:r>
              <a:rPr lang="es-ES" b="1" dirty="0">
                <a:effectLst/>
              </a:rPr>
              <a:t>asignar</a:t>
            </a:r>
            <a:r>
              <a:rPr lang="es-ES" dirty="0">
                <a:effectLst/>
              </a:rPr>
              <a:t> un cierto </a:t>
            </a:r>
            <a:r>
              <a:rPr lang="es-ES" b="1" dirty="0">
                <a:effectLst/>
              </a:rPr>
              <a:t>número</a:t>
            </a:r>
            <a:r>
              <a:rPr lang="es-ES" dirty="0">
                <a:effectLst/>
              </a:rPr>
              <a:t> a cada </a:t>
            </a:r>
            <a:r>
              <a:rPr lang="es-ES" b="1" dirty="0">
                <a:effectLst/>
              </a:rPr>
              <a:t>posible resultado</a:t>
            </a:r>
            <a:r>
              <a:rPr lang="es-ES" dirty="0">
                <a:effectLst/>
              </a:rPr>
              <a:t> que pueda ocurrir en un </a:t>
            </a:r>
            <a:r>
              <a:rPr lang="es-ES" b="1" dirty="0">
                <a:effectLst/>
              </a:rPr>
              <a:t>experimento aleatorio</a:t>
            </a:r>
            <a:r>
              <a:rPr lang="es-ES" dirty="0">
                <a:effectLst/>
              </a:rPr>
              <a:t>, con el fin de cuantificar dichos resultados y saber si un suceso es más probable que otro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8671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TEORIA DE LA PROBABLIDAD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5936" y="116632"/>
            <a:ext cx="5018775" cy="36004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effectLst/>
              </a:rPr>
              <a:t>Surge con los juegos de azar</a:t>
            </a:r>
          </a:p>
          <a:p>
            <a:pPr marL="0" indent="0">
              <a:buNone/>
            </a:pPr>
            <a:r>
              <a:rPr lang="fr-FR" i="1" dirty="0"/>
              <a:t>De </a:t>
            </a:r>
            <a:r>
              <a:rPr lang="fr-FR" i="1" dirty="0" err="1"/>
              <a:t>Vetula</a:t>
            </a:r>
            <a:r>
              <a:rPr lang="fr-FR" dirty="0"/>
              <a:t>, de Richard de </a:t>
            </a:r>
            <a:r>
              <a:rPr lang="fr-FR" dirty="0" err="1"/>
              <a:t>Fournival</a:t>
            </a:r>
            <a:r>
              <a:rPr lang="fr-FR" dirty="0"/>
              <a:t> (</a:t>
            </a:r>
            <a:r>
              <a:rPr lang="fr-FR" dirty="0" smtClean="0"/>
              <a:t>1200–</a:t>
            </a:r>
            <a:r>
              <a:rPr lang="es-ES" dirty="0" smtClean="0"/>
              <a:t>1250)</a:t>
            </a:r>
          </a:p>
          <a:p>
            <a:pPr marL="0" indent="0">
              <a:buNone/>
            </a:pPr>
            <a:r>
              <a:rPr lang="es-ES" dirty="0" smtClean="0"/>
              <a:t>En lanzamiento de 3 dados.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4247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SUCESO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5936" y="980729"/>
            <a:ext cx="4658735" cy="4536504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effectLst/>
              </a:rPr>
              <a:t>Un </a:t>
            </a:r>
            <a:r>
              <a:rPr lang="es-ES" b="1" dirty="0">
                <a:effectLst/>
              </a:rPr>
              <a:t>suceso</a:t>
            </a:r>
            <a:r>
              <a:rPr lang="es-ES" dirty="0">
                <a:effectLst/>
              </a:rPr>
              <a:t> es cada uno de los resultados posibles de una </a:t>
            </a:r>
            <a:r>
              <a:rPr lang="es-ES" b="1" dirty="0">
                <a:effectLst/>
              </a:rPr>
              <a:t>experiencia aleatoria</a:t>
            </a:r>
            <a:r>
              <a:rPr lang="es-ES" dirty="0">
                <a:effectLst/>
              </a:rPr>
              <a:t>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8981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ESPACIO MUESTRAL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07904" y="836712"/>
            <a:ext cx="5018775" cy="5077623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effectLst/>
              </a:rPr>
              <a:t>Es el conjunto de todos los posibles resultados de una </a:t>
            </a:r>
            <a:r>
              <a:rPr lang="es-ES" b="1" dirty="0">
                <a:effectLst/>
              </a:rPr>
              <a:t>experiencia aleatoria</a:t>
            </a:r>
            <a:r>
              <a:rPr lang="es-ES" dirty="0">
                <a:effectLst/>
              </a:rPr>
              <a:t>, lo representaremos por </a:t>
            </a:r>
            <a:r>
              <a:rPr lang="es-ES" b="1" dirty="0">
                <a:effectLst/>
              </a:rPr>
              <a:t>E</a:t>
            </a:r>
            <a:r>
              <a:rPr lang="es-ES" dirty="0">
                <a:effectLst/>
              </a:rPr>
              <a:t> (o bien por la letra griega </a:t>
            </a:r>
            <a:r>
              <a:rPr lang="es-ES" b="1" dirty="0">
                <a:effectLst/>
              </a:rPr>
              <a:t>Ω</a:t>
            </a:r>
            <a:r>
              <a:rPr lang="es-ES" dirty="0">
                <a:effectLst/>
              </a:rPr>
              <a:t>).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768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effectLst/>
              </a:rPr>
              <a:t>SUCESO ALEATORIO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33487" y="1232636"/>
            <a:ext cx="4658735" cy="2592288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>
                <a:effectLst/>
              </a:rPr>
              <a:t>Suceso </a:t>
            </a:r>
            <a:r>
              <a:rPr lang="es-ES" b="1" dirty="0">
                <a:effectLst/>
              </a:rPr>
              <a:t>aleatorio</a:t>
            </a:r>
            <a:r>
              <a:rPr lang="es-ES" dirty="0">
                <a:effectLst/>
              </a:rPr>
              <a:t> es cualquier subconjunto del espacio </a:t>
            </a:r>
            <a:r>
              <a:rPr lang="es-ES" dirty="0" err="1">
                <a:effectLst/>
              </a:rPr>
              <a:t>muestral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8269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effectLst/>
              </a:rPr>
              <a:t>AXIOMAS DE PROBABILIDAD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995936" y="908720"/>
                <a:ext cx="4658735" cy="507762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s-ES" dirty="0" smtClean="0">
                    <a:effectLst/>
                  </a:rPr>
                  <a:t>La probabilidad es positiva y menor o igual que 1.</a:t>
                </a:r>
              </a:p>
              <a:p>
                <a:pPr marL="0" indent="0">
                  <a:buNone/>
                </a:pPr>
                <a:r>
                  <a:rPr lang="es-ES" b="1" dirty="0">
                    <a:effectLst/>
                  </a:rPr>
                  <a:t>0 ≤ p(A) ≤ 1</a:t>
                </a:r>
                <a:endParaRPr lang="es-ES" dirty="0">
                  <a:effectLst/>
                </a:endParaRPr>
              </a:p>
              <a:p>
                <a:pPr marL="0" indent="0">
                  <a:buNone/>
                </a:pPr>
                <a:r>
                  <a:rPr lang="es-ES" dirty="0" smtClean="0">
                    <a:effectLst/>
                  </a:rPr>
                  <a:t>La </a:t>
                </a:r>
                <a:r>
                  <a:rPr lang="es-ES" dirty="0">
                    <a:effectLst/>
                  </a:rPr>
                  <a:t>probabilidad del suceso seguro es 1. </a:t>
                </a:r>
              </a:p>
              <a:p>
                <a:pPr marL="0" indent="0">
                  <a:buNone/>
                </a:pPr>
                <a:r>
                  <a:rPr lang="es-ES" b="1" dirty="0" smtClean="0">
                    <a:effectLst/>
                  </a:rPr>
                  <a:t>	p(E</a:t>
                </a:r>
                <a:r>
                  <a:rPr lang="es-ES" b="1" dirty="0">
                    <a:effectLst/>
                  </a:rPr>
                  <a:t>) = 1</a:t>
                </a:r>
                <a:endParaRPr lang="es-ES" dirty="0">
                  <a:effectLst/>
                </a:endParaRPr>
              </a:p>
              <a:p>
                <a:pPr marL="0" indent="0">
                  <a:buNone/>
                </a:pPr>
                <a:r>
                  <a:rPr lang="es-ES" dirty="0" smtClean="0">
                    <a:effectLst/>
                  </a:rPr>
                  <a:t>Si </a:t>
                </a:r>
                <a:r>
                  <a:rPr lang="es-ES" dirty="0">
                    <a:effectLst/>
                  </a:rPr>
                  <a:t>A y B son incompatibles, es decir A</a:t>
                </a:r>
                <a:r>
                  <a:rPr lang="es-ES" b="1" dirty="0">
                    <a:effectLst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s-ES" b="1" i="1" dirty="0">
                        <a:effectLst/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s-ES" dirty="0">
                    <a:effectLst/>
                  </a:rPr>
                  <a:t> B </a:t>
                </a:r>
                <a:r>
                  <a:rPr lang="es-ES" dirty="0" smtClean="0">
                    <a:effectLst/>
                  </a:rPr>
                  <a:t>= </a:t>
                </a:r>
                <a14:m>
                  <m:oMath xmlns:m="http://schemas.openxmlformats.org/officeDocument/2006/math">
                    <m:r>
                      <a:rPr lang="es-ES" b="1" i="1" dirty="0">
                        <a:effectLst/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s-ES" dirty="0" smtClean="0">
                    <a:effectLst/>
                  </a:rPr>
                  <a:t> </a:t>
                </a:r>
                <a:r>
                  <a:rPr lang="es-ES" dirty="0">
                    <a:effectLst/>
                  </a:rPr>
                  <a:t>entonces: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p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(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A</m:t>
                      </m:r>
                      <m:r>
                        <a:rPr lang="es-ES" b="1" i="1" dirty="0">
                          <a:effectLst/>
                          <a:latin typeface="Cambria Math"/>
                          <a:ea typeface="Cambria Math"/>
                        </a:rPr>
                        <m:t>∪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B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) = 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p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(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A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) + 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p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(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B</m:t>
                      </m:r>
                      <m:r>
                        <m:rPr>
                          <m:nor/>
                        </m:rPr>
                        <a:rPr lang="es-ES" b="1" dirty="0">
                          <a:effectLst/>
                        </a:rPr>
                        <m:t>)</m:t>
                      </m:r>
                    </m:oMath>
                  </m:oMathPara>
                </a14:m>
                <a:endParaRPr lang="es-ES" dirty="0">
                  <a:effectLst/>
                </a:endParaRP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95936" y="908720"/>
                <a:ext cx="4658735" cy="5077623"/>
              </a:xfrm>
              <a:blipFill rotWithShape="1">
                <a:blip r:embed="rId2"/>
                <a:stretch>
                  <a:fillRect l="-2749" t="-3721" r="-379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299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918569" y="3140426"/>
            <a:ext cx="5517243" cy="1695631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effectLst/>
              </a:rPr>
              <a:t>PROPIEDADES DE LA PROBABILIDAD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635896" y="908720"/>
                <a:ext cx="5018775" cy="50776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dirty="0" smtClean="0">
                    <a:effectLst/>
                  </a:rPr>
                  <a:t>La suma de las probabilidades de un suceso y su contrario vale 1, por tanto la probabilidad del suceso contrario 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effectLst/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s-ES" b="0" i="1" smtClean="0">
                                  <a:effectLst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effectLst/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  <m:r>
                        <a:rPr lang="es-ES" b="0" i="1" smtClean="0">
                          <a:effectLst/>
                          <a:latin typeface="Cambria Math"/>
                        </a:rPr>
                        <m:t>=1−</m:t>
                      </m:r>
                      <m:r>
                        <a:rPr lang="es-ES" b="0" i="1" smtClean="0">
                          <a:effectLst/>
                          <a:latin typeface="Cambria Math"/>
                        </a:rPr>
                        <m:t>𝑃</m:t>
                      </m:r>
                      <m:r>
                        <a:rPr lang="es-ES" b="0" i="1" smtClean="0">
                          <a:effectLst/>
                          <a:latin typeface="Cambria Math"/>
                        </a:rPr>
                        <m:t>(</m:t>
                      </m:r>
                      <m:r>
                        <a:rPr lang="es-ES" b="0" i="1" smtClean="0">
                          <a:effectLst/>
                          <a:latin typeface="Cambria Math"/>
                        </a:rPr>
                        <m:t>𝐴</m:t>
                      </m:r>
                      <m:r>
                        <a:rPr lang="es-ES" b="0" i="1" smtClean="0">
                          <a:effectLst/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s-ES" dirty="0">
                  <a:effectLst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5896" y="908720"/>
                <a:ext cx="5018775" cy="5077623"/>
              </a:xfrm>
              <a:blipFill rotWithShape="1">
                <a:blip r:embed="rId2"/>
                <a:stretch>
                  <a:fillRect l="-2427" r="-218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121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843</TotalTime>
  <Words>1050</Words>
  <Application>Microsoft Office PowerPoint</Application>
  <PresentationFormat>Presentación en pantalla (4:3)</PresentationFormat>
  <Paragraphs>118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Kilter</vt:lpstr>
      <vt:lpstr>Introducción a la probabilidad</vt:lpstr>
      <vt:lpstr>EXPERIMENTO ALEATORIO</vt:lpstr>
      <vt:lpstr>TEORIA DE LA PROBABILIDAD</vt:lpstr>
      <vt:lpstr>TEORIA DE LA PROBABLIDAD</vt:lpstr>
      <vt:lpstr>SUCESO</vt:lpstr>
      <vt:lpstr>ESPACIO MUESTRAL</vt:lpstr>
      <vt:lpstr>SUCESO ALEATORIO</vt:lpstr>
      <vt:lpstr>AXIOMAS DE PROBABILIDAD</vt:lpstr>
      <vt:lpstr>PROPIEDADES DE LA PROBABILIDAD</vt:lpstr>
      <vt:lpstr>PROPIEDADES DE PROBABILIDAD</vt:lpstr>
      <vt:lpstr>PROPIEDADES DE LA PROBABILIDAD</vt:lpstr>
      <vt:lpstr>REGLA DE LAPLACE</vt:lpstr>
      <vt:lpstr>JUGAMOS CON LA PROBABILIDAD</vt:lpstr>
      <vt:lpstr>JUGAMOS CON LA PROBABILIDAD</vt:lpstr>
      <vt:lpstr>COMBINACIONES 2 DADOS</vt:lpstr>
      <vt:lpstr>JUGAMOS CON LA PROBABILIDAD</vt:lpstr>
      <vt:lpstr>JUGAMOS CON LA PROBABILIDAD</vt:lpstr>
      <vt:lpstr>JUGAMOS CON LA PROBABILIDAD</vt:lpstr>
      <vt:lpstr>Presentación de PowerPoint</vt:lpstr>
      <vt:lpstr>PROBABILIDAD CONDICIONADA</vt:lpstr>
      <vt:lpstr> TEOREMA DE LA PROBABILIDAD TOTAL</vt:lpstr>
      <vt:lpstr>Desgranando probabilidades</vt:lpstr>
      <vt:lpstr>Desgranando probabilidades</vt:lpstr>
      <vt:lpstr>Desgranando probabilidades</vt:lpstr>
      <vt:lpstr>Desgranando probabilidades</vt:lpstr>
      <vt:lpstr>Desgranando probabilidades</vt:lpstr>
      <vt:lpstr>MUCHAS GRACIAS 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probabilidad</dc:title>
  <dc:creator>Selemar</dc:creator>
  <cp:lastModifiedBy>Selemar</cp:lastModifiedBy>
  <cp:revision>40</cp:revision>
  <dcterms:created xsi:type="dcterms:W3CDTF">2014-05-22T17:27:17Z</dcterms:created>
  <dcterms:modified xsi:type="dcterms:W3CDTF">2014-05-23T15:57:55Z</dcterms:modified>
</cp:coreProperties>
</file>