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3" r:id="rId12"/>
    <p:sldId id="274" r:id="rId13"/>
    <p:sldId id="268" r:id="rId14"/>
    <p:sldId id="269" r:id="rId15"/>
    <p:sldId id="270" r:id="rId16"/>
    <p:sldId id="272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C4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tamu.edu/~harold.boas/preprints/arbelos.pdf" TargetMode="External"/><Relationship Id="rId2" Type="http://schemas.openxmlformats.org/officeDocument/2006/relationships/hyperlink" Target="http://archive.org/details/worksofarchimede029517mb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pdf/1210.8047v1.pdf" TargetMode="External"/><Relationship Id="rId4" Type="http://schemas.openxmlformats.org/officeDocument/2006/relationships/hyperlink" Target="http://arxiv.org/pdf/1210.2279v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Arbelos_Shoemakers_Knif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35688"/>
            <a:ext cx="9144000" cy="1470025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Arquímedes y su cuchilla de zapatero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32026" y="5182950"/>
            <a:ext cx="6400800" cy="115212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s-ES" sz="2300" b="1" dirty="0" smtClean="0">
                <a:solidFill>
                  <a:srgbClr val="0000FF"/>
                </a:solidFill>
              </a:rPr>
              <a:t>Taller de Talento Matemático</a:t>
            </a:r>
          </a:p>
          <a:p>
            <a:pPr algn="r">
              <a:spcBef>
                <a:spcPts val="0"/>
              </a:spcBef>
            </a:pPr>
            <a:r>
              <a:rPr lang="es-ES" sz="2300" b="1" dirty="0" smtClean="0">
                <a:solidFill>
                  <a:srgbClr val="0000FF"/>
                </a:solidFill>
              </a:rPr>
              <a:t>26 – 04 – 2013</a:t>
            </a:r>
          </a:p>
          <a:p>
            <a:pPr algn="r">
              <a:spcBef>
                <a:spcPts val="0"/>
              </a:spcBef>
            </a:pPr>
            <a:r>
              <a:rPr lang="es-ES" sz="2300" b="1" dirty="0" smtClean="0">
                <a:solidFill>
                  <a:srgbClr val="0000FF"/>
                </a:solidFill>
              </a:rPr>
              <a:t>Bachillerato</a:t>
            </a:r>
            <a:endParaRPr lang="es-ES" sz="2300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11148" y="2249339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Antonio M. Oller Marcén</a:t>
            </a:r>
          </a:p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Centro Universitario de la Defensa de Zaragoza</a:t>
            </a:r>
          </a:p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oller@unizar.es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713" y="5229207"/>
            <a:ext cx="2628000" cy="106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(cuadrilátero de los puntos medios)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004048" y="508518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P</a:t>
            </a:r>
            <a:endParaRPr lang="es-ES" sz="2100" baseline="-25000" dirty="0"/>
          </a:p>
        </p:txBody>
      </p:sp>
      <p:sp>
        <p:nvSpPr>
          <p:cNvPr id="35" name="34 Rectángulo"/>
          <p:cNvSpPr/>
          <p:nvPr/>
        </p:nvSpPr>
        <p:spPr>
          <a:xfrm rot="2700000">
            <a:off x="3509542" y="2581934"/>
            <a:ext cx="2700000" cy="17600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4492379" y="185770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268243" y="311521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379813" y="37632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15504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6372200" y="3789040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S</a:t>
            </a:r>
            <a:endParaRPr lang="es-ES" sz="2100" baseline="-25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499992" y="148478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endParaRPr lang="es-ES" sz="2100" baseline="-25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059832" y="3212976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Q</a:t>
            </a:r>
            <a:endParaRPr lang="es-ES" sz="21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07704" y="557344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clase de cuadrilátero es PQRS?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su área?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tiene con el área del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arbelos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(aumentando el número de “muescas”)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57344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podremos decir sobre el área sombreada?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725588" y="1822351"/>
            <a:ext cx="5760440" cy="5760000"/>
            <a:chOff x="1763688" y="1412776"/>
            <a:chExt cx="5760440" cy="5760000"/>
          </a:xfrm>
          <a:solidFill>
            <a:schemeClr val="bg1">
              <a:lumMod val="75000"/>
            </a:schemeClr>
          </a:solidFill>
        </p:grpSpPr>
        <p:sp>
          <p:nvSpPr>
            <p:cNvPr id="17" name="16 Arco"/>
            <p:cNvSpPr/>
            <p:nvPr/>
          </p:nvSpPr>
          <p:spPr>
            <a:xfrm rot="16200000">
              <a:off x="1763688" y="1412776"/>
              <a:ext cx="5760000" cy="5760000"/>
            </a:xfrm>
            <a:prstGeom prst="arc">
              <a:avLst>
                <a:gd name="adj1" fmla="val 16039847"/>
                <a:gd name="adj2" fmla="val 5592519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Arco"/>
            <p:cNvSpPr/>
            <p:nvPr/>
          </p:nvSpPr>
          <p:spPr>
            <a:xfrm rot="16200000">
              <a:off x="1763688" y="3112393"/>
              <a:ext cx="2520000" cy="2520000"/>
            </a:xfrm>
            <a:prstGeom prst="arc">
              <a:avLst>
                <a:gd name="adj1" fmla="val 16039847"/>
                <a:gd name="adj2" fmla="val 559251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Arco"/>
            <p:cNvSpPr/>
            <p:nvPr/>
          </p:nvSpPr>
          <p:spPr>
            <a:xfrm rot="16200000">
              <a:off x="4281872" y="3681028"/>
              <a:ext cx="1440000" cy="1435808"/>
            </a:xfrm>
            <a:prstGeom prst="arc">
              <a:avLst>
                <a:gd name="adj1" fmla="val 16039847"/>
                <a:gd name="adj2" fmla="val 559251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Arco"/>
            <p:cNvSpPr/>
            <p:nvPr/>
          </p:nvSpPr>
          <p:spPr>
            <a:xfrm rot="16200000">
              <a:off x="5724128" y="3501008"/>
              <a:ext cx="1800000" cy="1800000"/>
            </a:xfrm>
            <a:prstGeom prst="arc">
              <a:avLst>
                <a:gd name="adj1" fmla="val 16039847"/>
                <a:gd name="adj2" fmla="val 559251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/>
          <p:nvPr/>
        </p:nvSpPr>
        <p:spPr>
          <a:xfrm>
            <a:off x="1403648" y="4149080"/>
            <a:ext cx="6336704" cy="1728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533454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(generalización a 3 dimensiones)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  <p:sp>
        <p:nvSpPr>
          <p:cNvPr id="29" name="28 Forma libre"/>
          <p:cNvSpPr/>
          <p:nvPr/>
        </p:nvSpPr>
        <p:spPr>
          <a:xfrm flipV="1">
            <a:off x="1378039" y="4095473"/>
            <a:ext cx="6362164" cy="867177"/>
          </a:xfrm>
          <a:custGeom>
            <a:avLst/>
            <a:gdLst>
              <a:gd name="connsiteX0" fmla="*/ 0 w 6362164"/>
              <a:gd name="connsiteY0" fmla="*/ 0 h 867177"/>
              <a:gd name="connsiteX1" fmla="*/ 115910 w 6362164"/>
              <a:gd name="connsiteY1" fmla="*/ 193183 h 867177"/>
              <a:gd name="connsiteX2" fmla="*/ 270457 w 6362164"/>
              <a:gd name="connsiteY2" fmla="*/ 334850 h 867177"/>
              <a:gd name="connsiteX3" fmla="*/ 515155 w 6362164"/>
              <a:gd name="connsiteY3" fmla="*/ 463639 h 867177"/>
              <a:gd name="connsiteX4" fmla="*/ 811369 w 6362164"/>
              <a:gd name="connsiteY4" fmla="*/ 579549 h 867177"/>
              <a:gd name="connsiteX5" fmla="*/ 1133341 w 6362164"/>
              <a:gd name="connsiteY5" fmla="*/ 656822 h 867177"/>
              <a:gd name="connsiteX6" fmla="*/ 1648496 w 6362164"/>
              <a:gd name="connsiteY6" fmla="*/ 759853 h 867177"/>
              <a:gd name="connsiteX7" fmla="*/ 2073499 w 6362164"/>
              <a:gd name="connsiteY7" fmla="*/ 811369 h 867177"/>
              <a:gd name="connsiteX8" fmla="*/ 2524260 w 6362164"/>
              <a:gd name="connsiteY8" fmla="*/ 850005 h 867177"/>
              <a:gd name="connsiteX9" fmla="*/ 3103809 w 6362164"/>
              <a:gd name="connsiteY9" fmla="*/ 850005 h 867177"/>
              <a:gd name="connsiteX10" fmla="*/ 3593206 w 6362164"/>
              <a:gd name="connsiteY10" fmla="*/ 862884 h 867177"/>
              <a:gd name="connsiteX11" fmla="*/ 4146998 w 6362164"/>
              <a:gd name="connsiteY11" fmla="*/ 824247 h 867177"/>
              <a:gd name="connsiteX12" fmla="*/ 4752305 w 6362164"/>
              <a:gd name="connsiteY12" fmla="*/ 746974 h 867177"/>
              <a:gd name="connsiteX13" fmla="*/ 5254581 w 6362164"/>
              <a:gd name="connsiteY13" fmla="*/ 643943 h 867177"/>
              <a:gd name="connsiteX14" fmla="*/ 5628068 w 6362164"/>
              <a:gd name="connsiteY14" fmla="*/ 553791 h 867177"/>
              <a:gd name="connsiteX15" fmla="*/ 5924282 w 6362164"/>
              <a:gd name="connsiteY15" fmla="*/ 425002 h 867177"/>
              <a:gd name="connsiteX16" fmla="*/ 6104586 w 6362164"/>
              <a:gd name="connsiteY16" fmla="*/ 334850 h 867177"/>
              <a:gd name="connsiteX17" fmla="*/ 6259133 w 6362164"/>
              <a:gd name="connsiteY17" fmla="*/ 218940 h 867177"/>
              <a:gd name="connsiteX18" fmla="*/ 6362164 w 6362164"/>
              <a:gd name="connsiteY18" fmla="*/ 38636 h 867177"/>
              <a:gd name="connsiteX19" fmla="*/ 6362164 w 6362164"/>
              <a:gd name="connsiteY19" fmla="*/ 38636 h 8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62164" h="867177">
                <a:moveTo>
                  <a:pt x="0" y="0"/>
                </a:moveTo>
                <a:cubicBezTo>
                  <a:pt x="35417" y="68687"/>
                  <a:pt x="70834" y="137375"/>
                  <a:pt x="115910" y="193183"/>
                </a:cubicBezTo>
                <a:cubicBezTo>
                  <a:pt x="160986" y="248991"/>
                  <a:pt x="203916" y="289774"/>
                  <a:pt x="270457" y="334850"/>
                </a:cubicBezTo>
                <a:cubicBezTo>
                  <a:pt x="336998" y="379926"/>
                  <a:pt x="425003" y="422856"/>
                  <a:pt x="515155" y="463639"/>
                </a:cubicBezTo>
                <a:cubicBezTo>
                  <a:pt x="605307" y="504422"/>
                  <a:pt x="708338" y="547352"/>
                  <a:pt x="811369" y="579549"/>
                </a:cubicBezTo>
                <a:cubicBezTo>
                  <a:pt x="914400" y="611746"/>
                  <a:pt x="993820" y="626771"/>
                  <a:pt x="1133341" y="656822"/>
                </a:cubicBezTo>
                <a:cubicBezTo>
                  <a:pt x="1272862" y="686873"/>
                  <a:pt x="1491803" y="734095"/>
                  <a:pt x="1648496" y="759853"/>
                </a:cubicBezTo>
                <a:cubicBezTo>
                  <a:pt x="1805189" y="785611"/>
                  <a:pt x="1927538" y="796344"/>
                  <a:pt x="2073499" y="811369"/>
                </a:cubicBezTo>
                <a:cubicBezTo>
                  <a:pt x="2219460" y="826394"/>
                  <a:pt x="2352542" y="843566"/>
                  <a:pt x="2524260" y="850005"/>
                </a:cubicBezTo>
                <a:cubicBezTo>
                  <a:pt x="2695978" y="856444"/>
                  <a:pt x="2925651" y="847859"/>
                  <a:pt x="3103809" y="850005"/>
                </a:cubicBezTo>
                <a:cubicBezTo>
                  <a:pt x="3281967" y="852151"/>
                  <a:pt x="3419341" y="867177"/>
                  <a:pt x="3593206" y="862884"/>
                </a:cubicBezTo>
                <a:cubicBezTo>
                  <a:pt x="3767071" y="858591"/>
                  <a:pt x="3953815" y="843565"/>
                  <a:pt x="4146998" y="824247"/>
                </a:cubicBezTo>
                <a:cubicBezTo>
                  <a:pt x="4340181" y="804929"/>
                  <a:pt x="4567708" y="777025"/>
                  <a:pt x="4752305" y="746974"/>
                </a:cubicBezTo>
                <a:cubicBezTo>
                  <a:pt x="4936902" y="716923"/>
                  <a:pt x="5108621" y="676140"/>
                  <a:pt x="5254581" y="643943"/>
                </a:cubicBezTo>
                <a:cubicBezTo>
                  <a:pt x="5400541" y="611746"/>
                  <a:pt x="5516451" y="590281"/>
                  <a:pt x="5628068" y="553791"/>
                </a:cubicBezTo>
                <a:cubicBezTo>
                  <a:pt x="5739685" y="517301"/>
                  <a:pt x="5844862" y="461492"/>
                  <a:pt x="5924282" y="425002"/>
                </a:cubicBezTo>
                <a:cubicBezTo>
                  <a:pt x="6003702" y="388512"/>
                  <a:pt x="6048778" y="369194"/>
                  <a:pt x="6104586" y="334850"/>
                </a:cubicBezTo>
                <a:cubicBezTo>
                  <a:pt x="6160395" y="300506"/>
                  <a:pt x="6216203" y="268309"/>
                  <a:pt x="6259133" y="218940"/>
                </a:cubicBezTo>
                <a:cubicBezTo>
                  <a:pt x="6302063" y="169571"/>
                  <a:pt x="6362164" y="38636"/>
                  <a:pt x="6362164" y="38636"/>
                </a:cubicBezTo>
                <a:lnTo>
                  <a:pt x="6362164" y="38636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1403648" y="4562411"/>
            <a:ext cx="37800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199580" y="4645523"/>
            <a:ext cx="2520000" cy="68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3352477" y="5013176"/>
            <a:ext cx="18002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077823" y="463264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1</a:t>
            </a:r>
            <a:endParaRPr lang="es-ES" sz="2100" baseline="-25000" dirty="0"/>
          </a:p>
        </p:txBody>
      </p:sp>
      <p:cxnSp>
        <p:nvCxnSpPr>
          <p:cNvPr id="39" name="38 Conector recto de flecha"/>
          <p:cNvCxnSpPr/>
          <p:nvPr/>
        </p:nvCxnSpPr>
        <p:spPr>
          <a:xfrm flipH="1">
            <a:off x="5224685" y="5013176"/>
            <a:ext cx="122413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630975" y="4625031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2</a:t>
            </a:r>
            <a:endParaRPr lang="es-ES" sz="2100" baseline="-25000" dirty="0"/>
          </a:p>
        </p:txBody>
      </p:sp>
      <p:sp>
        <p:nvSpPr>
          <p:cNvPr id="41" name="40 Elipse"/>
          <p:cNvSpPr/>
          <p:nvPr/>
        </p:nvSpPr>
        <p:spPr>
          <a:xfrm>
            <a:off x="3324372" y="497574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413184" y="49735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1115616" y="60212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el volumen de la figura sombreada?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Busca una figura “más sencilla” que tenga el mismo volumen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(generalización a otras curvas)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Forma libre"/>
          <p:cNvSpPr/>
          <p:nvPr/>
        </p:nvSpPr>
        <p:spPr>
          <a:xfrm>
            <a:off x="1944708" y="2139897"/>
            <a:ext cx="4965921" cy="2207970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3 Grupo"/>
          <p:cNvGrpSpPr/>
          <p:nvPr/>
        </p:nvGrpSpPr>
        <p:grpSpPr>
          <a:xfrm>
            <a:off x="1523622" y="1617695"/>
            <a:ext cx="6288738" cy="3084038"/>
            <a:chOff x="467544" y="1484784"/>
            <a:chExt cx="5544616" cy="3240360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827584" y="1484784"/>
              <a:ext cx="0" cy="3240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467544" y="4365104"/>
              <a:ext cx="55446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5454240" y="2265767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r>
              <a:rPr lang="es-ES" i="1" dirty="0" smtClean="0"/>
              <a:t>=</a:t>
            </a:r>
            <a:r>
              <a:rPr lang="es-ES" dirty="0" err="1" smtClean="0"/>
              <a:t>sen</a:t>
            </a:r>
            <a:r>
              <a:rPr lang="es-ES" i="1" dirty="0" smtClean="0"/>
              <a:t> x</a:t>
            </a:r>
            <a:endParaRPr lang="es-ES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70877" y="428491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</a:t>
            </a:r>
            <a:endParaRPr lang="es-ES" sz="2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86301" y="4305975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0</a:t>
            </a:r>
            <a:endParaRPr lang="es-ES" sz="2500" dirty="0"/>
          </a:p>
        </p:txBody>
      </p:sp>
      <p:sp>
        <p:nvSpPr>
          <p:cNvPr id="30" name="29 Forma libre"/>
          <p:cNvSpPr>
            <a:spLocks noChangeAspect="1"/>
          </p:cNvSpPr>
          <p:nvPr/>
        </p:nvSpPr>
        <p:spPr>
          <a:xfrm>
            <a:off x="1955443" y="3000645"/>
            <a:ext cx="2995073" cy="1331684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>
            <a:spLocks noChangeAspect="1"/>
          </p:cNvSpPr>
          <p:nvPr/>
        </p:nvSpPr>
        <p:spPr>
          <a:xfrm>
            <a:off x="4944919" y="3467638"/>
            <a:ext cx="1946802" cy="865595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4788024" y="426207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p</a:t>
            </a:r>
            <a:endParaRPr lang="es-ES" sz="25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846654" y="2819565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186701" y="3212976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h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115616" y="51571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Busca la fórmula de las funciones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y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), sabiendo que ambas son semejantes a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)=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(generalización a otras curvas)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Forma libre"/>
          <p:cNvSpPr/>
          <p:nvPr/>
        </p:nvSpPr>
        <p:spPr>
          <a:xfrm>
            <a:off x="1944708" y="2139897"/>
            <a:ext cx="4965921" cy="2207970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3 Grupo"/>
          <p:cNvGrpSpPr/>
          <p:nvPr/>
        </p:nvGrpSpPr>
        <p:grpSpPr>
          <a:xfrm>
            <a:off x="1523622" y="1617695"/>
            <a:ext cx="6288738" cy="3084038"/>
            <a:chOff x="467544" y="1484784"/>
            <a:chExt cx="5544616" cy="3240360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827584" y="1484784"/>
              <a:ext cx="0" cy="3240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467544" y="4365104"/>
              <a:ext cx="55446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5454240" y="2265767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r>
              <a:rPr lang="es-ES" i="1" dirty="0" smtClean="0"/>
              <a:t>=</a:t>
            </a:r>
            <a:r>
              <a:rPr lang="es-ES" dirty="0" err="1" smtClean="0"/>
              <a:t>sen</a:t>
            </a:r>
            <a:r>
              <a:rPr lang="es-ES" i="1" dirty="0" smtClean="0"/>
              <a:t> x</a:t>
            </a:r>
            <a:endParaRPr lang="es-ES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70877" y="428491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</a:t>
            </a:r>
            <a:endParaRPr lang="es-ES" sz="2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86301" y="4305975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0</a:t>
            </a:r>
            <a:endParaRPr lang="es-ES" sz="2500" dirty="0"/>
          </a:p>
        </p:txBody>
      </p:sp>
      <p:sp>
        <p:nvSpPr>
          <p:cNvPr id="30" name="29 Forma libre"/>
          <p:cNvSpPr>
            <a:spLocks noChangeAspect="1"/>
          </p:cNvSpPr>
          <p:nvPr/>
        </p:nvSpPr>
        <p:spPr>
          <a:xfrm>
            <a:off x="1955443" y="3000645"/>
            <a:ext cx="2995073" cy="1331684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>
            <a:spLocks noChangeAspect="1"/>
          </p:cNvSpPr>
          <p:nvPr/>
        </p:nvSpPr>
        <p:spPr>
          <a:xfrm>
            <a:off x="4944919" y="3467638"/>
            <a:ext cx="1946802" cy="865595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4788024" y="4262072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p</a:t>
            </a:r>
            <a:endParaRPr lang="es-ES" sz="25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846654" y="2819565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186701" y="3212976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h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71600" y="515719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¿Cuál es el área de la región sombreada?</a:t>
            </a:r>
          </a:p>
          <a:p>
            <a:pPr algn="ctr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AYUDA: El área limitada por la función </a:t>
            </a:r>
            <a:r>
              <a:rPr lang="es-E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)=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entre 0 y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Mathematica1"/>
              </a:rPr>
              <a:t> vale 2.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314379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(generalización a otras curvas)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Forma libre"/>
          <p:cNvSpPr/>
          <p:nvPr/>
        </p:nvSpPr>
        <p:spPr>
          <a:xfrm>
            <a:off x="1944708" y="2454222"/>
            <a:ext cx="4965921" cy="2207970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3 Grupo"/>
          <p:cNvGrpSpPr/>
          <p:nvPr/>
        </p:nvGrpSpPr>
        <p:grpSpPr>
          <a:xfrm>
            <a:off x="1523622" y="1932020"/>
            <a:ext cx="6288738" cy="3084038"/>
            <a:chOff x="467544" y="1484784"/>
            <a:chExt cx="5544616" cy="3240360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827584" y="1484784"/>
              <a:ext cx="0" cy="3240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467544" y="4365104"/>
              <a:ext cx="55446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5454240" y="2580092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r>
              <a:rPr lang="es-ES" i="1" dirty="0" smtClean="0"/>
              <a:t>=</a:t>
            </a:r>
            <a:r>
              <a:rPr lang="es-ES" dirty="0" err="1" smtClean="0"/>
              <a:t>sen</a:t>
            </a:r>
            <a:r>
              <a:rPr lang="es-ES" i="1" dirty="0" smtClean="0"/>
              <a:t> x</a:t>
            </a:r>
            <a:endParaRPr lang="es-ES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70877" y="4599236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</a:t>
            </a:r>
            <a:endParaRPr lang="es-ES" sz="2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86301" y="4620300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0</a:t>
            </a:r>
            <a:endParaRPr lang="es-ES" sz="2500" dirty="0"/>
          </a:p>
        </p:txBody>
      </p:sp>
      <p:sp>
        <p:nvSpPr>
          <p:cNvPr id="30" name="29 Forma libre"/>
          <p:cNvSpPr>
            <a:spLocks noChangeAspect="1"/>
          </p:cNvSpPr>
          <p:nvPr/>
        </p:nvSpPr>
        <p:spPr>
          <a:xfrm>
            <a:off x="1955443" y="3314970"/>
            <a:ext cx="2995073" cy="1331684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>
            <a:spLocks noChangeAspect="1"/>
          </p:cNvSpPr>
          <p:nvPr/>
        </p:nvSpPr>
        <p:spPr>
          <a:xfrm>
            <a:off x="4944919" y="3781963"/>
            <a:ext cx="1946802" cy="865595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4788024" y="4653671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(p,0)</a:t>
            </a:r>
            <a:endParaRPr lang="es-ES" sz="25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846654" y="3133890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148064" y="3527301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h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427984" y="2159149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R</a:t>
            </a:r>
            <a:endParaRPr lang="es-ES" sz="25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915816" y="352730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Q</a:t>
            </a:r>
            <a:endParaRPr lang="es-ES" sz="25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67994" y="4645521"/>
            <a:ext cx="804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P=</a:t>
            </a:r>
            <a:endParaRPr lang="es-ES" sz="25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96136" y="379484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S</a:t>
            </a:r>
            <a:endParaRPr lang="es-ES" sz="25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907704" y="557344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clase de cuadrilátero es PQRS?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su área?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tiene con el área sombreada?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38 Conector recto"/>
          <p:cNvCxnSpPr>
            <a:stCxn id="17" idx="1"/>
          </p:cNvCxnSpPr>
          <p:nvPr/>
        </p:nvCxnSpPr>
        <p:spPr>
          <a:xfrm flipV="1">
            <a:off x="4919034" y="3815333"/>
            <a:ext cx="949110" cy="828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3404659" y="2542613"/>
            <a:ext cx="2473731" cy="2101170"/>
            <a:chOff x="3404659" y="2542613"/>
            <a:chExt cx="2473731" cy="2101170"/>
          </a:xfrm>
        </p:grpSpPr>
        <p:cxnSp>
          <p:nvCxnSpPr>
            <p:cNvPr id="43" name="42 Conector recto"/>
            <p:cNvCxnSpPr>
              <a:endCxn id="17" idx="1"/>
            </p:cNvCxnSpPr>
            <p:nvPr/>
          </p:nvCxnSpPr>
          <p:spPr>
            <a:xfrm flipH="1">
              <a:off x="4919034" y="3815333"/>
              <a:ext cx="949110" cy="8284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>
              <a:stCxn id="17" idx="1"/>
              <a:endCxn id="18" idx="1"/>
            </p:cNvCxnSpPr>
            <p:nvPr/>
          </p:nvCxnSpPr>
          <p:spPr>
            <a:xfrm flipH="1" flipV="1">
              <a:off x="3404659" y="3360459"/>
              <a:ext cx="1514375" cy="12833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>
              <a:stCxn id="18" idx="0"/>
              <a:endCxn id="20" idx="1"/>
            </p:cNvCxnSpPr>
            <p:nvPr/>
          </p:nvCxnSpPr>
          <p:spPr>
            <a:xfrm flipV="1">
              <a:off x="3430118" y="2542613"/>
              <a:ext cx="962161" cy="80730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>
              <a:stCxn id="20" idx="5"/>
              <a:endCxn id="21" idx="0"/>
            </p:cNvCxnSpPr>
            <p:nvPr/>
          </p:nvCxnSpPr>
          <p:spPr>
            <a:xfrm>
              <a:off x="4443197" y="2593531"/>
              <a:ext cx="1435193" cy="1208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Elipse"/>
          <p:cNvSpPr/>
          <p:nvPr/>
        </p:nvSpPr>
        <p:spPr>
          <a:xfrm>
            <a:off x="4381734" y="25320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394114" y="334991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842386" y="38024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908489" y="46332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314379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(generalización a otras curvas)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Forma libre"/>
          <p:cNvSpPr/>
          <p:nvPr/>
        </p:nvSpPr>
        <p:spPr>
          <a:xfrm>
            <a:off x="1944708" y="2454222"/>
            <a:ext cx="4965921" cy="2207970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3 Grupo"/>
          <p:cNvGrpSpPr/>
          <p:nvPr/>
        </p:nvGrpSpPr>
        <p:grpSpPr>
          <a:xfrm>
            <a:off x="1523622" y="1932020"/>
            <a:ext cx="6288738" cy="3084038"/>
            <a:chOff x="467544" y="1484784"/>
            <a:chExt cx="5544616" cy="3240360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827584" y="1484784"/>
              <a:ext cx="0" cy="3240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467544" y="4365104"/>
              <a:ext cx="554461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5454240" y="2580092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f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r>
              <a:rPr lang="es-ES" i="1" dirty="0" smtClean="0"/>
              <a:t>=</a:t>
            </a:r>
            <a:r>
              <a:rPr lang="es-ES" dirty="0" err="1" smtClean="0"/>
              <a:t>sen</a:t>
            </a:r>
            <a:r>
              <a:rPr lang="es-ES" i="1" dirty="0" smtClean="0"/>
              <a:t> x</a:t>
            </a:r>
            <a:endParaRPr lang="es-ES" i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70877" y="4599236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</a:t>
            </a:r>
            <a:endParaRPr lang="es-ES" sz="2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86301" y="4620300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0</a:t>
            </a:r>
            <a:endParaRPr lang="es-ES" sz="2500" dirty="0"/>
          </a:p>
        </p:txBody>
      </p:sp>
      <p:sp>
        <p:nvSpPr>
          <p:cNvPr id="30" name="29 Forma libre"/>
          <p:cNvSpPr>
            <a:spLocks noChangeAspect="1"/>
          </p:cNvSpPr>
          <p:nvPr/>
        </p:nvSpPr>
        <p:spPr>
          <a:xfrm>
            <a:off x="1955443" y="3314970"/>
            <a:ext cx="2995073" cy="1331684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>
            <a:spLocks noChangeAspect="1"/>
          </p:cNvSpPr>
          <p:nvPr/>
        </p:nvSpPr>
        <p:spPr>
          <a:xfrm>
            <a:off x="4944919" y="3781963"/>
            <a:ext cx="1946802" cy="865595"/>
          </a:xfrm>
          <a:custGeom>
            <a:avLst/>
            <a:gdLst>
              <a:gd name="connsiteX0" fmla="*/ 0 w 4507606"/>
              <a:gd name="connsiteY0" fmla="*/ 1717183 h 1742941"/>
              <a:gd name="connsiteX1" fmla="*/ 1352282 w 4507606"/>
              <a:gd name="connsiteY1" fmla="*/ 326265 h 1742941"/>
              <a:gd name="connsiteX2" fmla="*/ 2910625 w 4507606"/>
              <a:gd name="connsiteY2" fmla="*/ 236113 h 1742941"/>
              <a:gd name="connsiteX3" fmla="*/ 4507606 w 4507606"/>
              <a:gd name="connsiteY3" fmla="*/ 1742941 h 1742941"/>
              <a:gd name="connsiteX4" fmla="*/ 4507606 w 4507606"/>
              <a:gd name="connsiteY4" fmla="*/ 1742941 h 1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06" h="1742941">
                <a:moveTo>
                  <a:pt x="0" y="1717183"/>
                </a:moveTo>
                <a:cubicBezTo>
                  <a:pt x="433589" y="1145146"/>
                  <a:pt x="867178" y="573110"/>
                  <a:pt x="1352282" y="326265"/>
                </a:cubicBezTo>
                <a:cubicBezTo>
                  <a:pt x="1837386" y="79420"/>
                  <a:pt x="2384738" y="0"/>
                  <a:pt x="2910625" y="236113"/>
                </a:cubicBezTo>
                <a:cubicBezTo>
                  <a:pt x="3436512" y="472226"/>
                  <a:pt x="4507606" y="1742941"/>
                  <a:pt x="4507606" y="1742941"/>
                </a:cubicBezTo>
                <a:lnTo>
                  <a:pt x="4507606" y="1742941"/>
                </a:lnTo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4788024" y="4653671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(p,0)</a:t>
            </a:r>
            <a:endParaRPr lang="es-ES" sz="25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846654" y="3133890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148064" y="3527301"/>
            <a:ext cx="130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h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 smtClean="0"/>
              <a:t>)</a:t>
            </a:r>
            <a:endParaRPr lang="es-ES" i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427984" y="2159149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R</a:t>
            </a:r>
            <a:endParaRPr lang="es-ES" sz="25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915816" y="352730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Q</a:t>
            </a:r>
            <a:endParaRPr lang="es-ES" sz="25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67994" y="4645521"/>
            <a:ext cx="804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P=</a:t>
            </a:r>
            <a:endParaRPr lang="es-ES" sz="25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96136" y="3794841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S</a:t>
            </a:r>
            <a:endParaRPr lang="es-ES" sz="25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907704" y="557344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clase de cuadrilátero es PT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s-E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su área?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tiene con el área de PQRS?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38 Conector recto"/>
          <p:cNvCxnSpPr>
            <a:stCxn id="17" idx="1"/>
          </p:cNvCxnSpPr>
          <p:nvPr/>
        </p:nvCxnSpPr>
        <p:spPr>
          <a:xfrm flipV="1">
            <a:off x="4919034" y="3815333"/>
            <a:ext cx="949110" cy="828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76 Grupo"/>
          <p:cNvGrpSpPr/>
          <p:nvPr/>
        </p:nvGrpSpPr>
        <p:grpSpPr>
          <a:xfrm>
            <a:off x="3404659" y="2542613"/>
            <a:ext cx="2473731" cy="2101170"/>
            <a:chOff x="3404659" y="2542613"/>
            <a:chExt cx="2473731" cy="2101170"/>
          </a:xfrm>
        </p:grpSpPr>
        <p:cxnSp>
          <p:nvCxnSpPr>
            <p:cNvPr id="43" name="42 Conector recto"/>
            <p:cNvCxnSpPr>
              <a:endCxn id="17" idx="1"/>
            </p:cNvCxnSpPr>
            <p:nvPr/>
          </p:nvCxnSpPr>
          <p:spPr>
            <a:xfrm flipH="1">
              <a:off x="4919034" y="3815333"/>
              <a:ext cx="949110" cy="8284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>
              <a:stCxn id="17" idx="1"/>
              <a:endCxn id="18" idx="1"/>
            </p:cNvCxnSpPr>
            <p:nvPr/>
          </p:nvCxnSpPr>
          <p:spPr>
            <a:xfrm flipH="1" flipV="1">
              <a:off x="3404659" y="3360459"/>
              <a:ext cx="1514375" cy="12833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>
              <a:stCxn id="18" idx="0"/>
              <a:endCxn id="20" idx="1"/>
            </p:cNvCxnSpPr>
            <p:nvPr/>
          </p:nvCxnSpPr>
          <p:spPr>
            <a:xfrm flipV="1">
              <a:off x="3430118" y="2542613"/>
              <a:ext cx="962161" cy="80730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>
              <a:stCxn id="20" idx="5"/>
              <a:endCxn id="21" idx="0"/>
            </p:cNvCxnSpPr>
            <p:nvPr/>
          </p:nvCxnSpPr>
          <p:spPr>
            <a:xfrm>
              <a:off x="4443197" y="2593531"/>
              <a:ext cx="1435193" cy="1208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Elipse"/>
          <p:cNvSpPr/>
          <p:nvPr/>
        </p:nvSpPr>
        <p:spPr>
          <a:xfrm>
            <a:off x="4381734" y="25320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54 Conector recto"/>
          <p:cNvCxnSpPr>
            <a:stCxn id="30" idx="0"/>
          </p:cNvCxnSpPr>
          <p:nvPr/>
        </p:nvCxnSpPr>
        <p:spPr>
          <a:xfrm flipV="1">
            <a:off x="1955443" y="1151037"/>
            <a:ext cx="2256517" cy="347593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31" idx="3"/>
          </p:cNvCxnSpPr>
          <p:nvPr/>
        </p:nvCxnSpPr>
        <p:spPr>
          <a:xfrm flipH="1" flipV="1">
            <a:off x="4139952" y="1223045"/>
            <a:ext cx="2751769" cy="342451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17" idx="0"/>
          </p:cNvCxnSpPr>
          <p:nvPr/>
        </p:nvCxnSpPr>
        <p:spPr>
          <a:xfrm flipH="1" flipV="1">
            <a:off x="3059832" y="2231157"/>
            <a:ext cx="1884661" cy="240208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17" idx="0"/>
          </p:cNvCxnSpPr>
          <p:nvPr/>
        </p:nvCxnSpPr>
        <p:spPr>
          <a:xfrm flipV="1">
            <a:off x="4944493" y="2951237"/>
            <a:ext cx="995659" cy="168200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5820519" y="2987427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T</a:t>
            </a:r>
            <a:r>
              <a:rPr lang="es-ES" sz="2500" baseline="-25000" dirty="0" smtClean="0">
                <a:sym typeface="Mathematica1"/>
              </a:rPr>
              <a:t>3</a:t>
            </a:r>
            <a:endParaRPr lang="es-ES" sz="25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236343" y="1009303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T</a:t>
            </a:r>
            <a:r>
              <a:rPr lang="es-ES" sz="2500" baseline="-25000" dirty="0" smtClean="0">
                <a:sym typeface="Mathematica1"/>
              </a:rPr>
              <a:t>2</a:t>
            </a:r>
            <a:endParaRPr lang="es-ES" sz="250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2838475" y="2267347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sym typeface="Mathematica1"/>
              </a:rPr>
              <a:t>T</a:t>
            </a:r>
            <a:r>
              <a:rPr lang="es-ES" sz="2500" baseline="-25000" dirty="0" smtClean="0">
                <a:sym typeface="Mathematica1"/>
              </a:rPr>
              <a:t>1</a:t>
            </a:r>
            <a:endParaRPr lang="es-ES" sz="2500" dirty="0"/>
          </a:p>
        </p:txBody>
      </p:sp>
      <p:grpSp>
        <p:nvGrpSpPr>
          <p:cNvPr id="5" name="89 Grupo"/>
          <p:cNvGrpSpPr/>
          <p:nvPr/>
        </p:nvGrpSpPr>
        <p:grpSpPr>
          <a:xfrm>
            <a:off x="3285381" y="1239165"/>
            <a:ext cx="2484276" cy="3385568"/>
            <a:chOff x="3275856" y="1258215"/>
            <a:chExt cx="2484276" cy="3385568"/>
          </a:xfrm>
        </p:grpSpPr>
        <p:cxnSp>
          <p:nvCxnSpPr>
            <p:cNvPr id="79" name="78 Conector recto"/>
            <p:cNvCxnSpPr>
              <a:stCxn id="68" idx="3"/>
            </p:cNvCxnSpPr>
            <p:nvPr/>
          </p:nvCxnSpPr>
          <p:spPr>
            <a:xfrm flipH="1">
              <a:off x="3275856" y="1258215"/>
              <a:ext cx="874641" cy="1306689"/>
            </a:xfrm>
            <a:prstGeom prst="line">
              <a:avLst/>
            </a:prstGeom>
            <a:ln w="28575">
              <a:solidFill>
                <a:srgbClr val="1AE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>
              <a:stCxn id="68" idx="3"/>
              <a:endCxn id="69" idx="4"/>
            </p:cNvCxnSpPr>
            <p:nvPr/>
          </p:nvCxnSpPr>
          <p:spPr>
            <a:xfrm>
              <a:off x="4150497" y="1258215"/>
              <a:ext cx="1609635" cy="2026769"/>
            </a:xfrm>
            <a:prstGeom prst="line">
              <a:avLst/>
            </a:prstGeom>
            <a:ln w="28575">
              <a:solidFill>
                <a:srgbClr val="1AE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>
              <a:endCxn id="31" idx="0"/>
            </p:cNvCxnSpPr>
            <p:nvPr/>
          </p:nvCxnSpPr>
          <p:spPr>
            <a:xfrm>
              <a:off x="3275856" y="2564904"/>
              <a:ext cx="1669063" cy="2069862"/>
            </a:xfrm>
            <a:prstGeom prst="line">
              <a:avLst/>
            </a:prstGeom>
            <a:ln w="28575">
              <a:solidFill>
                <a:srgbClr val="1AE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>
              <a:stCxn id="69" idx="3"/>
              <a:endCxn id="17" idx="7"/>
            </p:cNvCxnSpPr>
            <p:nvPr/>
          </p:nvCxnSpPr>
          <p:spPr>
            <a:xfrm flipH="1">
              <a:off x="4969952" y="3274439"/>
              <a:ext cx="764721" cy="1369344"/>
            </a:xfrm>
            <a:prstGeom prst="line">
              <a:avLst/>
            </a:prstGeom>
            <a:ln w="28575">
              <a:solidFill>
                <a:srgbClr val="1AE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67 Elipse"/>
          <p:cNvSpPr/>
          <p:nvPr/>
        </p:nvSpPr>
        <p:spPr>
          <a:xfrm>
            <a:off x="4139952" y="11967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/>
          <p:nvPr/>
        </p:nvSpPr>
        <p:spPr>
          <a:xfrm>
            <a:off x="3275856" y="24928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5724128" y="32129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394114" y="334991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842386" y="38024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908489" y="463323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6166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Para saber más: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827584" y="1340768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Thomas L. </a:t>
            </a:r>
            <a:r>
              <a:rPr lang="es-ES" dirty="0" err="1" smtClean="0"/>
              <a:t>Heath</a:t>
            </a:r>
            <a:r>
              <a:rPr lang="es-ES" dirty="0" smtClean="0"/>
              <a:t>: </a:t>
            </a:r>
            <a:r>
              <a:rPr lang="es-ES" i="1" dirty="0" err="1" smtClean="0">
                <a:hlinkClick r:id="rId2"/>
              </a:rPr>
              <a:t>The</a:t>
            </a:r>
            <a:r>
              <a:rPr lang="es-ES" i="1" dirty="0" smtClean="0">
                <a:hlinkClick r:id="rId2"/>
              </a:rPr>
              <a:t> </a:t>
            </a:r>
            <a:r>
              <a:rPr lang="es-ES" i="1" dirty="0" err="1" smtClean="0">
                <a:hlinkClick r:id="rId2"/>
              </a:rPr>
              <a:t>works</a:t>
            </a:r>
            <a:r>
              <a:rPr lang="es-ES" i="1" smtClean="0">
                <a:hlinkClick r:id="rId2"/>
              </a:rPr>
              <a:t> </a:t>
            </a:r>
            <a:r>
              <a:rPr lang="es-ES" i="1" smtClean="0">
                <a:hlinkClick r:id="rId2"/>
              </a:rPr>
              <a:t>of </a:t>
            </a:r>
            <a:r>
              <a:rPr lang="es-ES" i="1" dirty="0" err="1" smtClean="0">
                <a:hlinkClick r:id="rId2"/>
              </a:rPr>
              <a:t>Archimedes</a:t>
            </a:r>
            <a:r>
              <a:rPr lang="es-E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Harold P. Boas: </a:t>
            </a:r>
            <a:r>
              <a:rPr lang="es-ES" i="1" dirty="0" err="1" smtClean="0">
                <a:hlinkClick r:id="rId3"/>
              </a:rPr>
              <a:t>Reflections</a:t>
            </a:r>
            <a:r>
              <a:rPr lang="es-ES" i="1" dirty="0" smtClean="0">
                <a:hlinkClick r:id="rId3"/>
              </a:rPr>
              <a:t> </a:t>
            </a:r>
            <a:r>
              <a:rPr lang="es-ES" i="1" dirty="0" err="1" smtClean="0">
                <a:hlinkClick r:id="rId3"/>
              </a:rPr>
              <a:t>on</a:t>
            </a:r>
            <a:r>
              <a:rPr lang="es-ES" i="1" dirty="0" smtClean="0">
                <a:hlinkClick r:id="rId3"/>
              </a:rPr>
              <a:t> </a:t>
            </a:r>
            <a:r>
              <a:rPr lang="es-ES" i="1" dirty="0" err="1" smtClean="0">
                <a:hlinkClick r:id="rId3"/>
              </a:rPr>
              <a:t>the</a:t>
            </a:r>
            <a:r>
              <a:rPr lang="es-ES" i="1" dirty="0" smtClean="0">
                <a:hlinkClick r:id="rId3"/>
              </a:rPr>
              <a:t> </a:t>
            </a:r>
            <a:r>
              <a:rPr lang="es-ES" i="1" dirty="0" err="1" smtClean="0">
                <a:hlinkClick r:id="rId3"/>
              </a:rPr>
              <a:t>arbelos</a:t>
            </a:r>
            <a:r>
              <a:rPr lang="es-E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Jonathan </a:t>
            </a:r>
            <a:r>
              <a:rPr lang="es-ES" dirty="0" err="1" smtClean="0"/>
              <a:t>Sondow</a:t>
            </a:r>
            <a:r>
              <a:rPr lang="es-ES" dirty="0" smtClean="0"/>
              <a:t>: </a:t>
            </a:r>
            <a:r>
              <a:rPr lang="es-ES" i="1" dirty="0" err="1" smtClean="0">
                <a:hlinkClick r:id="rId4"/>
              </a:rPr>
              <a:t>The</a:t>
            </a:r>
            <a:r>
              <a:rPr lang="es-ES" i="1" dirty="0" smtClean="0">
                <a:hlinkClick r:id="rId4"/>
              </a:rPr>
              <a:t> </a:t>
            </a:r>
            <a:r>
              <a:rPr lang="es-ES" i="1" dirty="0" err="1" smtClean="0">
                <a:hlinkClick r:id="rId4"/>
              </a:rPr>
              <a:t>parbelos</a:t>
            </a:r>
            <a:r>
              <a:rPr lang="es-ES" i="1" dirty="0" smtClean="0">
                <a:hlinkClick r:id="rId4"/>
              </a:rPr>
              <a:t>, a </a:t>
            </a:r>
            <a:r>
              <a:rPr lang="es-ES" i="1" dirty="0" err="1" smtClean="0">
                <a:hlinkClick r:id="rId4"/>
              </a:rPr>
              <a:t>parabolic</a:t>
            </a:r>
            <a:r>
              <a:rPr lang="es-ES" i="1" dirty="0" smtClean="0">
                <a:hlinkClick r:id="rId4"/>
              </a:rPr>
              <a:t> </a:t>
            </a:r>
            <a:r>
              <a:rPr lang="es-ES" i="1" dirty="0" err="1" smtClean="0">
                <a:hlinkClick r:id="rId4"/>
              </a:rPr>
              <a:t>analog</a:t>
            </a:r>
            <a:r>
              <a:rPr lang="es-ES" i="1" dirty="0" smtClean="0">
                <a:hlinkClick r:id="rId4"/>
              </a:rPr>
              <a:t> of </a:t>
            </a:r>
            <a:r>
              <a:rPr lang="es-ES" i="1" dirty="0" err="1" smtClean="0">
                <a:hlinkClick r:id="rId4"/>
              </a:rPr>
              <a:t>the</a:t>
            </a:r>
            <a:r>
              <a:rPr lang="es-ES" i="1" dirty="0" smtClean="0">
                <a:hlinkClick r:id="rId4"/>
              </a:rPr>
              <a:t> </a:t>
            </a:r>
            <a:r>
              <a:rPr lang="es-ES" i="1" dirty="0" err="1" smtClean="0">
                <a:hlinkClick r:id="rId4"/>
              </a:rPr>
              <a:t>arbelos</a:t>
            </a:r>
            <a:r>
              <a:rPr lang="es-ES" i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i="1" dirty="0" smtClean="0"/>
          </a:p>
          <a:p>
            <a:pPr>
              <a:buFont typeface="Arial" pitchFamily="34" charset="0"/>
              <a:buChar char="•"/>
            </a:pPr>
            <a:r>
              <a:rPr lang="es-ES" i="1" dirty="0" smtClean="0"/>
              <a:t> </a:t>
            </a:r>
            <a:r>
              <a:rPr lang="es-ES" dirty="0" smtClean="0"/>
              <a:t>Antonio M. Oller-Marcén: </a:t>
            </a:r>
            <a:r>
              <a:rPr lang="es-ES" i="1" dirty="0" err="1" smtClean="0">
                <a:hlinkClick r:id="rId5"/>
              </a:rPr>
              <a:t>The</a:t>
            </a:r>
            <a:r>
              <a:rPr lang="es-ES" i="1" dirty="0" smtClean="0">
                <a:hlinkClick r:id="rId5"/>
              </a:rPr>
              <a:t> f-</a:t>
            </a:r>
            <a:r>
              <a:rPr lang="es-ES" i="1" dirty="0" err="1" smtClean="0">
                <a:hlinkClick r:id="rId5"/>
              </a:rPr>
              <a:t>belos</a:t>
            </a:r>
            <a:r>
              <a:rPr lang="es-ES" dirty="0" smtClean="0"/>
              <a:t>.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12018"/>
            <a:ext cx="5364000" cy="36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retrat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809"/>
            <a:ext cx="2200099" cy="244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76000" y="619200"/>
            <a:ext cx="54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Arquímedes de Siracusa (s. III </a:t>
            </a:r>
            <a:r>
              <a:rPr lang="es-ES" sz="2500" b="1" dirty="0" err="1" smtClean="0"/>
              <a:t>a.n.e.</a:t>
            </a:r>
            <a:r>
              <a:rPr lang="es-ES" sz="2500" b="1" dirty="0" smtClean="0"/>
              <a:t>)</a:t>
            </a:r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79512" y="3282638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Sobre el equilibrio de los planos.</a:t>
            </a:r>
          </a:p>
          <a:p>
            <a:pPr>
              <a:buFontTx/>
              <a:buChar char="-"/>
            </a:pPr>
            <a:r>
              <a:rPr lang="es-ES" dirty="0" smtClean="0"/>
              <a:t> Sobre la medida de un círculo.</a:t>
            </a:r>
          </a:p>
          <a:p>
            <a:pPr>
              <a:buFontTx/>
              <a:buChar char="-"/>
            </a:pPr>
            <a:r>
              <a:rPr lang="es-ES" dirty="0" smtClean="0"/>
              <a:t> Sobre las espirales.</a:t>
            </a:r>
          </a:p>
          <a:p>
            <a:pPr>
              <a:buFontTx/>
              <a:buChar char="-"/>
            </a:pPr>
            <a:r>
              <a:rPr lang="es-ES" dirty="0" smtClean="0"/>
              <a:t> Sobre la esfera y el cilindro.</a:t>
            </a:r>
          </a:p>
          <a:p>
            <a:pPr>
              <a:buFontTx/>
              <a:buChar char="-"/>
            </a:pPr>
            <a:r>
              <a:rPr lang="es-ES" dirty="0" smtClean="0"/>
              <a:t> Sobre los conoides y esferoides.</a:t>
            </a:r>
          </a:p>
          <a:p>
            <a:pPr>
              <a:buFontTx/>
              <a:buChar char="-"/>
            </a:pPr>
            <a:r>
              <a:rPr lang="es-ES" dirty="0" smtClean="0"/>
              <a:t> Sobre los cuerpos flotantes.</a:t>
            </a:r>
          </a:p>
          <a:p>
            <a:pPr>
              <a:buFontTx/>
              <a:buChar char="-"/>
            </a:pPr>
            <a:r>
              <a:rPr lang="es-ES" dirty="0" smtClean="0"/>
              <a:t>…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75856" y="620688"/>
            <a:ext cx="54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Arquímedes de Siracusa (s. III </a:t>
            </a:r>
            <a:r>
              <a:rPr lang="es-ES" sz="2500" b="1" dirty="0" err="1" smtClean="0"/>
              <a:t>a.n.e.</a:t>
            </a:r>
            <a:r>
              <a:rPr lang="es-ES" sz="2500" b="1" dirty="0" smtClean="0"/>
              <a:t>)</a:t>
            </a:r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 descr="eurek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2270200" cy="2700000"/>
          </a:xfrm>
          <a:prstGeom prst="rect">
            <a:avLst/>
          </a:prstGeom>
        </p:spPr>
      </p:pic>
      <p:pic>
        <p:nvPicPr>
          <p:cNvPr id="1028" name="Picture 4" descr="http://t1.gstatic.com/images?q=tbn:ANd9GcRdf5SwqKBp7djXRWpJ1JziGG4ffJqy_O4s5igdue-rl9yewykP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2628000" cy="2329867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ROmQFfCeFCwtNAxeDE-grxqWFcn6l7RDKCVuszsFUEhbKDygte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3526918" cy="1908000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TP1mz95RNGohJtnLdTojW-k0lHRnDHvChWSs6TctFJBX_LboF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384000" cy="225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33454"/>
            <a:ext cx="54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4" name="Picture 6" descr="http://t3.gstatic.com/images?q=tbn:ANd9GcRCc7Anwz13vkXtDl8vt5mSVRNQtbCeyLylOKk4WI-P5M51K8NW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44000" cy="3456011"/>
          </a:xfrm>
          <a:prstGeom prst="rect">
            <a:avLst/>
          </a:prstGeom>
          <a:noFill/>
        </p:spPr>
      </p:pic>
      <p:pic>
        <p:nvPicPr>
          <p:cNvPr id="17416" name="Picture 8" descr="http://www.mlahanas.de/Greeks/images/ShoeS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386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33454"/>
            <a:ext cx="54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 descr="http://upload.wikimedia.org/wikipedia/commons/thumb/1/11/Arbelos_Shoemakers_Knife.jpg/250px-Arbelos_Shoemakers_Kni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2610390" cy="2412000"/>
          </a:xfrm>
          <a:prstGeom prst="rect">
            <a:avLst/>
          </a:prstGeom>
          <a:noFill/>
        </p:spPr>
      </p:pic>
      <p:pic>
        <p:nvPicPr>
          <p:cNvPr id="17414" name="Picture 6" descr="http://t3.gstatic.com/images?q=tbn:ANd9GcRCc7Anwz13vkXtDl8vt5mSVRNQtbCeyLylOKk4WI-P5M51K8NW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744000" cy="3456011"/>
          </a:xfrm>
          <a:prstGeom prst="rect">
            <a:avLst/>
          </a:prstGeom>
          <a:noFill/>
        </p:spPr>
      </p:pic>
      <p:pic>
        <p:nvPicPr>
          <p:cNvPr id="17416" name="Picture 8" descr="http://www.mlahanas.de/Greeks/images/ShoeSh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4038600" cy="2857500"/>
          </a:xfrm>
          <a:prstGeom prst="rect">
            <a:avLst/>
          </a:prstGeom>
          <a:noFill/>
        </p:spPr>
      </p:pic>
      <p:sp>
        <p:nvSpPr>
          <p:cNvPr id="15" name="14 Elipse"/>
          <p:cNvSpPr/>
          <p:nvPr/>
        </p:nvSpPr>
        <p:spPr>
          <a:xfrm>
            <a:off x="3203848" y="1628800"/>
            <a:ext cx="100811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940152" y="2636912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33454"/>
            <a:ext cx="5400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33454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(área)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>
            <a:off x="3347864" y="5013176"/>
            <a:ext cx="18002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073210" y="463264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1</a:t>
            </a:r>
            <a:endParaRPr lang="es-ES" sz="2100" baseline="-250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220072" y="5013176"/>
            <a:ext cx="122413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626362" y="4625031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2</a:t>
            </a:r>
            <a:endParaRPr lang="es-ES" sz="2100" baseline="-25000" dirty="0"/>
          </a:p>
        </p:txBody>
      </p:sp>
      <p:sp>
        <p:nvSpPr>
          <p:cNvPr id="20" name="19 Elipse"/>
          <p:cNvSpPr/>
          <p:nvPr/>
        </p:nvSpPr>
        <p:spPr>
          <a:xfrm>
            <a:off x="3319759" y="497574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408571" y="49735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016002" y="543177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el área de la figura sombreada?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51720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¿Cuánto mide el segmento h?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5186701" y="1988840"/>
            <a:ext cx="0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76169" y="290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h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028309" y="616765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hay entre ambos valores?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33454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(área)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>
            <a:off x="3347864" y="5013176"/>
            <a:ext cx="18002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073210" y="463264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1</a:t>
            </a:r>
            <a:endParaRPr lang="es-ES" sz="2100" baseline="-250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5220072" y="5013176"/>
            <a:ext cx="122413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626362" y="4625031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r>
              <a:rPr lang="es-ES" sz="2100" baseline="-25000" dirty="0" smtClean="0"/>
              <a:t>2</a:t>
            </a:r>
            <a:endParaRPr lang="es-ES" sz="2100" baseline="-25000" dirty="0"/>
          </a:p>
        </p:txBody>
      </p:sp>
      <p:sp>
        <p:nvSpPr>
          <p:cNvPr id="20" name="19 Elipse"/>
          <p:cNvSpPr/>
          <p:nvPr/>
        </p:nvSpPr>
        <p:spPr>
          <a:xfrm>
            <a:off x="3319759" y="497574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408571" y="49735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016002" y="543177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el área de la figura sombreada?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51720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¿Cuánto mide el segmento h?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5186701" y="1988840"/>
            <a:ext cx="0" cy="3024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76169" y="29050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h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028309" y="616765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hay entre ambos valores?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685696" y="1988840"/>
            <a:ext cx="3002400" cy="3002632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5696" y="533454"/>
            <a:ext cx="5616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La figura </a:t>
            </a:r>
            <a:r>
              <a:rPr lang="es-ES" sz="2500" b="1" dirty="0" smtClean="0">
                <a:latin typeface="Symbol" pitchFamily="18" charset="2"/>
                <a:sym typeface="Mathematica1"/>
              </a:rPr>
              <a:t></a:t>
            </a:r>
            <a:endParaRPr lang="es-ES" sz="2500" b="1" dirty="0" smtClean="0">
              <a:latin typeface="Arial" pitchFamily="34" charset="0"/>
              <a:cs typeface="Arial" pitchFamily="34" charset="0"/>
              <a:sym typeface="Mathematica1"/>
            </a:endParaRPr>
          </a:p>
          <a:p>
            <a:pPr algn="ctr"/>
            <a:r>
              <a:rPr lang="es-ES" sz="2500" dirty="0" smtClean="0">
                <a:latin typeface="Arial" pitchFamily="34" charset="0"/>
                <a:cs typeface="Arial" pitchFamily="34" charset="0"/>
                <a:sym typeface="Mathematica1"/>
              </a:rPr>
              <a:t>(cuadrilátero de los puntos medios)</a:t>
            </a:r>
            <a:endParaRPr lang="es-ES" sz="2500" dirty="0" smtClean="0"/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hQSEBUUExQVFRUWFhcWGBcWFRYZGRgWFBgYFxcYFxUYHCgfHRolGRYWHy8hJicrLC0uGB8xNTAqNSYrLCkBCQoKBQUFDQUFDSkYEhgpKSkpKSkpKSkpKSkpKSkpKSkpKSkpKSkpKSkpKSkpKSkpKSkpKSkpKSkpKSkpKSkpKf/AABEIAPUAzgMBIgACEQEDEQH/xAAbAAEAAgMBAQAAAAAAAAAAAAAABAUBAwYCB//EAEgQAAICAQMCBAMDCAcGAwkAAAECAxEABBIhBTETIkFRBjJhQnGBBxQjUmJykaEVM2OCkrHBJFSTorLwFtHhFyU0Q0RTc5TD/8QAFAEBAAAAAAAAAAAAAAAAAAAAAP/EABQRAQAAAAAAAAAAAAAAAAAAAAD/2gAMAwEAAhEDEQA/APuOMYwGMYwGMYwGMYwGMYwGMZi8DOMhavrEMRqSWND7M6hvwW7zT/T6H5I5n/dhkA/xOFX+eBZ4ys/pWT00s34tAP8A+t/ywOoz/wC7N+MsX+hwLPGVv9Izeulf8JIf9WGYPV3HzaacfcIm/wCiQn+WBZ4ys/8AEUI+dmi//LHJGP8AFIoH88nafVJIu5GVl91II/iMDbjGMBjGMBmMzg4AYxjAYxniUGiAaJFA+xPY4Hq8zlD8H6pmgp2Z2Gw25tiJI0fk+tOzr/dy+wGMYwGYJzOQus6ho9PK6fMsbsv3qpI4wNOo6oxcxwKJHHDEmo4z7O4Btq52KCe17QQc8DorSf18ryfsITFH921DuYfvM2TOm6VY4kVOVAFHvuvksT6kkkk+pJyVgRtJ0+OIVGiIPZFC/wAaGb7yu6bqg02pXezeHIilW20lwxvSUoNHdfJPN/dnIfDkrTTSLLqZVdpNSgRZ5BMELnb4un2lItqDyupHdeSWwOw0PXo5ZWjTcWQsGtTQ2NsNnsLINA8kAntzljuz5Lq/iSaLp8bRyy/nkUM66hW3HYsYkUPMGFCQMItrHlr9QckdVnkEWpOl1WoeCOPSurid3rUvLtdRK1kjYVZkvaCRYF1gfUt2N2fM+sajUwyamLTSyu0eq0XhLLM7AmdLdHc23hsa4uh9BmdL1dJPzd21epTTymY6lpJijRamNVVYGZK8Fb8RtqkBiq1YNEPpWV83R9PI5OxRIKtozskFji3Qhu31yl/J91FpYZfFlkkmEp3CRWQonyQ+RgNpaNFkIHrIT65YdF0qLrNa6spZ3h3AEWu2BAAw9CRz9xwN35tqIuUcTL+pLQf+7Mo5+5lP7wyXoOorKDVqymnRhTIfZh/MEWCOQSMl5UdWQJNBIvzmQRH9qNwxKn3ogOPbafc4FvjMDM4DBxg4DGMYDOe+LtZIFSKIurS7wXQWyqq91Atid7JYUbggkI5GdDkHrHSl1ERjeu6sppTtdGDIwDAg0wHB79vXA4noIlhjM+yWMJHEQGMhSSME+NEI2AWPYXIjFBuAbYEgfQxnODUvLDpmm286gCQICFJUyKgpiTQmWM9+49s6FnAFk0ALJPoBgV3W+urpwBRd2ragDG7YLbFVYhbYc0STwASQMrBrJnUyDUIBZDrGIyIVBHzeJTBwNxJYgCj5D66tb05dW7TDxEjCD9IwbzAEHdFE3ak8Ta5HzSBgDtGc30/WAKs8LExligpBHTEqxUJyDalj32BUiL3sag6n+kZoVErSpLFa7lK/pQrclgQE7IVbYULHmu4GdHe5QRyDz94zjJ9TE0TgGOm3gspLkKfDeR3LkF0Ykk8cxrY4GdH8P6zfAim/EjRFkDXuDhRdk9we4YWD3BwNMSSabhVMkHoq8yRD9UL9uMegHmHYBhVWOj6jHKCY3DVwQO6n2ZTyp+hAObpZAoJJAABJJIAAHJJJ7DKbSaYTzLqWXaqA+DYp2BBBkc9wpBO1D6GyLIChYaPpUcUksiAhpnDyck2yosYoHt5VHbJdZWv8Qw3tRjKw+zCrSEfRigIX+8RmBrdQ3KwKo/tZqb+EaOB/iwJPVOmJqIXhkBKSKVYAkGj7EdskquVw1uoHfTg/uTKf+pVx/Ssv+6zfg+n/ANZRgb9N0pI5ZZVB3zbN/Jo+Gu1aHpxkvblb/Ssv+6S/i+n/ANJTmPz3UHtp0H784H/QjYFnWKyrrVN9qCP7lklP8SUH8sx/Q5b+tnmk/ZDCNf4RBSR9CTgb9Z1mOM7LLyekaDc5/uj5R+01D65p0mld5BNNQIBEcYNiPd3LN9qQjixwBYF2SZek0SRrtjRUX2UAc+5r1+ub1XA9DM4xgMHGMBjGMBmDmcwcDl4Zt2jO0EuhGqqu/wDtDyhR9T4bL+IzpEcOoIoqwBB9CCLH4VlX8O6VfDDfaQywn2IjmcCx29L/ALx98ppevGDQiJCfzhFMQQDzKUYICbFC1KbbB3Fl2hrrAjfB/VJUlXTDSkBdyzzLIGUOgpOAAACF213A2DmicnfE3V4QnhKiPTW1BdsYDLvPcAkl1UiwP0nmIBOc/pfiSRIWSLanDszLukYyFCwpSSFt9oO2+7MOATnldE0jGOJSSGbYL+0o1SpK0gsKajiXnhyEJ4OBv1crKW2+HufwZt1MI1RWV+zAsnEsjlu6+xW8s+gzt4hOnAolyULL4e0MxWNiisYnUSLtK7kdVsd+JvUvhX9FH4V+LGQFPlU7d25AWIO0IaIIDUAyhSGZTt6f8OTRAsNQA7dwIU8MckkKrEuFLFjW8AFjQHbAl9Y6XJPsXxAkY5dQm4uw+UWx27QeaKmzV8Cj7Hw/G3Mu6Y/2zFl/4QqMf4cws+rHBigevtCaRC31EZibb9xc/fmfz3VHtp4x+9qKv7tsTfzrAsEhCgAAADsAKA+4Z62Zo6drhNGrgFbu1burKSrKa4sMCPwyVgedmNmesYHnZmDHnvGB5EeZAzOa55lVSzEAAWSewAwNmMp+h62SRXkk4Qs3h3QO0OwsiuARt4NmwfcDLjAYxjAZg5nMNgZGMYwPLuACTwBzzkLpXVk1CM6XtDsgJFbtteZf2Tdg+o5yTrNKskbI4tXUqw9wwojjKL4f1tzvFFXgRqeSSztK0rBnZib5ZZO/Jq+xXAkxwTwF9ipNGXeTbeyUeI5dgLtH5Y1ZTiufeD1T811RBecxOgK7HKxsNxUm0kAbnaBfYiwOGN9Rnh4lPcA/eL/zwOYh+E4FUuZmMYDFiCqjbUwJLryKSdxYI986LS6GOO/DRVvk7QBfJPNfUn+OVb9G088ZeDYjHcolhAXzKSpB2inXcCCrAg8556brnXRREIXZAsUgAJYNFcUhCjlqdSaHJF1zQIXpytkimS3LtLQIWJFjQMTwNxPNj3sAcmsldO1YkiVruxRIVlG4cNQbmrB75t1Em1Wb2BP8BeBS6PrOpfcRpkKq5S11F7ivDbQ8S8BrW/dT6ZI6f1GZ53R40jVERqDl3LSM4FmgoACHgX3HIqs3fD8O3Swj18NCfqWAZj/Ek54Hl1h/tYRX3wub/lMv8MB0Q0sieqTS/wDO5lX/AJZFyyvKDXmMfngmUtF4ccjhQS1FGVqC83UYPHOY6D0oArIk5kj2kLW7kH/7hLEEivRVo3eB0F4Byk+IJ44VLu7AN3jFnfXPlF2rCr3AgCubylg/KMC39SRGGVNzSDde0MbWqPeh5rJHoTWB22MruldcjnUFCQa3bTV178Egjkdj681ljgVvWusDToG2lib4HsO5/wAvxI7Zz8utbUjc7bVG9gEYgRlCAJPNReRGPKmqO2lNhjcfEekLqAO7Bo+ewZqZL+m+NR/eypk8MxI6hTQAeMgcOgPDKfcB4j+8P1cDw2nWQ+FM8ojiJG1UkAbbagBVSggU9yCSexAALdN0vqcc6bom3KOLoj0BHcdqIN5z+ujChSWipX2BFTehR7ePco2kGgPKzbb577ctelSz76eJEjIJ3LtBZjXJUO3J59+wO7mgFxjGMBmGzOeXwPWMYwGeEhVboAWbNACyfU+5z3jAZH6hpfEjZAzJuUruXuL9v+/4Y12vSFd0jBRYHrZJ7BQOSx9ALJzxouqRy3sayvzKQVZb7bkYBh+IwHTeniCIRryBfehZYljwAAOSeAKHbIvQBayuPlknkdP3RSX/AHmRm/vZt67qGWBthpmKxqfZpXWMEfcWv8M0zTgaFm0wDAQnwgLohVparn09OcD1L8S6dWKmVbU01BmCkejFQQO475vk1SSwuUZWUqwtSCPlPtnziLqsuxFMTS7BQkhcjm+WPhh13eZiT60Ab7Z6XqU26ULEYRMpDiJk3jewRTIvhOwYl9qnavaqarwPonRWvTQn3ijP8UGaOsGpNMw+bxtte6vG+7+AG7+7nNxa/WKoVVmAAAA8PsAKH/0oyJqddq0lj1MkczLEG3AhQuxhzwIVbvtJIJ4Xtgdfp/8A4qdT9qOIgH1X9Ip/n/mPfNXT/hwQzb0chaI2AUSDwA735lWvLY3DturjOa1fxO2oZG06SNIjMn6E/MknH9a8bIAGRGPsCD7161+m6m6MESSNiOHOshNG/wBRYRfHHcd8Db+UCW3iRz5NyOKA3DaW3FTtLX8osEUCT3rOvj0MfhhAi7KqiLFHv39/9c5/V9Bnl0CpMwfUKCbBNH5gFLEi/KQCTVkfXI/wt8Wx7BDMyoy2FJO0FR2FN8vsOT8vfAz134bMIM+nLDbbOoY2a20QQQTt2k0TyaPO0ZdfDXV/ziBXNhh5WBAHmAB7A16/58DtjrHW4Y4GYsrBlIVVO7fflobbNEmryn/JzpWXTMTVM5IO0gmgASwLMO/tXN/fgXWoYPI0Z3EMAKFeX2ce3PqeSRwPKcoOo9FmeawlE0WZSPDkZRw7CrQ2FLVdgEAEgE9ZpdKEFdyTbE92Y+p/74AAzdWBTafoB2+eSidm4RoqqSgAUncGJNAC75oewA2aL4eWKXxFd+xG0kbee5CgCvuHrzltjAYxjAZ5fPWeWwPWMYwGMZg4FUkYfWsTz4MaBP2WlLlyPqVSMX7X7m5Ot6bFKRvUbhe1gSrrXfa6kMO47H1ys0uqZYWlUAyamY7L7UTsjJr7IijDketH1OPiKaNZtKZCVCyO5YXQVUIuRgPLHvaOyaF7bOBnqPRp9qiOYyBXjfZMBZ8N1basqgEWAR5g3f0yZoOswsRECI5B5fBbarrQ7BL5WhwVtSBwTmxOqASGOTyEmkJPlkB7bW7bvQr3+8EE730SNIshHnSwrcggN3BruDwaPFgHuBgeNR0mGQ28Ubn3aNWP8SMgSaJBqIokRURQ05VVCgsu1I7A+rM33quXWUcmvRdVI7E7USOEUrMTI5aQqqqCWO3YaA9cCVresrGxUIzkAFtuwBQxIWy7KLJBpRZ47ci8SdXV4JXiPmRH4YEFXVSQHQ0R6HnuO2V+t2uRqYmDKSFYBgjb13oCu+gHHiMpVqN12K0d8sQlQTQ+aRQUIYbTIq8PDIrdjd1fyt9CbCw6VrvGhV6okeZT9lxw6n7mBH4ZLvOX/pSCOAx6Z9rUHK+YuqswEm3fdyKt+TkigK7DJWkbdH4unldgCfK7GVGrjk8sOObU8X2PbAvjlN1f4Vh1B3FQr2DvUUTtug1VuFm/wHtlZqPiFXnjBnMSlCGRWTdHLYppAQbSuA3K8gngg5NT4uijJjnLCVGKtthmZSe4YFVI8y01XxdemBE0/wCTrTggtb9yw7BrNjdzZrnuT3PbOpRAAAOAOB9wyjPxpp/7X/8AXm9O/dPu/iPcYPxpp/7X/gTfd6r9MC+zF5Rn4z010TKDdc6efvxx8nuQP4j0NVvS+saQTyTPqVMkjEJv3xhY/KVUK4FkAA3/AAqzYdfjIul6nFL/AFcsb/uOrf5HJN4GcYxgM8nPWYOBnGM8u1AnA9Zq1Uu1Gb9VSf4C8pem/FO9Q8sTwo1MjmnRkYBlJZB5CQR344IDEg5s6l1OOeMwwusjSjYdhDBEbh3YjhaUtV9zQGBu6foAdPpgbuNY2FfrCPab+nmOeekr4zPqDyrjZEPTwVJ8399vN+7s9sx1ecOqwI3Mj+E208ogTfJ27Hw+B7F1OWsUYUAAAAAAAdgB2AHtgUWsT81jIKeLpSQuzgtGHIUKFbhorI4u19LAG2TF8QQKAtyLQACtDOGFDgUUvJ/UdKJYZIz9tGX/ABAj/XNfStR4mnjf1aNGP3lQT/PAgHq8k7tFCjR0qsZJkK0rlgCkR8zG0b5toFevY6er6LwdOixIzFZA2/c25Wpi0rFY3LEkkHym95uhj8y1MmpkkDrAgHhLSb3dVO7eSx2qNxIA2njmxeRuqdBcyCSTURtS7QJk2+tgpJG6lG7+ZRz63QoMJ0FtVGJHaNWdtzeGBJG1Dasihq2yGPynupHDA9hP1LjS+FFAsS+I5FMTVkEgcHcNxG3dRAoCu2aYp5Y1jjX8zhVjtQ+K8m496WPam5j3+e+fXNLGVJZZWMG+NVDlrRGQhirK5LGJhbqwO4EbTYwNPXemx6rSyARBJY5VlkTapYugG7sPPuiJAPqCBx2GW+HYY4TOlytsDI0beEW44KyLzyCKHPtRus2aXq4mffGVE6HwyrMKkA83hMykgOAdynnuSLUtUxvh+N6co4UEyfm52GMyEMLKNahvMexC3z35wKGDozakmQx3cflkYx+HOjchX8NrV+fnVQD3ocobHoPw/G++RwWUkKiOW3ReFaMjndTMrWob2Ve/czF00wUzAOGWSxDvFGEDbsCKxjDVbA33oXXbMehmbd4UoSGVi53RMJkLHzBSxAFm+WW1v14wMnUaMSeHtQHcEJ8M7N/ohl27N90Nt3dDJWo6bpkUs6RqqDcSeAABVkn6D19sj6fo7A7CB4NFfD32uzsFKMh3FuWZiQbNWeb86nou1b/TT0f0cbSrtQ+jbmomjRDNvYemBpm1MbBTBCHbxVR1dHRkSXfbsjDdtId6JFeZvrljJ0aFiTsAJFGiQeTu9Pci/rZu7NxE6V4oqRZI3SwGWaQ2rc7RKCrsl91aiD+BzEPw0EFxsIpB2kijVSb7iRTayC/1ufrfOA1Hwdpnq4+1cmj2FC9wPsD99/rNcf8A8LyxAfm+plSvsuxcHntUm5QK44Aqh9blyaRwwU6ubewJXyRBbHPYRc++0tdX942eNq15KQyAd1Qsjfepfyk/skj97Agr8RSwEjVqoUVc0d7FvsZEslAe92QOboAnOiRwRYN3zxlLqJkfwp0+0whcEUWV2KFHU/aVzdHtTD1OQfhnVCHWajQA+SJY5oQfsxS2GjH7KOOAewcDsBgdVnls9Z5bA9Zhu2ZxgcB0kHQanbMiqrEjxggAk3GzJ4nJ8Q8FlZrvhE2qXPWt8Q6YVeog57fpY+f+bJeq1KxqWc0B68+poAAckkkAAckkAZF6ROk8IlEWwSjdTBdxUk7S1X3Wmq/XAhy6VY9RpypJaSWVmJNkhoWJP3DZEorsNoy8yFo+iQQsWihjRiKtUANXdCuwvmhxlbHrZZtWoV9kKeISAATIY2EXmJ+VN++gOT4dk0awL8nKHSdRXSqYptyKjNskKsYzGzEpcgBVSAQpDEfLfY3kXrQfUyNpxuCKyAgBhY8rmR37BQOFUcsws+UHEU7tK7yQO7qT4YYFY4qLch2Gyq2neu5jZ4ApQE2fWvKu63hhPAIU+NJfbYlEoD7kbj7L3xF0aMruWIIeb8SNJJG+rOzEm/q15Ch6xKoLuwYOv6NWVY1JHJdR86wqvLPIbPFAWA2YuneOQxBfkE6iUFTwQa00R+QcfNx6G3POBE1KiNhv06IxqjEyQy9xXEch3c+nbjLDpTOJJFkDyLKQCXjAdKStsqjyspANOvlJNV6mU3U3MjpGnjbWrikjQj7LSMTuf32qa7Gsr5OptJLKmoHhxwqCyxyM3iF6IBYKrH5gAgHJPN2BgTVXSwArI8ZPAAfaZNiktGlfMwUk7eCcsdRpEmVSQeOVILIy36gimB/7OczP1KSEEbF00fdymmmLRIKJIdEaKRiLHYBT+vXM2J608jATKm+1Z5XV3XaLd2ktkUmxQAPApR2wLLpkhkhZZDu2vJGW7bgjFbNetCjXqD2yLC9RzjxWRIpCFkJDFQqKzKS97gGLLzzxV2M8RTgwrCkTbgBaRs6BL5G+XhgSKJHLm+RzjT9XiVPDEYpVFKgBVnJ8qxA0Wsg0xABonsCQEmLWyXpy3BlFPGR2bwy5I9RRWiD7j17ztJv2+fvuftXK7jsPH7O3OYg6zO8ypLv0ryX4SmBXQkCyhlLG2rvwgPpdXnp+s61Z2hI07SBS8Y2yIso5oB97bDwwNg0R7EHAvGZl1CgMSHVyVPIXZtAZfUA7qI+t8c3q0iyNIr7WUMJN4JNEBgIv0ZPlcrye3qD7Cr0HxPJqAmzTuCVEhG+PzLdFQzMGFMKYbeLA9QclxxatpTIVhTy7VBdjSk7iWCrTNwPtAd+OcCXBqHSMko8nnkrbt3bAzbSdzC+K7We2aU1ystoWSJEYN4ivGpBHBEjAEEEVd+p+mIekzC92pKgm6jQcE96MxkofQUMjzfmsbKzsZpLAUuTKQxo+UHyp6dgPTAi6ZgGOokc+CoR727fGnWPwzIq9ytdjQs0RwoJo/gBX1PVddrjfhhU0yH0LA73C/RfKL9ycoPi744k1TiOCiCyR2CCqNKwj7/bkG/7hzdXR+tdG6RHpYEhiXaiCgPU+pJPqxJJJ9STgTc8tnrMHAzlf1rq66ePeVLHmlWrNKWPJ4ACqxJPt70MsMh9R6Uk4AcHg3wSO4og13UgkEYHjqvTjMgCvsZW3K23cAaK8qSL4Y17Gj6ZJ0mmEcaoOyKqi/ZQAP8s2gZnAZG03To42d1UBnNseeeSfwFsxoerE9yck4wNOp1KRqXdlVV5LMQAB9SeBmFZJY7BDI68EGwysO4I7gg5yvUdWmpliSR12vIvhxerRBmDSkeu4oUA9FYn1NWfw11FpmkJbcvkIAqo2O64gR6qojsHncT27AIfUIIoJ4k2kq3JLyMxIj5W5JCTsQgNturZT6c41HW3aXfGZCu0+GqoSrhlYI7UpoNIDTEhQsd/azpdRAjDzhSBz5gCBXrz7ZVdRjuUAHy6iF4dw5G4Auh+vlaU/h9cCoMbtHAiPIkZ8yiLcHaKIb5JmK+Ys7bQF/tbIYmhaPr9GZBI7xo4r+tJjNiwCUkrzAEgEixebOhdOlQ7pypYII1CkkBASSbIHLGuK4CLlyRgUes1cc0inerQRJ+cOVO5WNnwuV7gbHavcLmG1rTbiYmUw+cRtR3M63ETt7EGyR6Gjldofg4xvJI8gUMSJFUWJIkYMm4mtrcHdweDQPrlp8OJEicBI3mJn8MbVOw0qHYK7IEBNd7wPMiMu3TRVuZS8sjKWADE7mIsW7tdC+1n0oyND0tlk3yMjFRtQJHsA7AsQWNsQFX6AUO5zRL0yKXVS+IiMxjjKkqCQo3g0e4F+3vnLdP6XqiJ4zK7zaZo/DUTSBRvpqvgN5AK3A1Z97wOg+NyBHATXGoUi/fw5PpmerSAa/Se5SXsauzFV88+vH35XdX6ZFHNpohZJJZt0krAkUgNFj3MjH8OcsOoNfUoRzxF29PMzHkep8grAqPzj83h1My8HTamU8AnySEqw2gc91NepQZC/9p7Mf0ccrg3RGmdQfM9U0m0fKY+TxwcuAo/94r7EtVjnyiTt3HfNuq+Chdxtx7N6DjsR34wOZk69rJpFbw1AFMPFmFEDdItpCGF+hG4Hir9qqbozzkiaV5KCnao8OMmgfMotm7r8zEfs5L0kss8rafTiirsjSbQ1FbRwl+Wl8wLtxYAAbmr2HofT4x+mkEzCtxDSy0eF8wUlR2UUFXtgcZ0bp+7qOlgFUs6PQAACwL4vC+gtAPxr0z7iM+dy/DGmScT6BmimF3GNwbYa3tHDKKPAJIo37g1lt8FfGMmskkjeP+rVblRCI95AtAxZgx5vuOx47HA6/MHM5jAzjGYJwM4yub4gh3FVLORwfDjkkog0QSikXYI7+hzy3XQBfhT/AIx7f+ojAs8wTlb/AEw3+7aj/DH/AKyZH1/UWkidBFqY2ZSAyoCVJHcFX/yIP1HfAmaHo8UV7FPJu2JYgVQVSeygWAB7nJqqB2H/AGc5mTpaLomlbTRiYRFtpG7z0dtkkk2a4s96s98ldM+Hl2fpUXceaTcu36cN37f+uBj4ujZ4hGFZlkLIwUE2SpCK9dk3EEk8UtHg5L6xpR+bGmVDEA6M3ZTFyCa520Cp9aY5iToagHY0ymjQGomq/TgsR/LKXRmbwR4zNLGk67mA3kqgYmtgtkEojPYn5h2GBui17eNJqZy0ccMAPhAk7TL5jvA+eWkWhXG8Ac3fTQyBlDDsQCL9iLzluoaF2g8Vkkt5JJGjXcW2tGyRK0Y7kFYCeCQQT75tOr10JA8FZIwqgeGykihRLKxU3927AvuoaUyROgNb0Zb9twI/1yii+HJiVd5Qsm47iguoiu0LG3l2tV01cBz6854HxmwHn08yGrNwzgXzxfh12A9fUZqX8ocXNiq9yV9qvcor1vAndD6ZOsxeZrCp4S2bLgFfOeeL23zzbN7c32ci/wCUSKiV8Ox+tKvc3/6fxyq6x8eREebURqKsqsi/qqT2NnndgWEmu8TrG0N8ixoBzRADSNR7HlwK5+XJc019WA9oox9n18Ynvz7ds+RdG+MEE7y/njaHUbiSmpgaaJweAVoExnZQJBANDg9z0HSPijXSal5oIV6kLUeLpyNOlog8myTzkAt8x454wO80kW7U6+P1cCvl+1DGP3jyfuyzHUWbReJFTv4QIAs+baLFLySD6Dniu+fKj8V6qHXTSzanpulnYKDBKZZBGm0AfpIuGkAXlTXp75M+E9dqZo3GjvUKsjK0yOkETMbY0rsZAPMONvtXFYGPgzRpH48YWSZbkVEDIxuB3jEmo0+1JCpIRq2uPMbBIGdbE6+AYnaUsWS60+p+VAoO1PC4NhiBVZzPQ4NTFqdUzBfziKYSsiMWVleKNnAbaCTTse32nIFgA/Tul9Uj1EYeM2D3Hqpq6Yeh5/HuLBBwOD+KfiM6eHw0idr27fzgUFpVVWVAd4YbGYElDbdjnr8kHUXddQJHMjSSGUu3zFlCxtzQteErgVZA4Gb/AMpelGxiexW7LbQCvpZIHoPX17Y/JP01lh3upU7FSjwd5AMoI9wQt+xJB5BAD6BmDmcwcDOYOZxgUOm+HXha4njNcL4sRZlUAKFDq68AKB2v3JJJOjV6dtTKun1CoNm2a0c06+dKCsAwN1dE0D3BIvpcj6zp8coAkRXrkbgDR9we4P1GBH65zp3A7sAn/EYIf+rMdP0A00NAlqG5iSTZCi6vsOO2Y/oJB8rzL908tfwZiMN0YkEePPRFVuQ/5pgeV3zwHcoS2WgT3QMpJ/EA/wAsj/ELhGid5XSOyjKrshthYcbeWIK1tN8N7jmTH0SgB485AAAG9RwOO6qDnjU/D6kbozUoZWWR90htTe1tzXtPsCPccgYFXqJYwtyRah0PAOomVFbgmvDkkF8A8FL4OWY6wIwA8EsagDlVWRVHpxCWYDjvtoZqnErNGZNPuMbFh4UkbDcVZbqXYRQY/wDnnsTyeIzrp5NzKqed4VUBC5u1dm+2ewPYYGrqHxKq+GItsni1tayyDcSF+QEsSVbjj5TZHF+Nc06zQqZjTlgRHGi0Bt5BcOaFknnMv8NivELqsu4yMQimPcefkb258wINliTyc99P1ckqSOVDEIRFIEaPxAwJ4RySBYXm6N8dsCv0GraVVP8AtA3TeGpM3cW+5htUDhUuq7ms29PEjeO7SzJHGzBCH3FljvcadSD24r6+2XejjWGKNaC0FXgfaPft6k3z9cga7p7mCOG6LOdzAEgCnck/S6H44Efq+qk06qwmlfd2DJCfb0CKf55Lkm1Cx7nRJkK2yoGSTaRyAjFlY0e24X/LM6zY+o044YU7j1FrRBH40fwzZ1fXSI0aRruL77qtwCgeZbNWCR3wKFfgqCWIeGumlhPmRdRpRIVvuA+5WHaqIuxzZzh+q/kpU6uQMZ9PGxFHRwv4LKEUACJdxBsMDZ781RvPp8WknghoSwlUBPmjdbqyxaTxTRPJLUeSTWWull3xq1EblDUe4sXR+uB8s6L+R6FGBWBGiAFjWLukke2t6jrw1oqAp71ZHv3HRugJppBtMMQZSohgjWJGrzbiCSWYc8iuGN5N6zK26GNWMYlkKsy1dLG77VLAgElQLrtdc5UIkS8TQx01jcJGnnldT/8ALIXxDXJuwVPoKvArzL4PxAVPC6iCN1JPdkDxsAK5Plj/AJfTLrXfCCNIZYZH08h7mM0rWbNqK9eaBAs3RPORuofCR1WnhLyNHqYbaOXhnSz8j0fONu0NzyVBBsXidOpNH4ZTTN6GVZ3Sxx3QwttP3Fu+B8/+OtVLGSo1DSP8iNtIe28vDFzt8zcFaP1z7LpdOsaKigBVAUACgAOBwM4jon5MQsyajVyeNIjb1QWI1cdmN/MR6cKOLrO7AwM55OesYDGMYDGMYDGMYDGMYDGMYGCMrh0QL/VSSxD2RrUfQJIGUD6AAZZYwKjUdJnbb/tA8rBhuhU8ryL2sue9RodQ6MpmiplK34D2LFWP02WmMCqi6dMoUCSEBRtWoG4HsCZc9/0U7G3ncn9hY0796O0sOw+16ZZYwIC9EisFgzkcjxHeSiOxCuSAfuGTxjGBo1mjSVCjqGU+h9xyCD3BB5BHIOR+mdEi04PhrRPdmZnYi7ou5LEWSauuTk/GAxjGAxjGAxjMHAzjGMBjGMBjGMBjGMBjGMBjGMBjGMBjGMBjGMBjGMBjGMBjGMBjGYOBnGMYDGMYDGMYDGMYDGMYDGMYDGMYDGMYDGMYDGMYDGMYDGMYDBxg4DGMYDGMYDGMYDGMYDGMYDGMYDGMYDGMYDGMYDGMYDGMYDGMYDGM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://t2.gstatic.com/images?q=tbn:ANd9GcQMBjB4roL_pZjs8Ds3kbYaGtfMe0THYA61cvGBNnztF78eezta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49623" cy="3276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004048" y="508518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P</a:t>
            </a:r>
            <a:endParaRPr lang="es-ES" sz="2100" baseline="-25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907704" y="557344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clase de cuadrilátero es PQRS?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¿Cuál es su área?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¿Qué relación tiene con el área del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arbelos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492379" y="185770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268243" y="311521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379813" y="37632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15504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6372200" y="3789040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S</a:t>
            </a:r>
            <a:endParaRPr lang="es-ES" sz="2100" baseline="-250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499992" y="1484784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R</a:t>
            </a:r>
            <a:endParaRPr lang="es-ES" sz="2100" baseline="-250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059832" y="3212976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/>
              <a:t>Q</a:t>
            </a:r>
            <a:endParaRPr lang="es-ES" sz="21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539</Words>
  <Application>Microsoft Office PowerPoint</Application>
  <PresentationFormat>Presentación en pantalla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Arquímedes y su cuchilla de zapatero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Arquímedes y su cuchilla de zapatero</dc:title>
  <dc:creator>Antonio</dc:creator>
  <cp:lastModifiedBy>oller</cp:lastModifiedBy>
  <cp:revision>42</cp:revision>
  <dcterms:created xsi:type="dcterms:W3CDTF">2013-04-22T10:42:31Z</dcterms:created>
  <dcterms:modified xsi:type="dcterms:W3CDTF">2013-04-29T18:03:23Z</dcterms:modified>
</cp:coreProperties>
</file>