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72" r:id="rId14"/>
    <p:sldId id="269" r:id="rId15"/>
    <p:sldId id="270" r:id="rId16"/>
    <p:sldId id="271" r:id="rId17"/>
    <p:sldId id="273" r:id="rId18"/>
    <p:sldId id="274" r:id="rId19"/>
    <p:sldId id="275" r:id="rId20"/>
    <p:sldId id="283" r:id="rId21"/>
    <p:sldId id="285" r:id="rId22"/>
    <p:sldId id="286" r:id="rId23"/>
    <p:sldId id="287" r:id="rId24"/>
    <p:sldId id="288" r:id="rId25"/>
    <p:sldId id="276" r:id="rId26"/>
    <p:sldId id="282" r:id="rId27"/>
    <p:sldId id="277" r:id="rId28"/>
    <p:sldId id="278" r:id="rId29"/>
    <p:sldId id="280" r:id="rId30"/>
    <p:sldId id="281" r:id="rId31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44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image" Target="../media/image3.png"/><Relationship Id="rId6" Type="http://schemas.openxmlformats.org/officeDocument/2006/relationships/image" Target="../media/image8.png"/><Relationship Id="rId5" Type="http://schemas.openxmlformats.org/officeDocument/2006/relationships/image" Target="../media/image7.wmf"/><Relationship Id="rId4" Type="http://schemas.openxmlformats.org/officeDocument/2006/relationships/image" Target="../media/image6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9BBD15-1310-45E7-9CAA-CC3DC42F1CE5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03090E-07D8-4C30-BBDD-4C1C1C2DE1CF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341298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11BB7B7-82EF-44F7-825F-3EAA56037EA8}" type="slidenum">
              <a:rPr lang="es-ES"/>
              <a:pPr/>
              <a:t>7</a:t>
            </a:fld>
            <a:endParaRPr lang="es-ES"/>
          </a:p>
        </p:txBody>
      </p:sp>
      <p:sp>
        <p:nvSpPr>
          <p:cNvPr id="870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094125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37781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4626281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3290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38666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448555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120096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68272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28451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732183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969934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0B93A-C845-45E3-AA04-AB0CE0933201}" type="datetimeFigureOut">
              <a:rPr lang="es-ES" smtClean="0"/>
              <a:t>20/03/2013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0F15EB-A005-4425-B3F3-F0F4F71C3CA9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84130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jpe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jpeg"/><Relationship Id="rId2" Type="http://schemas.openxmlformats.org/officeDocument/2006/relationships/image" Target="../media/image31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gi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eg"/><Relationship Id="rId2" Type="http://schemas.openxmlformats.org/officeDocument/2006/relationships/image" Target="../media/image35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8.jpeg"/><Relationship Id="rId4" Type="http://schemas.openxmlformats.org/officeDocument/2006/relationships/image" Target="../media/image37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7.wmf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6.png"/><Relationship Id="rId5" Type="http://schemas.openxmlformats.org/officeDocument/2006/relationships/image" Target="../media/image3.png"/><Relationship Id="rId15" Type="http://schemas.openxmlformats.org/officeDocument/2006/relationships/image" Target="../media/image8.png"/><Relationship Id="rId10" Type="http://schemas.openxmlformats.org/officeDocument/2006/relationships/oleObject" Target="../embeddings/oleObject4.bin"/><Relationship Id="rId4" Type="http://schemas.openxmlformats.org/officeDocument/2006/relationships/oleObject" Target="../embeddings/oleObject1.bin"/><Relationship Id="rId9" Type="http://schemas.openxmlformats.org/officeDocument/2006/relationships/image" Target="../media/image5.png"/><Relationship Id="rId14" Type="http://schemas.openxmlformats.org/officeDocument/2006/relationships/oleObject" Target="../embeddings/oleObject6.bin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ES" sz="8000" dirty="0" smtClean="0">
                <a:solidFill>
                  <a:srgbClr val="C00000"/>
                </a:solidFill>
              </a:rPr>
              <a:t>TOPOLOGÍA II</a:t>
            </a:r>
            <a:endParaRPr lang="es-ES" sz="8000" dirty="0">
              <a:solidFill>
                <a:srgbClr val="C00000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1403648" y="4653136"/>
            <a:ext cx="62632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>
                <a:solidFill>
                  <a:srgbClr val="FF0000"/>
                </a:solidFill>
              </a:rPr>
              <a:t>TEOREMA DE LOS 4 COLORES</a:t>
            </a:r>
            <a:endParaRPr lang="es-ES" sz="4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8721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Rectángulo"/>
          <p:cNvSpPr/>
          <p:nvPr/>
        </p:nvSpPr>
        <p:spPr>
          <a:xfrm>
            <a:off x="3342468" y="2132856"/>
            <a:ext cx="5801532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/>
              <a:t>Francis </a:t>
            </a:r>
            <a:r>
              <a:rPr lang="es-ES" sz="3200" b="1" dirty="0" err="1"/>
              <a:t>Guthrie</a:t>
            </a:r>
            <a:r>
              <a:rPr lang="es-ES" sz="3200" b="1" dirty="0"/>
              <a:t> </a:t>
            </a:r>
            <a:r>
              <a:rPr lang="es-ES" sz="3200" dirty="0"/>
              <a:t>(</a:t>
            </a:r>
            <a:r>
              <a:rPr lang="es-ES" sz="3200" dirty="0" smtClean="0"/>
              <a:t>1839-1899) abogado </a:t>
            </a:r>
            <a:r>
              <a:rPr lang="es-ES" sz="3200" dirty="0"/>
              <a:t>y botánico, </a:t>
            </a:r>
            <a:r>
              <a:rPr lang="es-ES" sz="3200" dirty="0" smtClean="0"/>
              <a:t>observa que </a:t>
            </a:r>
            <a:r>
              <a:rPr lang="es-ES" sz="3200" dirty="0"/>
              <a:t>puede colorear un </a:t>
            </a:r>
            <a:r>
              <a:rPr lang="es-ES" sz="3200" dirty="0" smtClean="0"/>
              <a:t>mapa complejo </a:t>
            </a:r>
            <a:r>
              <a:rPr lang="es-ES" sz="3200" dirty="0"/>
              <a:t>de los cantones de</a:t>
            </a:r>
          </a:p>
          <a:p>
            <a:r>
              <a:rPr lang="es-ES" sz="3200" dirty="0"/>
              <a:t>Inglaterra con 4 colores</a:t>
            </a:r>
            <a:r>
              <a:rPr lang="es-ES" sz="3200" dirty="0" smtClean="0"/>
              <a:t>.</a:t>
            </a:r>
            <a:endParaRPr lang="es-ES" sz="3200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620688"/>
            <a:ext cx="2962275" cy="501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1336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PAPA-w7x64\Desktop\TTM T2\220px-Francis_guthrie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268760"/>
            <a:ext cx="2794000" cy="4025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021723"/>
            <a:ext cx="3324225" cy="3295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4139952" y="836712"/>
            <a:ext cx="4572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800" dirty="0"/>
              <a:t>Francis </a:t>
            </a:r>
            <a:r>
              <a:rPr lang="es-ES" sz="2800" dirty="0" err="1"/>
              <a:t>Guthrie</a:t>
            </a:r>
            <a:r>
              <a:rPr lang="es-ES" sz="2800" dirty="0"/>
              <a:t> observa que 3</a:t>
            </a:r>
          </a:p>
          <a:p>
            <a:r>
              <a:rPr lang="es-ES" sz="2800" dirty="0"/>
              <a:t>colores no son suficientes</a:t>
            </a:r>
          </a:p>
        </p:txBody>
      </p:sp>
    </p:spTree>
    <p:extLst>
      <p:ext uri="{BB962C8B-B14F-4D97-AF65-F5344CB8AC3E}">
        <p14:creationId xmlns:p14="http://schemas.microsoft.com/office/powerpoint/2010/main" val="2845214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95536" y="608330"/>
            <a:ext cx="849694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En </a:t>
            </a:r>
            <a:r>
              <a:rPr lang="es-ES" sz="3200" dirty="0" smtClean="0"/>
              <a:t>1852, Francis  le comenta </a:t>
            </a:r>
            <a:r>
              <a:rPr lang="es-ES" sz="3200" dirty="0"/>
              <a:t>el </a:t>
            </a:r>
            <a:r>
              <a:rPr lang="es-ES" sz="3200" dirty="0" smtClean="0"/>
              <a:t>problema a </a:t>
            </a:r>
            <a:r>
              <a:rPr lang="es-ES" sz="3200" dirty="0"/>
              <a:t>su hermano </a:t>
            </a:r>
            <a:r>
              <a:rPr lang="es-ES" sz="3200" dirty="0" smtClean="0"/>
              <a:t>Frederick (</a:t>
            </a:r>
            <a:r>
              <a:rPr lang="es-ES" sz="3200" dirty="0" err="1" smtClean="0"/>
              <a:t>University</a:t>
            </a:r>
            <a:r>
              <a:rPr lang="es-ES" sz="3200" dirty="0" smtClean="0"/>
              <a:t> </a:t>
            </a:r>
            <a:r>
              <a:rPr lang="es-ES" sz="3200" dirty="0" err="1"/>
              <a:t>College</a:t>
            </a:r>
            <a:r>
              <a:rPr lang="es-ES" sz="3200" dirty="0"/>
              <a:t> London) </a:t>
            </a:r>
            <a:endParaRPr lang="es-ES" sz="3200" dirty="0" smtClean="0"/>
          </a:p>
        </p:txBody>
      </p:sp>
      <p:sp>
        <p:nvSpPr>
          <p:cNvPr id="3" name="2 Rectángulo"/>
          <p:cNvSpPr/>
          <p:nvPr/>
        </p:nvSpPr>
        <p:spPr>
          <a:xfrm>
            <a:off x="197768" y="2492895"/>
            <a:ext cx="8892480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dirty="0"/>
              <a:t>Frederick </a:t>
            </a:r>
            <a:r>
              <a:rPr lang="es-ES" sz="3200" dirty="0" err="1" smtClean="0"/>
              <a:t>Guthrie</a:t>
            </a:r>
            <a:r>
              <a:rPr lang="es-ES" sz="3200" dirty="0"/>
              <a:t> </a:t>
            </a:r>
            <a:r>
              <a:rPr lang="es-ES" sz="3200" dirty="0" smtClean="0"/>
              <a:t>fue el primero </a:t>
            </a:r>
            <a:r>
              <a:rPr lang="es-ES" sz="3200" dirty="0"/>
              <a:t>en observar que el </a:t>
            </a:r>
            <a:r>
              <a:rPr lang="es-ES" sz="3200" dirty="0" smtClean="0"/>
              <a:t>problema de </a:t>
            </a:r>
            <a:r>
              <a:rPr lang="es-ES" sz="3200" dirty="0"/>
              <a:t>los cuatro colores no se podía</a:t>
            </a:r>
          </a:p>
          <a:p>
            <a:r>
              <a:rPr lang="es-ES" sz="3200" dirty="0"/>
              <a:t>generalizar a dimensión 3.</a:t>
            </a:r>
          </a:p>
          <a:p>
            <a:r>
              <a:rPr lang="es-ES" sz="3200" dirty="0"/>
              <a:t>En </a:t>
            </a:r>
            <a:r>
              <a:rPr lang="es-ES" sz="3200" dirty="0" smtClean="0"/>
              <a:t>efecto en dimensión </a:t>
            </a:r>
            <a:r>
              <a:rPr lang="es-ES" sz="3200" dirty="0"/>
              <a:t>3 se puede construir un</a:t>
            </a:r>
          </a:p>
          <a:p>
            <a:r>
              <a:rPr lang="es-ES" sz="3200" dirty="0"/>
              <a:t>ejemplo de mapa tridimensional </a:t>
            </a:r>
            <a:r>
              <a:rPr lang="es-ES" sz="3200" dirty="0" smtClean="0"/>
              <a:t>que precise </a:t>
            </a:r>
            <a:r>
              <a:rPr lang="es-ES" sz="3200" dirty="0"/>
              <a:t>tantos colores como </a:t>
            </a:r>
            <a:r>
              <a:rPr lang="es-ES" sz="3200" dirty="0" smtClean="0"/>
              <a:t>se desee  : “Pila de tizas”</a:t>
            </a: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713252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1916832"/>
            <a:ext cx="9001125" cy="263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76709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 descr="C:\Users\PAPA-w7x64\Desktop\TTM T2\AugustusDeMorga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52" y="942944"/>
            <a:ext cx="18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2556734" y="1412776"/>
            <a:ext cx="612068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 err="1"/>
              <a:t>Augustus</a:t>
            </a:r>
            <a:r>
              <a:rPr lang="es-ES" sz="2800" b="1" dirty="0"/>
              <a:t> de Morgan </a:t>
            </a:r>
            <a:r>
              <a:rPr lang="es-ES" sz="2800" dirty="0"/>
              <a:t>(1806-1871)</a:t>
            </a:r>
          </a:p>
          <a:p>
            <a:r>
              <a:rPr lang="es-ES" sz="2800" dirty="0"/>
              <a:t>estaba muy interesado en la conjetura</a:t>
            </a:r>
          </a:p>
          <a:p>
            <a:r>
              <a:rPr lang="es-ES" sz="2800" dirty="0"/>
              <a:t>de los 4 colores y difundió entre sus</a:t>
            </a:r>
          </a:p>
          <a:p>
            <a:r>
              <a:rPr lang="es-ES" sz="2800" dirty="0"/>
              <a:t>colegas su importancia.</a:t>
            </a:r>
          </a:p>
        </p:txBody>
      </p:sp>
      <p:pic>
        <p:nvPicPr>
          <p:cNvPr id="6149" name="Picture 5" descr="http://upload.wikimedia.org/wikipedia/commons/thumb/a/a9/Arthur_Cayley.jpg/220px-Arthur_Cayley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352" y="3645024"/>
            <a:ext cx="1902914" cy="288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2699792" y="3847688"/>
            <a:ext cx="597762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b="1" dirty="0"/>
              <a:t>Arthur </a:t>
            </a:r>
            <a:r>
              <a:rPr lang="es-ES" sz="2800" b="1" dirty="0" err="1"/>
              <a:t>Cayley</a:t>
            </a:r>
            <a:r>
              <a:rPr lang="es-ES" sz="2800" b="1" dirty="0"/>
              <a:t> </a:t>
            </a:r>
            <a:r>
              <a:rPr lang="es-ES" sz="2800" dirty="0"/>
              <a:t>(1821-1895) de la</a:t>
            </a:r>
          </a:p>
          <a:p>
            <a:r>
              <a:rPr lang="es-ES" sz="2800" dirty="0"/>
              <a:t>Universidad de Cambridge</a:t>
            </a:r>
            <a:r>
              <a:rPr lang="es-ES" sz="2800" dirty="0" smtClean="0"/>
              <a:t>.</a:t>
            </a:r>
          </a:p>
          <a:p>
            <a:r>
              <a:rPr lang="es-ES" sz="2800" dirty="0"/>
              <a:t>En junio de 1878, Arthur </a:t>
            </a:r>
            <a:r>
              <a:rPr lang="es-ES" sz="2800" dirty="0" err="1"/>
              <a:t>Cayley</a:t>
            </a:r>
            <a:r>
              <a:rPr lang="es-ES" sz="2800" dirty="0"/>
              <a:t> acude a un Encuentro de la London</a:t>
            </a:r>
          </a:p>
          <a:p>
            <a:r>
              <a:rPr lang="es-ES" sz="2800" dirty="0" err="1"/>
              <a:t>Mathematical</a:t>
            </a:r>
            <a:r>
              <a:rPr lang="es-ES" sz="2800" dirty="0"/>
              <a:t> </a:t>
            </a:r>
            <a:r>
              <a:rPr lang="es-ES" sz="2800" dirty="0" err="1"/>
              <a:t>Society</a:t>
            </a:r>
            <a:r>
              <a:rPr lang="es-ES" sz="2800" dirty="0"/>
              <a:t>, donde hace la pregunta</a:t>
            </a:r>
            <a:r>
              <a:rPr lang="es-ES" sz="2800" dirty="0" smtClean="0"/>
              <a:t>:</a:t>
            </a:r>
            <a:endParaRPr lang="es-ES" sz="2800" dirty="0"/>
          </a:p>
        </p:txBody>
      </p:sp>
      <p:sp>
        <p:nvSpPr>
          <p:cNvPr id="5" name="4 Rectángulo"/>
          <p:cNvSpPr/>
          <p:nvPr/>
        </p:nvSpPr>
        <p:spPr>
          <a:xfrm>
            <a:off x="2699792" y="296613"/>
            <a:ext cx="5832648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Frederick le pasó el problema a </a:t>
            </a:r>
            <a:r>
              <a:rPr lang="es-ES" sz="2800" dirty="0" err="1" smtClean="0"/>
              <a:t>Augustus</a:t>
            </a:r>
            <a:r>
              <a:rPr lang="es-ES" sz="2800" dirty="0" smtClean="0"/>
              <a:t> de Morgan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1141837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024285" y="1124744"/>
            <a:ext cx="727280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b="1" i="1" dirty="0" smtClean="0"/>
              <a:t>“Has a solution been given of the statement that in </a:t>
            </a:r>
            <a:r>
              <a:rPr lang="en-US" sz="3200" b="1" i="1" dirty="0" err="1" smtClean="0"/>
              <a:t>colouring</a:t>
            </a:r>
            <a:r>
              <a:rPr lang="en-US" sz="3200" b="1" i="1" dirty="0" smtClean="0"/>
              <a:t> a</a:t>
            </a:r>
          </a:p>
          <a:p>
            <a:r>
              <a:rPr lang="en-US" sz="3200" b="1" i="1" dirty="0" smtClean="0"/>
              <a:t>map of a country, divided into counties, only four </a:t>
            </a:r>
            <a:r>
              <a:rPr lang="en-US" sz="3200" b="1" i="1" dirty="0" err="1" smtClean="0"/>
              <a:t>colours</a:t>
            </a:r>
            <a:r>
              <a:rPr lang="en-US" sz="3200" b="1" i="1" dirty="0" smtClean="0"/>
              <a:t> are</a:t>
            </a:r>
          </a:p>
          <a:p>
            <a:r>
              <a:rPr lang="en-US" sz="3200" b="1" i="1" dirty="0" smtClean="0"/>
              <a:t>required, so that no two adjacent counties should be painted in</a:t>
            </a:r>
          </a:p>
          <a:p>
            <a:r>
              <a:rPr lang="es-ES" sz="3200" b="1" i="1" dirty="0" err="1" smtClean="0"/>
              <a:t>the</a:t>
            </a:r>
            <a:r>
              <a:rPr lang="es-ES" sz="3200" b="1" i="1" dirty="0" smtClean="0"/>
              <a:t> </a:t>
            </a:r>
            <a:r>
              <a:rPr lang="es-ES" sz="3200" b="1" i="1" dirty="0" err="1" smtClean="0"/>
              <a:t>same</a:t>
            </a:r>
            <a:r>
              <a:rPr lang="es-ES" sz="3200" b="1" i="1" dirty="0" smtClean="0"/>
              <a:t> </a:t>
            </a:r>
            <a:r>
              <a:rPr lang="es-ES" sz="3200" b="1" i="1" dirty="0" err="1" smtClean="0"/>
              <a:t>colour</a:t>
            </a:r>
            <a:r>
              <a:rPr lang="es-ES" sz="3200" b="1" i="1" dirty="0" smtClean="0"/>
              <a:t>?</a:t>
            </a:r>
            <a:r>
              <a:rPr lang="es-ES" sz="3200" i="1" dirty="0" smtClean="0"/>
              <a:t>”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288933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323528" y="332656"/>
            <a:ext cx="8568952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En 1879 </a:t>
            </a:r>
            <a:r>
              <a:rPr lang="es-ES" sz="2800" dirty="0" smtClean="0"/>
              <a:t>(“</a:t>
            </a:r>
            <a:r>
              <a:rPr lang="es-ES" sz="2800" dirty="0" err="1"/>
              <a:t>Proc</a:t>
            </a:r>
            <a:r>
              <a:rPr lang="es-ES" sz="2800" dirty="0"/>
              <a:t>. Royal </a:t>
            </a:r>
            <a:r>
              <a:rPr lang="es-ES" sz="2800" dirty="0" err="1"/>
              <a:t>Geographical</a:t>
            </a:r>
            <a:r>
              <a:rPr lang="es-ES" sz="2800" dirty="0"/>
              <a:t> Soc</a:t>
            </a:r>
            <a:r>
              <a:rPr lang="es-ES" sz="2800" dirty="0" smtClean="0"/>
              <a:t>.”)  : Basta </a:t>
            </a:r>
            <a:r>
              <a:rPr lang="es-ES" sz="2800" dirty="0"/>
              <a:t>con limitarse a mapas cúbicos, es decir, aquellos en los que hay exactamente </a:t>
            </a:r>
            <a:r>
              <a:rPr lang="es-ES" sz="2800" b="1" dirty="0"/>
              <a:t>3 </a:t>
            </a:r>
            <a:r>
              <a:rPr lang="es-ES" sz="2800" dirty="0"/>
              <a:t>regiones en cada punto de </a:t>
            </a:r>
            <a:r>
              <a:rPr lang="es-ES" sz="2800" dirty="0" smtClean="0"/>
              <a:t>encuentro</a:t>
            </a:r>
            <a:endParaRPr lang="es-ES" sz="2800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78823"/>
            <a:ext cx="1809750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0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045486"/>
            <a:ext cx="1743075" cy="2590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045486"/>
            <a:ext cx="1819275" cy="2657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2" name="Picture 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131211"/>
            <a:ext cx="173355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410523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1187624" y="332656"/>
            <a:ext cx="6408712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200" b="1" dirty="0"/>
              <a:t>Alfred </a:t>
            </a:r>
            <a:r>
              <a:rPr lang="es-ES" sz="3200" b="1" dirty="0" err="1"/>
              <a:t>Bray</a:t>
            </a:r>
            <a:r>
              <a:rPr lang="es-ES" sz="3200" b="1" dirty="0"/>
              <a:t> </a:t>
            </a:r>
            <a:r>
              <a:rPr lang="es-ES" sz="3200" b="1" dirty="0" err="1"/>
              <a:t>Kempe</a:t>
            </a:r>
            <a:r>
              <a:rPr lang="es-ES" sz="3200" b="1" dirty="0"/>
              <a:t> </a:t>
            </a:r>
            <a:r>
              <a:rPr lang="es-ES" sz="3200" dirty="0"/>
              <a:t>(1849-1922) </a:t>
            </a:r>
          </a:p>
        </p:txBody>
      </p:sp>
      <p:sp>
        <p:nvSpPr>
          <p:cNvPr id="8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16" name="Rectangle 18"/>
          <p:cNvSpPr>
            <a:spLocks noChangeArrowheads="1"/>
          </p:cNvSpPr>
          <p:nvPr/>
        </p:nvSpPr>
        <p:spPr bwMode="auto">
          <a:xfrm>
            <a:off x="6421438" y="609600"/>
            <a:ext cx="3530600" cy="4102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endParaRPr lang="es-ES"/>
          </a:p>
        </p:txBody>
      </p:sp>
      <p:pic>
        <p:nvPicPr>
          <p:cNvPr id="11281" name="Picture 17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1844824"/>
            <a:ext cx="3524250" cy="4095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s-ES"/>
          </a:p>
        </p:txBody>
      </p:sp>
      <p:sp>
        <p:nvSpPr>
          <p:cNvPr id="21" name="20 CuadroTexto"/>
          <p:cNvSpPr txBox="1"/>
          <p:nvPr/>
        </p:nvSpPr>
        <p:spPr>
          <a:xfrm>
            <a:off x="3851920" y="1364966"/>
            <a:ext cx="4991238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Tras la pregunta de </a:t>
            </a:r>
            <a:r>
              <a:rPr lang="es-ES" sz="2800" dirty="0" err="1" smtClean="0"/>
              <a:t>Cayley</a:t>
            </a:r>
            <a:r>
              <a:rPr lang="es-ES" sz="2800" dirty="0" smtClean="0"/>
              <a:t> en </a:t>
            </a:r>
          </a:p>
          <a:p>
            <a:r>
              <a:rPr lang="es-ES" sz="2800" dirty="0" smtClean="0"/>
              <a:t>la London </a:t>
            </a:r>
            <a:r>
              <a:rPr lang="es-ES" sz="2800" dirty="0" err="1" smtClean="0"/>
              <a:t>Math</a:t>
            </a:r>
            <a:r>
              <a:rPr lang="es-ES" sz="2800" dirty="0" smtClean="0"/>
              <a:t>. Soc. se interesa </a:t>
            </a:r>
          </a:p>
          <a:p>
            <a:r>
              <a:rPr lang="es-ES" sz="2800" dirty="0" smtClean="0"/>
              <a:t>por el problema de los 4 colores</a:t>
            </a:r>
            <a:endParaRPr lang="es-ES" sz="2800" dirty="0"/>
          </a:p>
        </p:txBody>
      </p:sp>
      <p:sp>
        <p:nvSpPr>
          <p:cNvPr id="22" name="21 Rectángulo"/>
          <p:cNvSpPr/>
          <p:nvPr/>
        </p:nvSpPr>
        <p:spPr>
          <a:xfrm>
            <a:off x="3846714" y="2799386"/>
            <a:ext cx="4973343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/>
              <a:t>En junio de 1879 obtiene su solución del teorema de los 4 colores y lo publica en el </a:t>
            </a:r>
            <a:r>
              <a:rPr lang="es-ES" sz="2800" dirty="0" err="1"/>
              <a:t>Amer</a:t>
            </a:r>
            <a:r>
              <a:rPr lang="es-ES" sz="2800" dirty="0"/>
              <a:t>. </a:t>
            </a:r>
            <a:r>
              <a:rPr lang="es-ES" sz="2800" dirty="0" err="1"/>
              <a:t>Journal</a:t>
            </a:r>
            <a:r>
              <a:rPr lang="es-ES" sz="2800" dirty="0"/>
              <a:t> of </a:t>
            </a:r>
            <a:r>
              <a:rPr lang="es-ES" sz="2800" dirty="0" err="1" smtClean="0"/>
              <a:t>Math</a:t>
            </a:r>
            <a:r>
              <a:rPr lang="es-ES" sz="2800" dirty="0" smtClean="0"/>
              <a:t>.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29832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1700808"/>
            <a:ext cx="3371850" cy="4095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331640" y="404664"/>
            <a:ext cx="587532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err="1" smtClean="0"/>
              <a:t>Percy</a:t>
            </a:r>
            <a:r>
              <a:rPr lang="es-ES" sz="3200" dirty="0" smtClean="0"/>
              <a:t> John </a:t>
            </a:r>
            <a:r>
              <a:rPr lang="es-ES" sz="3200" dirty="0" err="1" smtClean="0"/>
              <a:t>Heawood</a:t>
            </a:r>
            <a:r>
              <a:rPr lang="es-ES" sz="3200" dirty="0" smtClean="0"/>
              <a:t> </a:t>
            </a:r>
            <a:r>
              <a:rPr lang="es-ES" sz="3200" dirty="0"/>
              <a:t>(</a:t>
            </a:r>
            <a:r>
              <a:rPr lang="es-ES" sz="3200" dirty="0" smtClean="0"/>
              <a:t>1861-1955</a:t>
            </a:r>
            <a:r>
              <a:rPr lang="es-ES" sz="3200" dirty="0"/>
              <a:t>) </a:t>
            </a:r>
          </a:p>
        </p:txBody>
      </p:sp>
      <p:sp>
        <p:nvSpPr>
          <p:cNvPr id="3" name="2 Rectángulo"/>
          <p:cNvSpPr/>
          <p:nvPr/>
        </p:nvSpPr>
        <p:spPr>
          <a:xfrm>
            <a:off x="4139952" y="1240402"/>
            <a:ext cx="489654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smtClean="0"/>
              <a:t>10 años </a:t>
            </a:r>
            <a:r>
              <a:rPr lang="es-ES" sz="2800" dirty="0" err="1" smtClean="0"/>
              <a:t>despues</a:t>
            </a:r>
            <a:r>
              <a:rPr lang="es-ES" sz="2800" dirty="0" smtClean="0"/>
              <a:t> de la prueba de </a:t>
            </a:r>
            <a:r>
              <a:rPr lang="es-ES" sz="2800" dirty="0" err="1" smtClean="0"/>
              <a:t>Kempe</a:t>
            </a:r>
            <a:r>
              <a:rPr lang="es-ES" sz="2800" dirty="0" smtClean="0"/>
              <a:t> encuentra un </a:t>
            </a:r>
            <a:r>
              <a:rPr lang="es-ES" sz="2800" dirty="0"/>
              <a:t>caso para el que </a:t>
            </a:r>
            <a:r>
              <a:rPr lang="es-ES" sz="2800" dirty="0" smtClean="0"/>
              <a:t>falla la demostración</a:t>
            </a:r>
            <a:endParaRPr lang="es-ES" sz="2800" dirty="0"/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94088" y="2625397"/>
            <a:ext cx="3588271" cy="361093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6925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412776"/>
            <a:ext cx="3086100" cy="414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403648" y="417058"/>
            <a:ext cx="513852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2800" dirty="0" err="1"/>
              <a:t>Hermann</a:t>
            </a:r>
            <a:r>
              <a:rPr lang="es-ES" sz="2800" dirty="0"/>
              <a:t> </a:t>
            </a:r>
            <a:r>
              <a:rPr lang="es-ES" sz="2800" dirty="0" err="1" smtClean="0"/>
              <a:t>Minkovski</a:t>
            </a:r>
            <a:r>
              <a:rPr lang="es-ES" sz="2800" dirty="0" smtClean="0"/>
              <a:t> (1864 -1909)</a:t>
            </a:r>
            <a:endParaRPr lang="es-ES" sz="2800" dirty="0"/>
          </a:p>
        </p:txBody>
      </p:sp>
      <p:sp>
        <p:nvSpPr>
          <p:cNvPr id="3" name="2 Rectángulo"/>
          <p:cNvSpPr/>
          <p:nvPr/>
        </p:nvSpPr>
        <p:spPr>
          <a:xfrm>
            <a:off x="3419872" y="1176139"/>
            <a:ext cx="4572000" cy="230832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dirty="0" smtClean="0"/>
              <a:t>Dijo </a:t>
            </a:r>
            <a:r>
              <a:rPr lang="es-ES" sz="2400" dirty="0"/>
              <a:t>en cierta ocasión a sus alumnos que él no había resuelto el problema de los 4 </a:t>
            </a:r>
            <a:r>
              <a:rPr lang="es-ES" sz="2400" dirty="0" smtClean="0"/>
              <a:t>colores, porque </a:t>
            </a:r>
            <a:r>
              <a:rPr lang="es-ES" sz="2400" dirty="0"/>
              <a:t>se trataba de un problema que sólo habían atacado matemáticos de tercera fila…</a:t>
            </a:r>
          </a:p>
        </p:txBody>
      </p:sp>
      <p:sp>
        <p:nvSpPr>
          <p:cNvPr id="4" name="3 Rectángulo"/>
          <p:cNvSpPr/>
          <p:nvPr/>
        </p:nvSpPr>
        <p:spPr>
          <a:xfrm>
            <a:off x="3563888" y="3861048"/>
            <a:ext cx="4572000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s-ES" sz="2400" b="1" i="1" dirty="0"/>
              <a:t>Si quiero, puedo probarlo</a:t>
            </a:r>
            <a:r>
              <a:rPr lang="es-ES" sz="2400" b="1" dirty="0"/>
              <a:t>”</a:t>
            </a:r>
            <a:r>
              <a:rPr lang="es-ES" sz="2400" dirty="0"/>
              <a:t>… algún tiempo más tarde reconoció de manera sumisa: </a:t>
            </a:r>
            <a:r>
              <a:rPr lang="es-ES" sz="2400" b="1" dirty="0"/>
              <a:t>“</a:t>
            </a:r>
            <a:r>
              <a:rPr lang="es-ES" sz="2400" b="1" i="1" dirty="0"/>
              <a:t>El cielo se ha enfadado por mi arrogancia:</a:t>
            </a:r>
            <a:endParaRPr lang="es-ES" sz="2400" dirty="0"/>
          </a:p>
          <a:p>
            <a:r>
              <a:rPr lang="es-ES" sz="2400" b="1" i="1" dirty="0"/>
              <a:t>mi prueba es también </a:t>
            </a:r>
            <a:r>
              <a:rPr lang="es-ES" sz="2400" b="1" i="1" dirty="0" smtClean="0"/>
              <a:t>errónea”</a:t>
            </a:r>
            <a:endParaRPr lang="es-ES" sz="2400" dirty="0"/>
          </a:p>
        </p:txBody>
      </p:sp>
    </p:spTree>
    <p:extLst>
      <p:ext uri="{BB962C8B-B14F-4D97-AF65-F5344CB8AC3E}">
        <p14:creationId xmlns:p14="http://schemas.microsoft.com/office/powerpoint/2010/main" val="30681338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51520" y="475042"/>
            <a:ext cx="8858322" cy="60016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b="1" dirty="0"/>
              <a:t>Coloreando mapas</a:t>
            </a:r>
            <a:endParaRPr lang="es-ES" sz="3200" dirty="0"/>
          </a:p>
          <a:p>
            <a:r>
              <a:rPr lang="es-ES" sz="3200" dirty="0"/>
              <a:t> </a:t>
            </a:r>
          </a:p>
          <a:p>
            <a:r>
              <a:rPr lang="es-ES" sz="3200" dirty="0" err="1"/>
              <a:t>Möbius</a:t>
            </a:r>
            <a:r>
              <a:rPr lang="es-ES" sz="3200" dirty="0"/>
              <a:t> propuso en 1840 este problema:</a:t>
            </a:r>
          </a:p>
          <a:p>
            <a:r>
              <a:rPr lang="es-ES" sz="3200" dirty="0"/>
              <a:t> </a:t>
            </a:r>
          </a:p>
          <a:p>
            <a:r>
              <a:rPr lang="es-ES" sz="3200" i="1" dirty="0"/>
              <a:t>Había una vez un rey que tenía cinco hijos. </a:t>
            </a:r>
            <a:endParaRPr lang="es-ES" sz="3200" i="1" dirty="0" smtClean="0"/>
          </a:p>
          <a:p>
            <a:r>
              <a:rPr lang="es-ES" sz="3200" i="1" dirty="0" smtClean="0"/>
              <a:t>En </a:t>
            </a:r>
            <a:r>
              <a:rPr lang="es-ES" sz="3200" i="1" dirty="0"/>
              <a:t>su testamento pidió que a su muerte su </a:t>
            </a:r>
            <a:endParaRPr lang="es-ES" sz="3200" i="1" dirty="0" smtClean="0"/>
          </a:p>
          <a:p>
            <a:r>
              <a:rPr lang="es-ES" sz="3200" i="1" dirty="0" smtClean="0"/>
              <a:t>reino se </a:t>
            </a:r>
            <a:r>
              <a:rPr lang="es-ES" sz="3200" i="1" dirty="0"/>
              <a:t>dividiera en cinco regiones, de </a:t>
            </a:r>
            <a:r>
              <a:rPr lang="es-ES" sz="3200" i="1" dirty="0" smtClean="0"/>
              <a:t>modo</a:t>
            </a:r>
          </a:p>
          <a:p>
            <a:r>
              <a:rPr lang="es-ES" sz="3200" i="1" dirty="0" smtClean="0"/>
              <a:t> </a:t>
            </a:r>
            <a:r>
              <a:rPr lang="es-ES" sz="3200" i="1" dirty="0"/>
              <a:t>tal que cada </a:t>
            </a:r>
            <a:r>
              <a:rPr lang="es-ES" sz="3200" i="1" dirty="0" smtClean="0"/>
              <a:t>región </a:t>
            </a:r>
            <a:r>
              <a:rPr lang="es-ES" sz="3200" i="1" dirty="0"/>
              <a:t>tuviera frontera en común </a:t>
            </a:r>
            <a:endParaRPr lang="es-ES" sz="3200" i="1" dirty="0" smtClean="0"/>
          </a:p>
          <a:p>
            <a:r>
              <a:rPr lang="es-ES" sz="3200" i="1" dirty="0" smtClean="0"/>
              <a:t>con </a:t>
            </a:r>
            <a:r>
              <a:rPr lang="es-ES" sz="3200" i="1" dirty="0"/>
              <a:t>las otras cuatro.</a:t>
            </a:r>
            <a:endParaRPr lang="es-ES" sz="3200" dirty="0"/>
          </a:p>
          <a:p>
            <a:r>
              <a:rPr lang="es-ES" sz="3200" dirty="0"/>
              <a:t> </a:t>
            </a:r>
          </a:p>
          <a:p>
            <a:r>
              <a:rPr lang="es-ES" sz="3200" dirty="0"/>
              <a:t> ¿Se pueden satisfacer los términos del testamento?</a:t>
            </a:r>
          </a:p>
          <a:p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1878470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539552" y="404664"/>
            <a:ext cx="7983083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Se resolvió el problema para mapas sobre superficies </a:t>
            </a:r>
          </a:p>
          <a:p>
            <a:r>
              <a:rPr lang="es-ES" sz="2800" dirty="0" smtClean="0"/>
              <a:t>aparentemente más complicadas que el plano :</a:t>
            </a:r>
          </a:p>
          <a:p>
            <a:endParaRPr lang="es-ES" sz="2800" dirty="0"/>
          </a:p>
          <a:p>
            <a:r>
              <a:rPr lang="es-ES" sz="2800" dirty="0" smtClean="0"/>
              <a:t>-Para el toro : 7 colores</a:t>
            </a:r>
            <a:endParaRPr lang="es-ES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7097" y="1484784"/>
            <a:ext cx="3736583" cy="28083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443" y="4451448"/>
            <a:ext cx="7407299" cy="23391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561717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2276872"/>
            <a:ext cx="7344816" cy="4255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187624" y="859820"/>
            <a:ext cx="622798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Para el toro de 2 agujeros : 8 colores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76890592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712" y="2139243"/>
            <a:ext cx="5016392" cy="3927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2328689"/>
            <a:ext cx="3550045" cy="37375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619672" y="832356"/>
            <a:ext cx="577433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Para la botella de Klein : 6 colores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45664257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1640056"/>
            <a:ext cx="5976664" cy="4781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403648" y="980728"/>
            <a:ext cx="618752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Para la banda de </a:t>
            </a:r>
            <a:r>
              <a:rPr lang="es-ES" sz="3200" dirty="0" err="1" smtClean="0"/>
              <a:t>Möbius</a:t>
            </a:r>
            <a:r>
              <a:rPr lang="es-ES" sz="3200" dirty="0" smtClean="0"/>
              <a:t>  : 6 colores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22733626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611560" y="1052736"/>
            <a:ext cx="8021363" cy="310854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2800" dirty="0" smtClean="0"/>
              <a:t>Pero para el plano (o la esfera) : ¿?</a:t>
            </a:r>
          </a:p>
          <a:p>
            <a:endParaRPr lang="es-ES" sz="2800" dirty="0"/>
          </a:p>
          <a:p>
            <a:r>
              <a:rPr lang="es-ES" sz="2800" dirty="0" smtClean="0"/>
              <a:t>Se hicieron algunos avances :</a:t>
            </a:r>
          </a:p>
          <a:p>
            <a:r>
              <a:rPr lang="es-ES" sz="2800" dirty="0"/>
              <a:t>	</a:t>
            </a:r>
            <a:r>
              <a:rPr lang="es-ES" sz="2800" dirty="0" smtClean="0"/>
              <a:t>- Hasta mapas de 36 regiones : Bastan 4 colores</a:t>
            </a:r>
          </a:p>
          <a:p>
            <a:r>
              <a:rPr lang="es-ES" sz="2800" dirty="0"/>
              <a:t>	</a:t>
            </a:r>
            <a:r>
              <a:rPr lang="es-ES" sz="2800" dirty="0" smtClean="0"/>
              <a:t>- Todo mapa con 6 colores (1950)</a:t>
            </a:r>
          </a:p>
          <a:p>
            <a:r>
              <a:rPr lang="es-ES" sz="2800" dirty="0"/>
              <a:t>	</a:t>
            </a:r>
            <a:r>
              <a:rPr lang="es-ES" sz="2800" dirty="0" smtClean="0"/>
              <a:t>- Todo mapa con 5 colores</a:t>
            </a:r>
          </a:p>
          <a:p>
            <a:r>
              <a:rPr lang="es-ES" sz="2800" dirty="0"/>
              <a:t>	</a:t>
            </a:r>
            <a:r>
              <a:rPr lang="es-ES" sz="2800" dirty="0" smtClean="0"/>
              <a:t>- …….</a:t>
            </a:r>
            <a:endParaRPr lang="es-E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806" y="4077072"/>
            <a:ext cx="2699996" cy="24352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CuadroTexto"/>
          <p:cNvSpPr txBox="1"/>
          <p:nvPr/>
        </p:nvSpPr>
        <p:spPr>
          <a:xfrm>
            <a:off x="5004048" y="4941168"/>
            <a:ext cx="361233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 smtClean="0"/>
              <a:t>¿Bastarán 4 colores?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339301312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42" name="Picture 6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052736"/>
            <a:ext cx="2409825" cy="3009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 Rectángulo"/>
          <p:cNvSpPr/>
          <p:nvPr/>
        </p:nvSpPr>
        <p:spPr>
          <a:xfrm>
            <a:off x="1907704" y="358145"/>
            <a:ext cx="5191614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200" dirty="0" smtClean="0"/>
              <a:t>Martín Gardner (1914 – 2010)</a:t>
            </a:r>
            <a:endParaRPr lang="es-ES" sz="3200" dirty="0"/>
          </a:p>
        </p:txBody>
      </p:sp>
      <p:sp>
        <p:nvSpPr>
          <p:cNvPr id="7" name="6 Rectángulo"/>
          <p:cNvSpPr/>
          <p:nvPr/>
        </p:nvSpPr>
        <p:spPr>
          <a:xfrm>
            <a:off x="2699792" y="1126525"/>
            <a:ext cx="626469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 smtClean="0"/>
              <a:t>Publicó </a:t>
            </a:r>
            <a:r>
              <a:rPr lang="es-ES" sz="2400" dirty="0"/>
              <a:t>el 1 de abril de 1975 un artículo, pretendiendo que se había encontrado un </a:t>
            </a:r>
            <a:r>
              <a:rPr lang="es-ES" sz="2400" dirty="0" smtClean="0"/>
              <a:t>mapa que </a:t>
            </a:r>
            <a:r>
              <a:rPr lang="es-ES" sz="2400" dirty="0"/>
              <a:t>requería necesariamente </a:t>
            </a:r>
            <a:r>
              <a:rPr lang="es-ES" sz="2400" b="1" i="1" dirty="0"/>
              <a:t>5 colores</a:t>
            </a:r>
            <a:r>
              <a:rPr lang="es-ES" sz="2400" dirty="0"/>
              <a:t>, dando así un contraejemplo, que invalidaba la aún por entonces conjetura de los 4 colores.</a:t>
            </a:r>
          </a:p>
        </p:txBody>
      </p:sp>
      <p:pic>
        <p:nvPicPr>
          <p:cNvPr id="5122" name="Picture 2" descr="http://www.albaiges.com/matematicas/historiamatematicas/teoremacuatrocolores_archivos/image00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6708" y="3051834"/>
            <a:ext cx="4395652" cy="3622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50583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http://www.albaiges.com/matematicas/historiamatematicas/teoremacuatrocolores_archivos/image005.gi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40849" y="140292"/>
            <a:ext cx="5472608" cy="59266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467544" y="6244262"/>
            <a:ext cx="86719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¡Se podía con 4 colores! Era una broma para el “</a:t>
            </a:r>
            <a:r>
              <a:rPr lang="es-ES" sz="2800" dirty="0" err="1" smtClean="0"/>
              <a:t>fool</a:t>
            </a:r>
            <a:r>
              <a:rPr lang="es-ES" sz="2800" dirty="0" smtClean="0"/>
              <a:t> </a:t>
            </a:r>
            <a:r>
              <a:rPr lang="es-ES" sz="2800" dirty="0" err="1" smtClean="0"/>
              <a:t>day</a:t>
            </a:r>
            <a:r>
              <a:rPr lang="es-ES" sz="2800" dirty="0" smtClean="0"/>
              <a:t>”</a:t>
            </a:r>
            <a:endParaRPr lang="es-ES" sz="2800" dirty="0"/>
          </a:p>
        </p:txBody>
      </p:sp>
    </p:spTree>
    <p:extLst>
      <p:ext uri="{BB962C8B-B14F-4D97-AF65-F5344CB8AC3E}">
        <p14:creationId xmlns:p14="http://schemas.microsoft.com/office/powerpoint/2010/main" val="57265956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215008" y="371341"/>
            <a:ext cx="89289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dirty="0" smtClean="0"/>
              <a:t>125 años tras su planteamiento, la conjetura seguía abierta</a:t>
            </a:r>
            <a:endParaRPr lang="es-ES" sz="2800" dirty="0"/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861048"/>
            <a:ext cx="6534150" cy="138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2 Rectángulo"/>
          <p:cNvSpPr/>
          <p:nvPr/>
        </p:nvSpPr>
        <p:spPr>
          <a:xfrm>
            <a:off x="971600" y="1703647"/>
            <a:ext cx="72008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800" dirty="0" err="1"/>
              <a:t>Appel</a:t>
            </a:r>
            <a:r>
              <a:rPr lang="es-ES" sz="2800" dirty="0"/>
              <a:t> y </a:t>
            </a:r>
            <a:r>
              <a:rPr lang="es-ES" sz="2800" dirty="0" err="1"/>
              <a:t>Haken</a:t>
            </a:r>
            <a:r>
              <a:rPr lang="es-ES" sz="2800" dirty="0"/>
              <a:t> </a:t>
            </a:r>
            <a:r>
              <a:rPr lang="es-ES" sz="2800" dirty="0" smtClean="0"/>
              <a:t>con 50 </a:t>
            </a:r>
            <a:r>
              <a:rPr lang="es-ES" sz="2800" dirty="0" err="1" smtClean="0"/>
              <a:t>dias</a:t>
            </a:r>
            <a:r>
              <a:rPr lang="es-ES" sz="2800" dirty="0" smtClean="0"/>
              <a:t> de cálculo de un ordenador IBM 360 </a:t>
            </a:r>
            <a:r>
              <a:rPr lang="es-ES" sz="2800" dirty="0" smtClean="0"/>
              <a:t>“completaron” </a:t>
            </a:r>
            <a:r>
              <a:rPr lang="es-ES" sz="2800" dirty="0"/>
              <a:t>la demostración en 1976</a:t>
            </a:r>
          </a:p>
        </p:txBody>
      </p:sp>
    </p:spTree>
    <p:extLst>
      <p:ext uri="{BB962C8B-B14F-4D97-AF65-F5344CB8AC3E}">
        <p14:creationId xmlns:p14="http://schemas.microsoft.com/office/powerpoint/2010/main" val="3447613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¿Esa prueba es válida?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Muchos matemáticos aceptaron ésta como una prueba irrefutable, pero otros muchos argumentaron que </a:t>
            </a:r>
            <a:r>
              <a:rPr lang="es-ES" b="1" i="1" dirty="0"/>
              <a:t>eso </a:t>
            </a:r>
            <a:r>
              <a:rPr lang="es-ES" dirty="0"/>
              <a:t>no era una demostración matemática, … la máquina había comprobado que una gran cantidad de mapas podían colorearse usando a lo más 4 colores, ¿pero, y sí existía un mapa, que el ordenador no hubiese contemplado y que no podía colorearse de esa forma? </a:t>
            </a:r>
          </a:p>
        </p:txBody>
      </p:sp>
    </p:spTree>
    <p:extLst>
      <p:ext uri="{BB962C8B-B14F-4D97-AF65-F5344CB8AC3E}">
        <p14:creationId xmlns:p14="http://schemas.microsoft.com/office/powerpoint/2010/main" val="3986181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467544" y="692696"/>
            <a:ext cx="799288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3600" dirty="0"/>
              <a:t>En esa época uno de los comentarios que se hacían era: </a:t>
            </a:r>
            <a:endParaRPr lang="es-ES" sz="3600" dirty="0" smtClean="0"/>
          </a:p>
          <a:p>
            <a:endParaRPr lang="es-ES" sz="3600" b="1" i="1" dirty="0"/>
          </a:p>
          <a:p>
            <a:r>
              <a:rPr lang="es-ES" sz="5400" b="1" i="1" dirty="0" smtClean="0"/>
              <a:t>“</a:t>
            </a:r>
            <a:r>
              <a:rPr lang="es-ES" sz="5400" b="1" i="1" dirty="0"/>
              <a:t>Una buena demostración matemática es como un poema </a:t>
            </a:r>
            <a:r>
              <a:rPr lang="es-ES" sz="5400" b="1" i="1" dirty="0" smtClean="0"/>
              <a:t>, </a:t>
            </a:r>
            <a:r>
              <a:rPr lang="es-ES" sz="5400" b="1" i="1" dirty="0"/>
              <a:t>	¡esto es un listín telefónico</a:t>
            </a:r>
            <a:r>
              <a:rPr lang="es-ES" sz="5400" b="1" i="1" dirty="0" smtClean="0"/>
              <a:t>!”</a:t>
            </a:r>
            <a:endParaRPr lang="es-ES" sz="5400" dirty="0"/>
          </a:p>
        </p:txBody>
      </p:sp>
    </p:spTree>
    <p:extLst>
      <p:ext uri="{BB962C8B-B14F-4D97-AF65-F5344CB8AC3E}">
        <p14:creationId xmlns:p14="http://schemas.microsoft.com/office/powerpoint/2010/main" val="117059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683568" y="836712"/>
            <a:ext cx="79928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/>
              <a:t>Un problema más difícil:</a:t>
            </a:r>
          </a:p>
          <a:p>
            <a:r>
              <a:rPr lang="es-ES" sz="4000" dirty="0"/>
              <a:t> </a:t>
            </a:r>
          </a:p>
          <a:p>
            <a:r>
              <a:rPr lang="es-ES" sz="4000" dirty="0"/>
              <a:t>¿Cuántos colores hacen falta para colorear un mapa, de modo que dos regiones limítrofes tengan distinto color? Las regiones que se cortan en un punto no se consideran limítrofes.</a:t>
            </a:r>
          </a:p>
        </p:txBody>
      </p:sp>
    </p:spTree>
    <p:extLst>
      <p:ext uri="{BB962C8B-B14F-4D97-AF65-F5344CB8AC3E}">
        <p14:creationId xmlns:p14="http://schemas.microsoft.com/office/powerpoint/2010/main" val="95538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403648" y="548680"/>
            <a:ext cx="6299994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Hubo que esperar hasta 1996</a:t>
            </a:r>
            <a:endParaRPr lang="es-ES" sz="4000" dirty="0"/>
          </a:p>
        </p:txBody>
      </p:sp>
      <p:sp>
        <p:nvSpPr>
          <p:cNvPr id="3" name="2 Rectángulo"/>
          <p:cNvSpPr/>
          <p:nvPr/>
        </p:nvSpPr>
        <p:spPr>
          <a:xfrm>
            <a:off x="899592" y="1484784"/>
            <a:ext cx="7416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400" dirty="0"/>
              <a:t>N. Robertson, D.P. Sanders, P. Seymour y R. Thomas (Georgia </a:t>
            </a:r>
            <a:r>
              <a:rPr lang="es-ES" sz="2400" dirty="0" err="1"/>
              <a:t>Institute</a:t>
            </a:r>
            <a:r>
              <a:rPr lang="es-ES" sz="2400" dirty="0"/>
              <a:t> of </a:t>
            </a:r>
            <a:r>
              <a:rPr lang="es-ES" sz="2400" dirty="0" err="1"/>
              <a:t>Technology</a:t>
            </a:r>
            <a:r>
              <a:rPr lang="es-ES" sz="2400" dirty="0"/>
              <a:t>), publican </a:t>
            </a:r>
            <a:r>
              <a:rPr lang="es-ES" sz="2400" dirty="0" smtClean="0"/>
              <a:t> </a:t>
            </a:r>
            <a:r>
              <a:rPr lang="es-ES" sz="2400" b="1" i="1" dirty="0" smtClean="0"/>
              <a:t>A </a:t>
            </a:r>
            <a:r>
              <a:rPr lang="es-ES" sz="2400" b="1" i="1" dirty="0"/>
              <a:t>new </a:t>
            </a:r>
            <a:r>
              <a:rPr lang="es-ES" sz="2400" b="1" i="1" dirty="0" err="1"/>
              <a:t>proof</a:t>
            </a:r>
            <a:r>
              <a:rPr lang="es-ES" sz="2400" b="1" i="1" dirty="0"/>
              <a:t> of </a:t>
            </a:r>
            <a:r>
              <a:rPr lang="es-ES" sz="2400" b="1" i="1" dirty="0" err="1"/>
              <a:t>the</a:t>
            </a:r>
            <a:r>
              <a:rPr lang="es-ES" sz="2400" b="1" i="1" dirty="0"/>
              <a:t> </a:t>
            </a:r>
            <a:r>
              <a:rPr lang="es-ES" sz="2400" b="1" i="1" dirty="0" err="1"/>
              <a:t>four</a:t>
            </a:r>
            <a:r>
              <a:rPr lang="es-ES" sz="2400" b="1" i="1" dirty="0"/>
              <a:t>- </a:t>
            </a:r>
            <a:r>
              <a:rPr lang="es-ES" sz="2400" b="1" i="1" dirty="0" err="1"/>
              <a:t>colour</a:t>
            </a:r>
            <a:r>
              <a:rPr lang="es-ES" sz="2400" b="1" i="1" dirty="0"/>
              <a:t> </a:t>
            </a:r>
            <a:r>
              <a:rPr lang="es-ES" sz="2400" b="1" i="1" dirty="0" err="1"/>
              <a:t>theorem</a:t>
            </a:r>
            <a:r>
              <a:rPr lang="es-ES" sz="2400" b="1" dirty="0"/>
              <a:t>.</a:t>
            </a:r>
            <a:endParaRPr lang="es-ES" sz="2400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1823" y="3428999"/>
            <a:ext cx="1835368" cy="2304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285" y="3429000"/>
            <a:ext cx="2039360" cy="24101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3523506"/>
            <a:ext cx="2344060" cy="231564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972" y="3523505"/>
            <a:ext cx="1548499" cy="2322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67066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043607" y="951905"/>
            <a:ext cx="6726329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600" dirty="0" smtClean="0"/>
              <a:t>¿Cuántos colores se necesitan para</a:t>
            </a:r>
          </a:p>
          <a:p>
            <a:r>
              <a:rPr lang="es-ES" sz="3600" dirty="0" smtClean="0"/>
              <a:t> colorear un tablero de ajedrez?</a:t>
            </a:r>
          </a:p>
          <a:p>
            <a:endParaRPr lang="es-ES" sz="3600" dirty="0"/>
          </a:p>
          <a:p>
            <a:r>
              <a:rPr lang="es-ES" sz="3600" dirty="0" smtClean="0"/>
              <a:t>¿Hay otros mapas que se pueden </a:t>
            </a:r>
          </a:p>
          <a:p>
            <a:r>
              <a:rPr lang="es-ES" sz="3600" dirty="0" smtClean="0"/>
              <a:t>colorear sólo con dos colores?</a:t>
            </a:r>
          </a:p>
          <a:p>
            <a:endParaRPr lang="es-ES" sz="3600" dirty="0"/>
          </a:p>
          <a:p>
            <a:r>
              <a:rPr lang="es-ES" sz="3600" dirty="0" smtClean="0"/>
              <a:t>Estudiar los mapas con fronteras </a:t>
            </a:r>
          </a:p>
          <a:p>
            <a:r>
              <a:rPr lang="es-ES" sz="3600" dirty="0" smtClean="0"/>
              <a:t>de líneas rectas.</a:t>
            </a:r>
            <a:endParaRPr lang="es-ES" sz="3600" dirty="0"/>
          </a:p>
        </p:txBody>
      </p:sp>
    </p:spTree>
    <p:extLst>
      <p:ext uri="{BB962C8B-B14F-4D97-AF65-F5344CB8AC3E}">
        <p14:creationId xmlns:p14="http://schemas.microsoft.com/office/powerpoint/2010/main" val="917778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39942"/>
            <a:ext cx="6192688" cy="5022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CuadroTexto"/>
          <p:cNvSpPr txBox="1"/>
          <p:nvPr/>
        </p:nvSpPr>
        <p:spPr>
          <a:xfrm>
            <a:off x="1475656" y="5499230"/>
            <a:ext cx="6571222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4000" dirty="0" smtClean="0"/>
              <a:t>¿Se puede colorear éste mapa </a:t>
            </a:r>
          </a:p>
          <a:p>
            <a:r>
              <a:rPr lang="es-ES" sz="4000" dirty="0" smtClean="0"/>
              <a:t>con sólo tres colores?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69053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88640"/>
            <a:ext cx="7452320" cy="46533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1 Rectángulo"/>
          <p:cNvSpPr/>
          <p:nvPr/>
        </p:nvSpPr>
        <p:spPr>
          <a:xfrm>
            <a:off x="1115617" y="5085184"/>
            <a:ext cx="709228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000" dirty="0" smtClean="0"/>
              <a:t>Este mapa está coloreado</a:t>
            </a:r>
          </a:p>
          <a:p>
            <a:r>
              <a:rPr lang="es-ES" sz="4000" dirty="0" smtClean="0"/>
              <a:t>con cuatro colores.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816953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602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1304925"/>
              </p:ext>
            </p:extLst>
          </p:nvPr>
        </p:nvGraphicFramePr>
        <p:xfrm>
          <a:off x="239697" y="2132856"/>
          <a:ext cx="2900604" cy="28083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0" name="Imagen de mapa de bits" r:id="rId4" imgW="2095793" imgH="2029108" progId="Paint.Picture">
                  <p:embed/>
                </p:oleObj>
              </mc:Choice>
              <mc:Fallback>
                <p:oleObj name="Imagen de mapa de bits" r:id="rId4" imgW="2095793" imgH="202910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9697" y="2132856"/>
                        <a:ext cx="2900604" cy="28083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3" name="Object 7"/>
          <p:cNvGraphicFramePr>
            <a:graphicFrameLocks noChangeAspect="1"/>
          </p:cNvGraphicFramePr>
          <p:nvPr/>
        </p:nvGraphicFramePr>
        <p:xfrm>
          <a:off x="3529013" y="2544763"/>
          <a:ext cx="2038350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1" name="Imagen de mapa de bits" r:id="rId6" imgW="2038095" imgH="2029108" progId="Paint.Picture">
                  <p:embed/>
                </p:oleObj>
              </mc:Choice>
              <mc:Fallback>
                <p:oleObj name="Imagen de mapa de bits" r:id="rId6" imgW="2038095" imgH="202910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9013" y="2544763"/>
                        <a:ext cx="2038350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4" name="Object 8"/>
          <p:cNvGraphicFramePr>
            <a:graphicFrameLocks noChangeAspect="1"/>
          </p:cNvGraphicFramePr>
          <p:nvPr/>
        </p:nvGraphicFramePr>
        <p:xfrm>
          <a:off x="3494088" y="2551113"/>
          <a:ext cx="2076450" cy="201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2" name="Imagen de mapa de bits" r:id="rId8" imgW="2076740" imgH="2019048" progId="Paint.Picture">
                  <p:embed/>
                </p:oleObj>
              </mc:Choice>
              <mc:Fallback>
                <p:oleObj name="Imagen de mapa de bits" r:id="rId8" imgW="2076740" imgH="201904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94088" y="2551113"/>
                        <a:ext cx="2076450" cy="201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5" name="Object 9"/>
          <p:cNvGraphicFramePr>
            <a:graphicFrameLocks noChangeAspect="1"/>
          </p:cNvGraphicFramePr>
          <p:nvPr/>
        </p:nvGraphicFramePr>
        <p:xfrm>
          <a:off x="3522663" y="2514600"/>
          <a:ext cx="2057400" cy="2066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3" name="Imagen de mapa de bits" r:id="rId10" imgW="2057143" imgH="2066667" progId="Paint.Picture">
                  <p:embed/>
                </p:oleObj>
              </mc:Choice>
              <mc:Fallback>
                <p:oleObj name="Imagen de mapa de bits" r:id="rId10" imgW="2057143" imgH="2066667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22663" y="2514600"/>
                        <a:ext cx="2057400" cy="2066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6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56810892"/>
              </p:ext>
            </p:extLst>
          </p:nvPr>
        </p:nvGraphicFramePr>
        <p:xfrm>
          <a:off x="3203848" y="2128761"/>
          <a:ext cx="2736304" cy="27752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4" name="Imagen de mapa de bits" r:id="rId12" imgW="2009880" imgH="2038320" progId="Paint.Picture">
                  <p:embed/>
                </p:oleObj>
              </mc:Choice>
              <mc:Fallback>
                <p:oleObj name="Imagen de mapa de bits" r:id="rId12" imgW="2009880" imgH="2038320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03848" y="2128761"/>
                        <a:ext cx="2736304" cy="277520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7" name="Object 11"/>
          <p:cNvGraphicFramePr>
            <a:graphicFrameLocks noChangeAspect="1"/>
          </p:cNvGraphicFramePr>
          <p:nvPr/>
        </p:nvGraphicFramePr>
        <p:xfrm>
          <a:off x="6105525" y="2552700"/>
          <a:ext cx="2066925" cy="2028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5" name="Imagen de mapa de bits" r:id="rId14" imgW="2066667" imgH="2029108" progId="Paint.Picture">
                  <p:embed/>
                </p:oleObj>
              </mc:Choice>
              <mc:Fallback>
                <p:oleObj name="Imagen de mapa de bits" r:id="rId14" imgW="2066667" imgH="2029108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05525" y="2552700"/>
                        <a:ext cx="2066925" cy="20288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 algn="ctr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6028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601822"/>
              </p:ext>
            </p:extLst>
          </p:nvPr>
        </p:nvGraphicFramePr>
        <p:xfrm>
          <a:off x="6167437" y="2132856"/>
          <a:ext cx="2788926" cy="273630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6" name="Imagen de mapa de bits" r:id="rId16" imgW="2019048" imgH="1980952" progId="Paint.Picture">
                  <p:embed/>
                </p:oleObj>
              </mc:Choice>
              <mc:Fallback>
                <p:oleObj name="Imagen de mapa de bits" r:id="rId16" imgW="2019048" imgH="1980952" progId="Paint.Picture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67437" y="2132856"/>
                        <a:ext cx="2788926" cy="273630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426395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755576" y="1556792"/>
            <a:ext cx="784887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4800" dirty="0" smtClean="0"/>
              <a:t>¿Bastan 4 colores para colorear un mapa plano, de modo que dos países con frontera común tengan diferente color?</a:t>
            </a:r>
            <a:endParaRPr lang="es-ES" sz="4800" dirty="0"/>
          </a:p>
        </p:txBody>
      </p:sp>
    </p:spTree>
    <p:extLst>
      <p:ext uri="{BB962C8B-B14F-4D97-AF65-F5344CB8AC3E}">
        <p14:creationId xmlns:p14="http://schemas.microsoft.com/office/powerpoint/2010/main" val="110025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755576" y="1916832"/>
            <a:ext cx="698477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4000" dirty="0" smtClean="0"/>
              <a:t>¿Es un problema topológico?</a:t>
            </a:r>
          </a:p>
          <a:p>
            <a:endParaRPr lang="es-ES" sz="4000" dirty="0"/>
          </a:p>
          <a:p>
            <a:r>
              <a:rPr lang="es-ES" sz="4000" dirty="0" smtClean="0"/>
              <a:t>¿Cambia algo si en vez de ser </a:t>
            </a:r>
          </a:p>
          <a:p>
            <a:r>
              <a:rPr lang="es-ES" sz="4000" dirty="0" smtClean="0"/>
              <a:t>plano, el mapa estuviera sobre </a:t>
            </a:r>
          </a:p>
          <a:p>
            <a:r>
              <a:rPr lang="es-ES" sz="4000" dirty="0" smtClean="0"/>
              <a:t>una superficie esférica?</a:t>
            </a:r>
            <a:endParaRPr lang="es-ES" sz="4000" dirty="0"/>
          </a:p>
        </p:txBody>
      </p:sp>
    </p:spTree>
    <p:extLst>
      <p:ext uri="{BB962C8B-B14F-4D97-AF65-F5344CB8AC3E}">
        <p14:creationId xmlns:p14="http://schemas.microsoft.com/office/powerpoint/2010/main" val="3202783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791</Words>
  <Application>Microsoft Office PowerPoint</Application>
  <PresentationFormat>Presentación en pantalla (4:3)</PresentationFormat>
  <Paragraphs>96</Paragraphs>
  <Slides>30</Slides>
  <Notes>1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30</vt:i4>
      </vt:variant>
    </vt:vector>
  </HeadingPairs>
  <TitlesOfParts>
    <vt:vector size="32" baseType="lpstr">
      <vt:lpstr>Tema de Office</vt:lpstr>
      <vt:lpstr>Imagen de mapa de bits</vt:lpstr>
      <vt:lpstr>TOPOLOGÍA II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¿Esa prueba es válida?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TOPOLOGÍA II</dc:title>
  <dc:creator>PAPA-w7x64</dc:creator>
  <cp:lastModifiedBy>PAPA-w7x64</cp:lastModifiedBy>
  <cp:revision>20</cp:revision>
  <dcterms:created xsi:type="dcterms:W3CDTF">2013-03-19T20:16:00Z</dcterms:created>
  <dcterms:modified xsi:type="dcterms:W3CDTF">2013-03-20T21:55:34Z</dcterms:modified>
</cp:coreProperties>
</file>